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0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fp=0&amp;img_url=http%3A%2F%2Fbaby.web-3.ru%2Fdata%2Farticles%2F1880%2F3.jpg&amp;text=%D0%BA%D0%B0%D1%80%D1%82%D0%B8%D0%BD%D0%BA%D0%B8%20%20%D1%84%D0%B8%D1%82%D0%B1%D0%BE%D0%BB&amp;noreask=1&amp;pos=1&amp;lr=2&amp;rpt=simag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412776"/>
            <a:ext cx="7488832" cy="3816424"/>
          </a:xfrm>
        </p:spPr>
        <p:txBody>
          <a:bodyPr/>
          <a:lstStyle/>
          <a:p>
            <a:r>
              <a:rPr lang="ru-RU" sz="4400" b="1" dirty="0">
                <a:solidFill>
                  <a:srgbClr val="7030A0"/>
                </a:solidFill>
              </a:rPr>
              <a:t>Формирование правильной осанки на уроках физического воспитания.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6093296"/>
            <a:ext cx="3923928" cy="504056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pic>
        <p:nvPicPr>
          <p:cNvPr id="1026" name="Picture 2" descr="http://im4-tub-ru.yandex.net/i?id=149146454-1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2433170" cy="214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0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Pictures\формирование правильной осанки\0021-021-Podvizhnye-igry-dlja-profilaktiki-narushenija-osa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280919" cy="57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5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620000" cy="122413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Упражнения на </a:t>
            </a:r>
            <a:r>
              <a:rPr lang="ru-RU" sz="3600" b="1" dirty="0" err="1">
                <a:solidFill>
                  <a:srgbClr val="7030A0"/>
                </a:solidFill>
              </a:rPr>
              <a:t>фитбольных</a:t>
            </a:r>
            <a:r>
              <a:rPr lang="ru-RU" sz="3600" b="1" dirty="0">
                <a:solidFill>
                  <a:srgbClr val="7030A0"/>
                </a:solidFill>
              </a:rPr>
              <a:t> мячах для формирования правильной осанки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3" name="Picture 2" descr="C:\Users\1\Pictures\формирование правильной осанки\3477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44" y="2105025"/>
            <a:ext cx="63119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Pictures\формирование правильной осанки\1365491754_0_83a5f_e9aee4b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086075" cy="5976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67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Pictures\формирование правильной осанки\i2EB8T1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6672"/>
            <a:ext cx="7853058" cy="5976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91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Pictures\формирование правильной осанки\i37ZVQM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7783341" cy="55498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424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Pictures\формирование правильной осанки\iJ2HN3Y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416824" cy="55464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129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Pictures\формирование правильной осанки\uprazhneniya-na-myache-dlya-pohudeniy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1"/>
            <a:ext cx="7920880" cy="60448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935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Pictures\формирование правильной осанки\231212_135627646250d722eecbf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7848872" cy="58522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81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21825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Оценка звеньев тела и </a:t>
            </a:r>
            <a:r>
              <a:rPr lang="ru-RU" sz="3600" b="1" dirty="0" smtClean="0">
                <a:solidFill>
                  <a:srgbClr val="7030A0"/>
                </a:solidFill>
              </a:rPr>
              <a:t>осанки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>
                <a:solidFill>
                  <a:srgbClr val="7030A0"/>
                </a:solidFill>
              </a:rPr>
              <a:t>(в баллах)</a:t>
            </a:r>
            <a:r>
              <a:rPr lang="ru-RU" sz="3600" dirty="0">
                <a:solidFill>
                  <a:srgbClr val="7030A0"/>
                </a:solidFill>
              </a:rPr>
              <a:t/>
            </a:r>
            <a:br>
              <a:rPr lang="ru-RU" sz="3600" dirty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187977"/>
              </p:ext>
            </p:extLst>
          </p:nvPr>
        </p:nvGraphicFramePr>
        <p:xfrm>
          <a:off x="1043608" y="1988840"/>
          <a:ext cx="6322060" cy="4090416"/>
        </p:xfrm>
        <a:graphic>
          <a:graphicData uri="http://schemas.openxmlformats.org/drawingml/2006/table">
            <a:tbl>
              <a:tblPr/>
              <a:tblGrid>
                <a:gridCol w="1322705"/>
                <a:gridCol w="1511935"/>
                <a:gridCol w="1743710"/>
                <a:gridCol w="1743710"/>
              </a:tblGrid>
              <a:tr h="2501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45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Звенья тела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5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Шкала оценок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35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Норма </a:t>
                      </a:r>
                      <a:r>
                        <a:rPr lang="ru-RU" sz="1600" b="1" spc="-13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(0 баллов)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55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Малые откло­</a:t>
                      </a:r>
                      <a:r>
                        <a:rPr lang="ru-RU" sz="1600" b="1" spc="-45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нения (16)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6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Значительные от­</a:t>
                      </a:r>
                      <a:r>
                        <a:rPr lang="ru-RU" sz="1600" b="1" spc="-4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клонения (26)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8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8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600" b="1" spc="-8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Голова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55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Прямое по­</a:t>
                      </a:r>
                      <a:r>
                        <a:rPr lang="ru-RU" sz="1600" b="1" spc="-45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ложение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3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Легкий наклон </a:t>
                      </a:r>
                      <a:r>
                        <a:rPr lang="ru-RU" sz="1600" b="1" spc="-5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вперед, назад, в </a:t>
                      </a:r>
                      <a:r>
                        <a:rPr lang="ru-RU" sz="1600" b="1" spc="-45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сторону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6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Значительный по­</a:t>
                      </a:r>
                      <a:r>
                        <a:rPr lang="ru-RU" sz="1600" b="1" spc="-35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ворот (наклон)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4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600" b="1" spc="-4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Верхняя </a:t>
                      </a:r>
                      <a:r>
                        <a:rPr lang="ru-RU" sz="1600" b="1" spc="-6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часть спины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45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Норма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55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Легкая суту­</a:t>
                      </a:r>
                      <a:r>
                        <a:rPr lang="ru-RU" sz="1600" b="1" spc="-5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лость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6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Сильная сутулость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5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600" b="1" spc="-5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Поясница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55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Легкий изгиб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55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Значительный </a:t>
                      </a:r>
                      <a:r>
                        <a:rPr lang="ru-RU" sz="1600" b="1" spc="-5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изгиб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6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Чрезмерный изгиб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6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1600" b="1" spc="-6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Живот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55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Плоский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6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Выдающийся </a:t>
                      </a:r>
                      <a:r>
                        <a:rPr lang="ru-RU" sz="1600" b="1" spc="-4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вперед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55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Провисающий вы­</a:t>
                      </a:r>
                      <a:r>
                        <a:rPr lang="ru-RU" sz="1600" b="1" spc="-4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дающийся вперед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6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7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ru-RU" sz="1600" b="1" spc="-7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Плечи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45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Горизон­</a:t>
                      </a:r>
                      <a:r>
                        <a:rPr lang="ru-RU" sz="1600" b="1" spc="-5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тальное поло­</a:t>
                      </a:r>
                      <a:r>
                        <a:rPr lang="ru-RU" sz="1600" b="1" spc="-55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жение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6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Одно плечо не­</a:t>
                      </a:r>
                      <a:r>
                        <a:rPr lang="ru-RU" sz="1600" b="1" spc="-35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много выше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65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Одно плечо заметно </a:t>
                      </a:r>
                      <a:r>
                        <a:rPr lang="ru-RU" sz="1600" b="1" spc="-6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выше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8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Оценка звеньев тела и осанки в начале и конце эксперимента </a:t>
            </a: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(</a:t>
            </a:r>
            <a:r>
              <a:rPr lang="ru-RU" sz="3600" b="1" dirty="0">
                <a:solidFill>
                  <a:srgbClr val="7030A0"/>
                </a:solidFill>
              </a:rPr>
              <a:t>в баллах</a:t>
            </a:r>
            <a:r>
              <a:rPr lang="ru-RU" sz="3600" b="1" dirty="0" smtClean="0">
                <a:solidFill>
                  <a:srgbClr val="7030A0"/>
                </a:solidFill>
              </a:rPr>
              <a:t>)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46907"/>
            <a:ext cx="835292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9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 </a:t>
            </a:r>
            <a:endParaRPr lang="ru-RU" sz="4400" b="1" dirty="0"/>
          </a:p>
        </p:txBody>
      </p:sp>
      <p:pic>
        <p:nvPicPr>
          <p:cNvPr id="3" name="Picture 2" descr="C:\Users\1\Pictures\формирование правильной осанки\0011-011-Uprazhnenija-na-formirovanie-osanki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113" b="33289"/>
          <a:stretch/>
        </p:blipFill>
        <p:spPr bwMode="auto">
          <a:xfrm>
            <a:off x="395536" y="1052736"/>
            <a:ext cx="7848872" cy="43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1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Оценка звеньев тела и осанки в начале и конце </a:t>
            </a:r>
            <a:r>
              <a:rPr lang="ru-RU" sz="3600" b="1" dirty="0" smtClean="0">
                <a:solidFill>
                  <a:srgbClr val="7030A0"/>
                </a:solidFill>
              </a:rPr>
              <a:t>эксперимента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>
                <a:solidFill>
                  <a:srgbClr val="7030A0"/>
                </a:solidFill>
              </a:rPr>
              <a:t>(в баллах)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16832"/>
            <a:ext cx="835292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20000" cy="2232248"/>
          </a:xfrm>
        </p:spPr>
        <p:txBody>
          <a:bodyPr/>
          <a:lstStyle/>
          <a:p>
            <a:pPr algn="ctr"/>
            <a:r>
              <a:rPr lang="ru-RU" sz="3200" b="1" spc="-55" dirty="0">
                <a:solidFill>
                  <a:srgbClr val="7030A0"/>
                </a:solidFill>
                <a:ea typeface="Calibri"/>
                <a:cs typeface="Times New Roman"/>
              </a:rPr>
              <a:t>Преимущественное развитие физических способностей на уроках легкой </a:t>
            </a:r>
            <a:r>
              <a:rPr lang="ru-RU" sz="3200" b="1" spc="-35" dirty="0">
                <a:solidFill>
                  <a:srgbClr val="7030A0"/>
                </a:solidFill>
                <a:ea typeface="Calibri"/>
                <a:cs typeface="Times New Roman"/>
              </a:rPr>
              <a:t>атлетики (по результатам опроса)</a:t>
            </a:r>
            <a:r>
              <a:rPr lang="ru-RU" sz="3200" dirty="0">
                <a:solidFill>
                  <a:srgbClr val="7030A0"/>
                </a:solidFill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7030A0"/>
                </a:solidFill>
                <a:ea typeface="Calibri"/>
                <a:cs typeface="Times New Roman"/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199518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2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620000" cy="136815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Преимущественное развитие физических способностей на уроках легкой атлетики</a:t>
            </a:r>
            <a:r>
              <a:rPr lang="ru-RU" sz="3200" b="1" dirty="0" smtClean="0">
                <a:solidFill>
                  <a:srgbClr val="7030A0"/>
                </a:solidFill>
              </a:rPr>
              <a:t>.(отмечены знаком«+»)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1369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5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620000" cy="940966"/>
          </a:xfrm>
        </p:spPr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</a:rPr>
              <a:t>Средние значения показателей физических способностей (</a:t>
            </a:r>
            <a:r>
              <a:rPr lang="ru-RU" sz="2800" b="1" dirty="0" err="1">
                <a:solidFill>
                  <a:srgbClr val="7030A0"/>
                </a:solidFill>
              </a:rPr>
              <a:t>M±m</a:t>
            </a:r>
            <a:r>
              <a:rPr lang="ru-RU" sz="2800" b="1" dirty="0">
                <a:solidFill>
                  <a:srgbClr val="7030A0"/>
                </a:solidFill>
              </a:rPr>
              <a:t>)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экспериментальной (n=20) и контрольной групп (n=20)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7467222" cy="439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2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980" y="260648"/>
            <a:ext cx="7620000" cy="1728192"/>
          </a:xfrm>
        </p:spPr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</a:rPr>
              <a:t>Гимнастический тест, средние значения показателей физических способностей (</a:t>
            </a:r>
            <a:r>
              <a:rPr lang="ru-RU" sz="2800" b="1" dirty="0" err="1">
                <a:solidFill>
                  <a:srgbClr val="7030A0"/>
                </a:solidFill>
              </a:rPr>
              <a:t>M±m</a:t>
            </a:r>
            <a:r>
              <a:rPr lang="ru-RU" sz="2800" b="1" dirty="0">
                <a:solidFill>
                  <a:srgbClr val="7030A0"/>
                </a:solidFill>
              </a:rPr>
              <a:t>) экспериментальной (n=20) и контрольной групп (n=20)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26180"/>
            <a:ext cx="813690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8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Анкета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6400" y="1520311"/>
            <a:ext cx="70567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1 .Какие физические качества и способности </a:t>
            </a:r>
          </a:p>
          <a:p>
            <a:pPr>
              <a:lnSpc>
                <a:spcPts val="2230"/>
              </a:lnSpc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развиваются на уроках легкой атлетики?</a:t>
            </a:r>
          </a:p>
          <a:p>
            <a:pPr>
              <a:lnSpc>
                <a:spcPts val="2230"/>
              </a:lnSpc>
              <a:tabLst>
                <a:tab pos="353695" algn="l"/>
              </a:tabLst>
            </a:pP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1.1.	Силовые способности мышц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1.1.1 .</a:t>
            </a:r>
            <a:r>
              <a:rPr lang="ru-RU" sz="2400" spc="-40" dirty="0" smtClean="0">
                <a:solidFill>
                  <a:srgbClr val="000000"/>
                </a:solidFill>
                <a:ea typeface="Times New Roman"/>
              </a:rPr>
              <a:t>позвоночника      1.1.4</a:t>
            </a: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. ног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1.1.2.шеи	</a:t>
            </a:r>
            <a:r>
              <a:rPr lang="ru-RU" sz="2400" spc="-40" dirty="0" smtClean="0">
                <a:solidFill>
                  <a:srgbClr val="000000"/>
                </a:solidFill>
                <a:ea typeface="Times New Roman"/>
              </a:rPr>
              <a:t>                   1.1.5.брюшного </a:t>
            </a: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пресса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1.1.3 .рук	</a:t>
            </a:r>
            <a:r>
              <a:rPr lang="ru-RU" sz="2400" spc="-40" dirty="0" smtClean="0">
                <a:solidFill>
                  <a:srgbClr val="000000"/>
                </a:solidFill>
                <a:ea typeface="Times New Roman"/>
              </a:rPr>
              <a:t>                   1.1 </a:t>
            </a: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.6.спины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 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1.2.	Подвижность суставов и растяжимость мышц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1.2.1 .</a:t>
            </a:r>
            <a:r>
              <a:rPr lang="ru-RU" sz="2400" spc="-40" dirty="0" smtClean="0">
                <a:solidFill>
                  <a:srgbClr val="000000"/>
                </a:solidFill>
                <a:ea typeface="Times New Roman"/>
              </a:rPr>
              <a:t>позвоночник        1.2.4.ног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1.2.2.шеи	</a:t>
            </a:r>
            <a:r>
              <a:rPr lang="ru-RU" sz="2400" spc="-40" dirty="0" smtClean="0">
                <a:solidFill>
                  <a:srgbClr val="000000"/>
                </a:solidFill>
                <a:ea typeface="Times New Roman"/>
              </a:rPr>
              <a:t>                   1.2.5.брюшного </a:t>
            </a: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пресса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1.2.3.рук	</a:t>
            </a:r>
            <a:r>
              <a:rPr lang="ru-RU" sz="2400" spc="-40" dirty="0" smtClean="0">
                <a:solidFill>
                  <a:srgbClr val="000000"/>
                </a:solidFill>
                <a:ea typeface="Times New Roman"/>
              </a:rPr>
              <a:t>                   1.2.6.спины</a:t>
            </a:r>
            <a:endParaRPr lang="ru-RU" sz="24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534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20688"/>
            <a:ext cx="5526360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 smtClean="0">
                <a:solidFill>
                  <a:srgbClr val="000000"/>
                </a:solidFill>
                <a:ea typeface="Times New Roman"/>
              </a:rPr>
              <a:t>1.3.Скоростно-силовые </a:t>
            </a: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способности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1.3.1 .позвоночника	1.3.4.ног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1.3.2.шеи	</a:t>
            </a:r>
            <a:r>
              <a:rPr lang="ru-RU" sz="2400" spc="-40" dirty="0" smtClean="0">
                <a:solidFill>
                  <a:srgbClr val="000000"/>
                </a:solidFill>
                <a:ea typeface="Times New Roman"/>
              </a:rPr>
              <a:t>        1.3.5.брюшного </a:t>
            </a: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пресса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 smtClean="0">
                <a:solidFill>
                  <a:srgbClr val="000000"/>
                </a:solidFill>
                <a:ea typeface="Times New Roman"/>
              </a:rPr>
              <a:t>1.3.3.рук                   1.3.6.спины</a:t>
            </a:r>
            <a:endParaRPr lang="ru-RU" sz="2400" spc="-40" dirty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1.4 Выносливость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1.4.1	.позвоночника	</a:t>
            </a:r>
            <a:r>
              <a:rPr lang="ru-RU" sz="2400" spc="-40" dirty="0" smtClean="0">
                <a:solidFill>
                  <a:srgbClr val="000000"/>
                </a:solidFill>
                <a:ea typeface="Times New Roman"/>
              </a:rPr>
              <a:t>             1</a:t>
            </a: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. 4.4.ног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1.4.2	.шеи	</a:t>
            </a:r>
            <a:r>
              <a:rPr lang="ru-RU" sz="2400" spc="-40" dirty="0" smtClean="0">
                <a:solidFill>
                  <a:srgbClr val="000000"/>
                </a:solidFill>
                <a:ea typeface="Times New Roman"/>
              </a:rPr>
              <a:t>       1.4.5</a:t>
            </a: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. брюшного пресса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 smtClean="0">
                <a:solidFill>
                  <a:srgbClr val="000000"/>
                </a:solidFill>
                <a:ea typeface="Times New Roman"/>
              </a:rPr>
              <a:t>1.4.3.рук</a:t>
            </a: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	</a:t>
            </a:r>
            <a:r>
              <a:rPr lang="ru-RU" sz="2400" spc="-40" dirty="0" smtClean="0">
                <a:solidFill>
                  <a:srgbClr val="000000"/>
                </a:solidFill>
                <a:ea typeface="Times New Roman"/>
              </a:rPr>
              <a:t>       1.4.6.спины</a:t>
            </a:r>
            <a:endParaRPr lang="ru-RU" sz="2400" spc="-40" dirty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2. Какие физические качества и способности развиваются недостаточно на уроках легкой атлетики?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2.1 .Силовые способности мышц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2.1.1 .позвоночника	2.1.4.ног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2.1.2.шеи	2.1.5.брюшного пресса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2.1.3.рук	2.1.6.спины</a:t>
            </a:r>
            <a:endParaRPr lang="ru-RU" sz="24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28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022523"/>
            <a:ext cx="5976664" cy="48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2.2.	Подвижность суставов и растяжимость мышц</a:t>
            </a: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endParaRPr lang="ru-RU" sz="2400" dirty="0" smtClean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 smtClean="0">
                <a:solidFill>
                  <a:srgbClr val="000000"/>
                </a:solidFill>
                <a:ea typeface="Times New Roman"/>
              </a:rPr>
              <a:t>2.2.1 .позвоночника	 </a:t>
            </a: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2.2.4.ног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2.2.2.шеи	</a:t>
            </a:r>
            <a:r>
              <a:rPr lang="ru-RU" sz="2400" spc="-40" dirty="0" smtClean="0">
                <a:solidFill>
                  <a:srgbClr val="000000"/>
                </a:solidFill>
                <a:ea typeface="Times New Roman"/>
              </a:rPr>
              <a:t>              2.2.5.брюшного </a:t>
            </a: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пресса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2.2.3.рук	</a:t>
            </a:r>
            <a:r>
              <a:rPr lang="ru-RU" sz="2400" spc="-40" dirty="0" smtClean="0">
                <a:solidFill>
                  <a:srgbClr val="000000"/>
                </a:solidFill>
                <a:ea typeface="Times New Roman"/>
              </a:rPr>
              <a:t>              2.2.6.спины</a:t>
            </a:r>
            <a:endParaRPr lang="ru-RU" sz="2400" spc="-40" dirty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2.3.	Скоростно-силовые способности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2.3.1. позвоночника	</a:t>
            </a:r>
            <a:r>
              <a:rPr lang="ru-RU" sz="2400" spc="-40" dirty="0" smtClean="0">
                <a:solidFill>
                  <a:srgbClr val="000000"/>
                </a:solidFill>
                <a:ea typeface="Times New Roman"/>
              </a:rPr>
              <a:t> 2.3.4.ног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2.3.2.шеи	</a:t>
            </a:r>
            <a:r>
              <a:rPr lang="ru-RU" sz="2400" spc="-40" dirty="0" smtClean="0">
                <a:solidFill>
                  <a:srgbClr val="000000"/>
                </a:solidFill>
                <a:ea typeface="Times New Roman"/>
              </a:rPr>
              <a:t>              2.3.5.брюшного </a:t>
            </a: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пресса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2.3.3.рук	</a:t>
            </a:r>
            <a:r>
              <a:rPr lang="ru-RU" sz="2400" spc="-40" dirty="0" smtClean="0">
                <a:solidFill>
                  <a:srgbClr val="000000"/>
                </a:solidFill>
                <a:ea typeface="Times New Roman"/>
              </a:rPr>
              <a:t>              2.3.6.спины</a:t>
            </a:r>
            <a:endParaRPr lang="ru-RU" sz="2400" spc="-40" dirty="0">
              <a:solidFill>
                <a:srgbClr val="000000"/>
              </a:solidFill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2.4 .Выносливость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2.4.1 .позвоночника	</a:t>
            </a:r>
            <a:r>
              <a:rPr lang="ru-RU" sz="2400" spc="-40" dirty="0" smtClean="0">
                <a:solidFill>
                  <a:srgbClr val="000000"/>
                </a:solidFill>
                <a:ea typeface="Times New Roman"/>
              </a:rPr>
              <a:t> 2.4.4.ног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2.4.2.шеи	</a:t>
            </a:r>
            <a:r>
              <a:rPr lang="ru-RU" sz="2400" spc="-40" dirty="0" smtClean="0">
                <a:solidFill>
                  <a:srgbClr val="000000"/>
                </a:solidFill>
                <a:ea typeface="Times New Roman"/>
              </a:rPr>
              <a:t>              2.4.5.брюшного </a:t>
            </a: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пресса</a:t>
            </a:r>
            <a:endParaRPr lang="ru-RU" sz="2400" dirty="0">
              <a:ea typeface="Times New Roman"/>
            </a:endParaRPr>
          </a:p>
          <a:p>
            <a:pPr>
              <a:lnSpc>
                <a:spcPts val="223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2.4.3.рук	 </a:t>
            </a:r>
            <a:r>
              <a:rPr lang="ru-RU" sz="2400" spc="-40" dirty="0" smtClean="0">
                <a:solidFill>
                  <a:srgbClr val="000000"/>
                </a:solidFill>
                <a:ea typeface="Times New Roman"/>
              </a:rPr>
              <a:t>             </a:t>
            </a:r>
            <a:r>
              <a:rPr lang="ru-RU" sz="2400" spc="-40" dirty="0">
                <a:solidFill>
                  <a:srgbClr val="000000"/>
                </a:solidFill>
                <a:ea typeface="Times New Roman"/>
              </a:rPr>
              <a:t>2.4.6.спины</a:t>
            </a:r>
            <a:endParaRPr lang="ru-RU" sz="2400" dirty="0"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3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pPr algn="ctr"/>
            <a:r>
              <a:rPr lang="ru-RU" sz="3600" b="1" spc="-70" dirty="0">
                <a:solidFill>
                  <a:srgbClr val="7030A0"/>
                </a:solidFill>
                <a:latin typeface="Times New Roman"/>
                <a:ea typeface="Times New Roman"/>
              </a:rPr>
              <a:t>ВЫВОДЫ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8101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Основными средствами формирования правильной осанки считаются</a:t>
            </a:r>
            <a:br>
              <a:rPr lang="ru-RU" dirty="0"/>
            </a:br>
            <a:r>
              <a:rPr lang="ru-RU" dirty="0"/>
              <a:t>гимнастические упражнения: упражнения для развития двигательных навыков</a:t>
            </a:r>
            <a:br>
              <a:rPr lang="ru-RU" dirty="0"/>
            </a:br>
            <a:r>
              <a:rPr lang="ru-RU" dirty="0"/>
              <a:t>и укрепления мышечного корсета; упражнения для формирования правиль­ной осанки, корригирующие упражнения.</a:t>
            </a:r>
          </a:p>
          <a:p>
            <a:r>
              <a:rPr lang="ru-RU" dirty="0"/>
              <a:t>Разработанная методика позволила внедрить в учебный процесс на</a:t>
            </a:r>
            <a:br>
              <a:rPr lang="ru-RU" dirty="0"/>
            </a:br>
            <a:r>
              <a:rPr lang="ru-RU" dirty="0"/>
              <a:t>уроках физической культуры специально подобранные средства и методы</a:t>
            </a:r>
            <a:br>
              <a:rPr lang="ru-RU" dirty="0"/>
            </a:br>
            <a:r>
              <a:rPr lang="ru-RU" dirty="0"/>
              <a:t> для формирования правильной  осанки школьников 9-х классов.</a:t>
            </a:r>
          </a:p>
          <a:p>
            <a:r>
              <a:rPr lang="ru-RU" dirty="0"/>
              <a:t>Применение   разработанной   методики   показало,   что   полученные</a:t>
            </a:r>
            <a:br>
              <a:rPr lang="ru-RU" dirty="0"/>
            </a:br>
            <a:r>
              <a:rPr lang="ru-RU" dirty="0"/>
              <a:t>результаты позволили выявить существенные различия между контрольной и</a:t>
            </a:r>
            <a:br>
              <a:rPr lang="ru-RU" dirty="0"/>
            </a:br>
            <a:r>
              <a:rPr lang="ru-RU" dirty="0"/>
              <a:t>экспериментальной группой школьников  9</a:t>
            </a:r>
            <a:r>
              <a:rPr lang="ru-RU" baseline="30000" dirty="0"/>
              <a:t>х</a:t>
            </a:r>
            <a:r>
              <a:rPr lang="ru-RU" dirty="0"/>
              <a:t> классов  общеобразовательной</a:t>
            </a:r>
            <a:br>
              <a:rPr lang="ru-RU" dirty="0"/>
            </a:br>
            <a:r>
              <a:rPr lang="ru-RU" dirty="0"/>
              <a:t>школы.</a:t>
            </a:r>
          </a:p>
          <a:p>
            <a:r>
              <a:rPr lang="ru-RU" dirty="0"/>
              <a:t>Таким образом, разработанная нами методика занятий с применением упражнений для профилактики  осанки в процессе уроков физической культуры, корректирует положение отдельных частей тела и улучшает осанку школьников. Экспериментальные данные указывают на целесообразность применения проводимой методики.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3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1"/>
            <a:ext cx="734481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>
              <a:solidFill>
                <a:srgbClr val="C00000"/>
              </a:solidFill>
            </a:endParaRPr>
          </a:p>
          <a:p>
            <a:pPr algn="ctr"/>
            <a:endParaRPr lang="ru-RU" sz="4000" dirty="0">
              <a:solidFill>
                <a:srgbClr val="C00000"/>
              </a:solidFill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Спасибо </a:t>
            </a:r>
            <a:r>
              <a:rPr lang="ru-RU" sz="4000" dirty="0">
                <a:solidFill>
                  <a:srgbClr val="C00000"/>
                </a:solidFill>
              </a:rPr>
              <a:t>за внимание.</a:t>
            </a:r>
          </a:p>
          <a:p>
            <a:endParaRPr lang="ru-RU" dirty="0"/>
          </a:p>
          <a:p>
            <a:endParaRPr lang="ru-RU" dirty="0"/>
          </a:p>
          <a:p>
            <a:pPr algn="r"/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u-RU" sz="2000" b="1" dirty="0" smtClean="0">
                <a:solidFill>
                  <a:srgbClr val="7030A0"/>
                </a:solidFill>
              </a:rPr>
              <a:t>Работу </a:t>
            </a:r>
            <a:r>
              <a:rPr lang="ru-RU" sz="2000" b="1" dirty="0">
                <a:solidFill>
                  <a:srgbClr val="7030A0"/>
                </a:solidFill>
              </a:rPr>
              <a:t>выполнила студентка 6 курса з</a:t>
            </a:r>
            <a:r>
              <a:rPr lang="en-US" sz="2000" b="1" dirty="0">
                <a:solidFill>
                  <a:srgbClr val="7030A0"/>
                </a:solidFill>
              </a:rPr>
              <a:t>/</a:t>
            </a:r>
            <a:r>
              <a:rPr lang="ru-RU" sz="2000" b="1" dirty="0">
                <a:solidFill>
                  <a:srgbClr val="7030A0"/>
                </a:solidFill>
              </a:rPr>
              <a:t>о физической культуры </a:t>
            </a:r>
            <a:r>
              <a:rPr lang="ru-RU" sz="2000" b="1" dirty="0" err="1">
                <a:solidFill>
                  <a:srgbClr val="7030A0"/>
                </a:solidFill>
              </a:rPr>
              <a:t>Крундышева</a:t>
            </a:r>
            <a:r>
              <a:rPr lang="ru-RU" sz="2000" b="1" dirty="0">
                <a:solidFill>
                  <a:srgbClr val="7030A0"/>
                </a:solidFill>
              </a:rPr>
              <a:t> Надежда Сергеевна 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Pictures\формирование правильной осанки\0e1ec1d95fc5990f16c2202060720f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1057"/>
            <a:ext cx="8208911" cy="57935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368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Pictures\формирование правильной осанки\0015-015-Uprazhnenija-dlja-formirovanija-pravilnoj-osa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" y="489089"/>
            <a:ext cx="8280919" cy="5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8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Pictures\формирование правильной осанки\0018-018-Uprazhnenija-dlja-formirovanija-pravilnoj-osa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5" y="485559"/>
            <a:ext cx="828092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5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\Pictures\формирование правильной осанки\0019-019-Uprazhnenija-dlja-formirovanija-pravilnoj-osank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20891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89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23"/>
    </mc:Choice>
    <mc:Fallback xmlns="">
      <p:transition spd="slow" advTm="1472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Users\1\Pictures\формирование правильной осанки\0020-020-Uprazhnenija-dlja-formirovanija-pravilnoj-osank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280920" cy="572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4"/>
    </mc:Choice>
    <mc:Fallback xmlns="">
      <p:transition spd="slow" advTm="1183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Виды осанки</a:t>
            </a:r>
            <a:endParaRPr lang="ru-RU" b="1" dirty="0"/>
          </a:p>
        </p:txBody>
      </p:sp>
      <p:pic>
        <p:nvPicPr>
          <p:cNvPr id="3" name="Picture 2" descr="C:\Users\1\Pictures\формирование правильной осанки\800px-Bior8_15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2116"/>
            <a:ext cx="820891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5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 descr="C:\Users\1\Pictures\формирование правильной осанки\0014-014-Korrektsija-osank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" y="692696"/>
            <a:ext cx="8459621" cy="570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4"/>
    </mc:Choice>
    <mc:Fallback xmlns="">
      <p:transition spd="slow" advTm="11834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88</TotalTime>
  <Words>227</Words>
  <Application>Microsoft Office PowerPoint</Application>
  <PresentationFormat>Экран (4:3)</PresentationFormat>
  <Paragraphs>97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Соседство</vt:lpstr>
      <vt:lpstr>Формирование правильной осанки на уроках физического воспитания.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Виды осанки</vt:lpstr>
      <vt:lpstr> </vt:lpstr>
      <vt:lpstr>Презентация PowerPoint</vt:lpstr>
      <vt:lpstr>Упражнения на фитбольных мячах для формирования правильной осанки.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звеньев тела и осанки  (в баллах) </vt:lpstr>
      <vt:lpstr>Оценка звеньев тела и осанки в начале и конце эксперимента  (в баллах)</vt:lpstr>
      <vt:lpstr>Оценка звеньев тела и осанки в начале и конце эксперимента  (в баллах)</vt:lpstr>
      <vt:lpstr>Преимущественное развитие физических способностей на уроках легкой атлетики (по результатам опроса) </vt:lpstr>
      <vt:lpstr>Преимущественное развитие физических способностей на уроках легкой атлетики.(отмечены знаком«+»)</vt:lpstr>
      <vt:lpstr>Средние значения показателей физических способностей (M±m) экспериментальной (n=20) и контрольной групп (n=20) </vt:lpstr>
      <vt:lpstr>Гимнастический тест, средние значения показателей физических способностей (M±m) экспериментальной (n=20) и контрольной групп (n=20) </vt:lpstr>
      <vt:lpstr>Анкета</vt:lpstr>
      <vt:lpstr>Презентация PowerPoint</vt:lpstr>
      <vt:lpstr>Презентация PowerPoint</vt:lpstr>
      <vt:lpstr>ВЫВОДЫ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</cp:revision>
  <dcterms:created xsi:type="dcterms:W3CDTF">2014-02-17T15:39:03Z</dcterms:created>
  <dcterms:modified xsi:type="dcterms:W3CDTF">2014-02-17T17:07:23Z</dcterms:modified>
</cp:coreProperties>
</file>