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1" r:id="rId4"/>
    <p:sldId id="260" r:id="rId5"/>
    <p:sldId id="257" r:id="rId6"/>
    <p:sldId id="259" r:id="rId7"/>
    <p:sldId id="258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perspective val="30"/>
    </c:view3D>
    <c:plotArea>
      <c:layout>
        <c:manualLayout>
          <c:layoutTarget val="inner"/>
          <c:xMode val="edge"/>
          <c:yMode val="edge"/>
          <c:x val="0.12592530621172354"/>
          <c:y val="0.21609463400408288"/>
          <c:w val="0.60416666666666652"/>
          <c:h val="0.5991656459609209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контрольный класс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Прыжок в длинну с места </c:v>
                </c:pt>
                <c:pt idx="1">
                  <c:v>бег 1000 м</c:v>
                </c:pt>
                <c:pt idx="2">
                  <c:v>передача над собой</c:v>
                </c:pt>
                <c:pt idx="3">
                  <c:v>подача на точность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80</c:v>
                </c:pt>
                <c:pt idx="1">
                  <c:v>68</c:v>
                </c:pt>
                <c:pt idx="2">
                  <c:v>80</c:v>
                </c:pt>
                <c:pt idx="3">
                  <c:v>79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Экспериментальный класс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Прыжок в длинну с места </c:v>
                </c:pt>
                <c:pt idx="1">
                  <c:v>бег 1000 м</c:v>
                </c:pt>
                <c:pt idx="2">
                  <c:v>передача над собой</c:v>
                </c:pt>
                <c:pt idx="3">
                  <c:v>подача на точность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79</c:v>
                </c:pt>
                <c:pt idx="1">
                  <c:v>72</c:v>
                </c:pt>
                <c:pt idx="2">
                  <c:v>80</c:v>
                </c:pt>
                <c:pt idx="3">
                  <c:v>81</c:v>
                </c:pt>
              </c:numCache>
            </c:numRef>
          </c:val>
        </c:ser>
        <c:shape val="box"/>
        <c:axId val="90828160"/>
        <c:axId val="100406400"/>
        <c:axId val="0"/>
      </c:bar3DChart>
      <c:catAx>
        <c:axId val="90828160"/>
        <c:scaling>
          <c:orientation val="minMax"/>
        </c:scaling>
        <c:axPos val="b"/>
        <c:tickLblPos val="nextTo"/>
        <c:crossAx val="100406400"/>
        <c:crosses val="autoZero"/>
        <c:auto val="1"/>
        <c:lblAlgn val="ctr"/>
        <c:lblOffset val="100"/>
      </c:catAx>
      <c:valAx>
        <c:axId val="100406400"/>
        <c:scaling>
          <c:orientation val="minMax"/>
        </c:scaling>
        <c:axPos val="l"/>
        <c:majorGridlines/>
        <c:numFmt formatCode="General" sourceLinked="0"/>
        <c:tickLblPos val="nextTo"/>
        <c:crossAx val="90828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084372265966782"/>
          <c:y val="0.70971259842519685"/>
          <c:w val="0.30637849956255497"/>
          <c:h val="0.19909332166812493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perspective val="30"/>
    </c:view3D>
    <c:plotArea>
      <c:layout>
        <c:manualLayout>
          <c:layoutTarget val="inner"/>
          <c:xMode val="edge"/>
          <c:yMode val="edge"/>
          <c:x val="0.13794116191950895"/>
          <c:y val="0.23759066452933805"/>
          <c:w val="0.63297014307438126"/>
          <c:h val="0.62050106677489425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контрольный класс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Прыжок в длинну с места </c:v>
                </c:pt>
                <c:pt idx="1">
                  <c:v>бег 1000 м</c:v>
                </c:pt>
                <c:pt idx="2">
                  <c:v>передача над собой</c:v>
                </c:pt>
                <c:pt idx="3">
                  <c:v>подача на точность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82</c:v>
                </c:pt>
                <c:pt idx="1">
                  <c:v>79</c:v>
                </c:pt>
                <c:pt idx="2">
                  <c:v>85</c:v>
                </c:pt>
                <c:pt idx="3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Экспериментальный класс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Прыжок в длинну с места </c:v>
                </c:pt>
                <c:pt idx="1">
                  <c:v>бег 1000 м</c:v>
                </c:pt>
                <c:pt idx="2">
                  <c:v>передача над собой</c:v>
                </c:pt>
                <c:pt idx="3">
                  <c:v>подача на точность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97</c:v>
                </c:pt>
                <c:pt idx="1">
                  <c:v>82</c:v>
                </c:pt>
                <c:pt idx="2">
                  <c:v>89</c:v>
                </c:pt>
                <c:pt idx="3">
                  <c:v>90</c:v>
                </c:pt>
              </c:numCache>
            </c:numRef>
          </c:val>
        </c:ser>
        <c:shape val="box"/>
        <c:axId val="100392320"/>
        <c:axId val="100430976"/>
        <c:axId val="0"/>
      </c:bar3DChart>
      <c:catAx>
        <c:axId val="100392320"/>
        <c:scaling>
          <c:orientation val="minMax"/>
        </c:scaling>
        <c:axPos val="b"/>
        <c:tickLblPos val="nextTo"/>
        <c:crossAx val="100430976"/>
        <c:crosses val="autoZero"/>
        <c:auto val="1"/>
        <c:lblAlgn val="ctr"/>
        <c:lblOffset val="100"/>
      </c:catAx>
      <c:valAx>
        <c:axId val="100430976"/>
        <c:scaling>
          <c:orientation val="minMax"/>
        </c:scaling>
        <c:axPos val="l"/>
        <c:majorGridlines/>
        <c:numFmt formatCode="General" sourceLinked="0"/>
        <c:tickLblPos val="nextTo"/>
        <c:crossAx val="100392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400269327713613"/>
          <c:y val="0.73799920757104132"/>
          <c:w val="0.26123670720614378"/>
          <c:h val="0.23487781402973365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view3D>
      <c:perspective val="30"/>
    </c:view3D>
    <c:plotArea>
      <c:layout>
        <c:manualLayout>
          <c:layoutTarget val="inner"/>
          <c:xMode val="edge"/>
          <c:yMode val="edge"/>
          <c:x val="7.4979403184604457E-2"/>
          <c:y val="4.2957657016537504E-2"/>
          <c:w val="0.69469536623186257"/>
          <c:h val="0.7738481492457586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контрольный класс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 частота заболеваний в течении года</c:v>
                </c:pt>
                <c:pt idx="1">
                  <c:v>Длительность заботлевания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82</c:v>
                </c:pt>
                <c:pt idx="1">
                  <c:v>70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Экспериментальный класс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 частота заболеваний в течении года</c:v>
                </c:pt>
                <c:pt idx="1">
                  <c:v>Длительность заботлевания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97</c:v>
                </c:pt>
                <c:pt idx="1">
                  <c:v>30</c:v>
                </c:pt>
              </c:numCache>
            </c:numRef>
          </c:val>
        </c:ser>
        <c:shape val="box"/>
        <c:axId val="102776192"/>
        <c:axId val="102790272"/>
        <c:axId val="0"/>
      </c:bar3DChart>
      <c:catAx>
        <c:axId val="102776192"/>
        <c:scaling>
          <c:orientation val="minMax"/>
        </c:scaling>
        <c:axPos val="b"/>
        <c:tickLblPos val="nextTo"/>
        <c:crossAx val="102790272"/>
        <c:crosses val="autoZero"/>
        <c:auto val="1"/>
        <c:lblAlgn val="ctr"/>
        <c:lblOffset val="100"/>
      </c:catAx>
      <c:valAx>
        <c:axId val="102790272"/>
        <c:scaling>
          <c:orientation val="minMax"/>
        </c:scaling>
        <c:axPos val="l"/>
        <c:majorGridlines/>
        <c:numFmt formatCode="General" sourceLinked="0"/>
        <c:tickLblPos val="nextTo"/>
        <c:crossAx val="1027761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5798894" cy="36004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Образование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– </a:t>
            </a:r>
            <a:r>
              <a:rPr lang="ru-RU" sz="3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</a:t>
            </a:r>
            <a:r>
              <a:rPr lang="ru-RU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ысшее педагогическое</a:t>
            </a:r>
          </a:p>
          <a:p>
            <a:pPr algn="l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Место работы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– </a:t>
            </a:r>
            <a:r>
              <a:rPr lang="ru-RU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Муниципальное бюджетное общеобразовательное учреждение </a:t>
            </a:r>
            <a:r>
              <a:rPr lang="ru-RU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«Средняя </a:t>
            </a:r>
            <a:r>
              <a:rPr lang="ru-RU" sz="3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общеобразовательная школа № 14»</a:t>
            </a:r>
          </a:p>
          <a:p>
            <a:pPr algn="l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Должность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– </a:t>
            </a:r>
            <a:r>
              <a:rPr lang="ru-RU" sz="41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Учитель физической культуры</a:t>
            </a:r>
            <a:endParaRPr lang="ru-RU" sz="41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32656"/>
            <a:ext cx="48301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Асташкина</a:t>
            </a:r>
            <a:b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</a:b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Елена Валерьевна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Picture 2" descr="C:\Users\123\Desktop\лена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476672"/>
            <a:ext cx="3635897" cy="522577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  <a:ex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515662" cy="310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335699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дзаголовок 2"/>
          <p:cNvSpPr txBox="1">
            <a:spLocks/>
          </p:cNvSpPr>
          <p:nvPr/>
        </p:nvSpPr>
        <p:spPr>
          <a:xfrm>
            <a:off x="971600" y="6011908"/>
            <a:ext cx="3372431" cy="846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6191" y="128826"/>
            <a:ext cx="76624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Апробация опыта: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13634" y="836712"/>
            <a:ext cx="8114704" cy="5832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363538" algn="just"/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Экспериментальный класс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составили </a:t>
            </a:r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учащиеся 5 класса «А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МБОУ </a:t>
            </a:r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«СОШ № 14» г. Новомосковска, занимающиеся физическими упражнениями на основе разработанной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мной </a:t>
            </a:r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учебной программы. Дети этого класса представляли собой единую команду с конкретным вкладом-поручением для каждого человека в зависимости от его здоровья, двигательных способностей и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интересов. </a:t>
            </a:r>
          </a:p>
          <a:p>
            <a:pPr indent="363538" algn="just"/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Контрольный </a:t>
            </a:r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класс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- </a:t>
            </a:r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учащиеся 5 «Б»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класса. </a:t>
            </a:r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Они занимались в рамках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традиционного урока физической культуры и </a:t>
            </a:r>
            <a:r>
              <a:rPr lang="ru-RU" sz="2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посещали школьные секционные занятия по </a:t>
            </a:r>
            <a:r>
              <a:rPr lang="ru-RU" sz="2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волейболу.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70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515662" cy="310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335699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дзаголовок 2"/>
          <p:cNvSpPr txBox="1">
            <a:spLocks/>
          </p:cNvSpPr>
          <p:nvPr/>
        </p:nvSpPr>
        <p:spPr>
          <a:xfrm>
            <a:off x="971600" y="6011908"/>
            <a:ext cx="3372431" cy="846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0754" y="116632"/>
            <a:ext cx="766249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Динамика физических способностей учащихся до начала эксперимента</a:t>
            </a: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="" xmlns:p14="http://schemas.microsoft.com/office/powerpoint/2010/main" val="70570202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38592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515662" cy="310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335699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дзаголовок 2"/>
          <p:cNvSpPr txBox="1">
            <a:spLocks/>
          </p:cNvSpPr>
          <p:nvPr/>
        </p:nvSpPr>
        <p:spPr>
          <a:xfrm>
            <a:off x="971600" y="6011908"/>
            <a:ext cx="3372431" cy="846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7250" y="188640"/>
            <a:ext cx="766249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Динамика физических показателей 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 окончанию эксперимента: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="" xmlns:p14="http://schemas.microsoft.com/office/powerpoint/2010/main" val="128506841"/>
              </p:ext>
            </p:extLst>
          </p:nvPr>
        </p:nvGraphicFramePr>
        <p:xfrm>
          <a:off x="0" y="-207346"/>
          <a:ext cx="9217024" cy="7056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81163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515662" cy="310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335699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дзаголовок 2"/>
          <p:cNvSpPr txBox="1">
            <a:spLocks/>
          </p:cNvSpPr>
          <p:nvPr/>
        </p:nvSpPr>
        <p:spPr>
          <a:xfrm>
            <a:off x="971600" y="6011908"/>
            <a:ext cx="3372431" cy="846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43769" y="260648"/>
            <a:ext cx="766249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Динамика продолжительности заболеваний:</a:t>
            </a:r>
          </a:p>
          <a:p>
            <a:pPr algn="ctr"/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="" xmlns:p14="http://schemas.microsoft.com/office/powerpoint/2010/main" val="2718999518"/>
              </p:ext>
            </p:extLst>
          </p:nvPr>
        </p:nvGraphicFramePr>
        <p:xfrm>
          <a:off x="107504" y="968534"/>
          <a:ext cx="8424936" cy="5466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="" xmlns:p14="http://schemas.microsoft.com/office/powerpoint/2010/main" val="126909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515662" cy="310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335699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88640"/>
            <a:ext cx="7632848" cy="72008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Тема педагогического опыта:</a:t>
            </a:r>
            <a:endParaRPr lang="ru-RU" sz="41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83568" y="908720"/>
            <a:ext cx="7776864" cy="20882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</a:t>
            </a:r>
            <a:r>
              <a:rPr lang="ru-RU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Спортизация</a:t>
            </a: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уроков физической культуры в процессе обучения игре в волейбол»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683568" y="2996952"/>
            <a:ext cx="7488832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Идея </a:t>
            </a: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педагогического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опыта: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827584" y="3933055"/>
            <a:ext cx="7344816" cy="2520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«Формирование спортивной культуры учащихся общеобразовательного учреждения» 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6033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515662" cy="310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335699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683568" y="188640"/>
            <a:ext cx="763284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Актуальность опыта:</a:t>
            </a:r>
            <a:endParaRPr lang="ru-RU" sz="41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683568" y="908720"/>
            <a:ext cx="7776864" cy="20882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611560" y="980728"/>
            <a:ext cx="7814908" cy="51125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>
              <a:buFont typeface="Wingdings" pitchFamily="2" charset="2"/>
              <a:buChar char="ü"/>
            </a:pPr>
            <a:r>
              <a:rPr lang="ru-RU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Соответствие целям и направлениям развития современного образования. 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Воспитание </a:t>
            </a:r>
            <a:r>
              <a:rPr lang="ru-RU" sz="24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потребности и умения самостоятельно заниматься физическими </a:t>
            </a:r>
            <a:r>
              <a:rPr lang="ru-RU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упражнениями.</a:t>
            </a:r>
          </a:p>
          <a:p>
            <a:pPr lvl="0" algn="just">
              <a:buFont typeface="Wingdings" pitchFamily="2" charset="2"/>
              <a:buChar char="ü"/>
            </a:pPr>
            <a:r>
              <a:rPr lang="ru-RU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Обучение </a:t>
            </a:r>
            <a:r>
              <a:rPr lang="ru-RU" sz="24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жизненно важным двигательным умениям и </a:t>
            </a:r>
            <a:r>
              <a:rPr lang="ru-RU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навыкам.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Развитие </a:t>
            </a:r>
            <a:r>
              <a:rPr lang="ru-RU" sz="24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двигательных </a:t>
            </a:r>
            <a:r>
              <a:rPr lang="ru-RU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способностей.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Приобретение </a:t>
            </a:r>
            <a:r>
              <a:rPr lang="ru-RU" sz="24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необходимых знаний в области физической культуры и </a:t>
            </a:r>
            <a:r>
              <a:rPr lang="ru-RU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спорта</a:t>
            </a:r>
            <a:r>
              <a:rPr lang="ru-RU" sz="24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Обеспечение тесного </a:t>
            </a:r>
            <a:r>
              <a:rPr lang="ru-RU" sz="24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взаимодействия </a:t>
            </a:r>
            <a:r>
              <a:rPr lang="ru-RU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учебного и </a:t>
            </a:r>
            <a:r>
              <a:rPr lang="ru-RU" sz="2400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внеучебного</a:t>
            </a:r>
            <a:r>
              <a:rPr lang="ru-RU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процесса </a:t>
            </a:r>
            <a:r>
              <a:rPr lang="ru-RU" sz="24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физического </a:t>
            </a:r>
            <a:r>
              <a:rPr lang="ru-RU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воспитания. 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 algn="just">
              <a:buFont typeface="Wingdings" pitchFamily="2" charset="2"/>
              <a:buChar char="ü"/>
            </a:pPr>
            <a:r>
              <a:rPr lang="ru-RU" sz="2400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Метапредметность</a:t>
            </a:r>
            <a:r>
              <a:rPr lang="ru-RU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 </a:t>
            </a:r>
            <a:r>
              <a:rPr lang="ru-RU" sz="2400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личностная значимость.</a:t>
            </a:r>
            <a:endParaRPr lang="ru-RU" sz="24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908720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23599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515662" cy="310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335699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878793" y="116632"/>
            <a:ext cx="76624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Условия формирования опыта: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541114" y="1052736"/>
            <a:ext cx="8003985" cy="568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itchFamily="2" charset="2"/>
              <a:buChar char="ü"/>
            </a:pPr>
            <a:r>
              <a:rPr lang="ru-RU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Анализ </a:t>
            </a:r>
            <a:r>
              <a:rPr lang="ru-RU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 обобщение работ ведущих ученых и </a:t>
            </a:r>
            <a:r>
              <a:rPr lang="ru-RU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практиков.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Собственный </a:t>
            </a:r>
            <a:r>
              <a:rPr lang="ru-RU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опыт работы по «</a:t>
            </a:r>
            <a:r>
              <a:rPr lang="ru-RU" sz="400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спортизации</a:t>
            </a:r>
            <a:r>
              <a:rPr lang="ru-RU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» </a:t>
            </a:r>
            <a:r>
              <a:rPr lang="ru-RU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уроков физической культуры.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ru-RU" sz="4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Широкий </a:t>
            </a:r>
            <a:r>
              <a:rPr lang="ru-RU" sz="400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профессиональный диалог с коллегами в Интернет – сообществах. </a:t>
            </a:r>
          </a:p>
        </p:txBody>
      </p:sp>
    </p:spTree>
    <p:extLst>
      <p:ext uri="{BB962C8B-B14F-4D97-AF65-F5344CB8AC3E}">
        <p14:creationId xmlns="" xmlns:p14="http://schemas.microsoft.com/office/powerpoint/2010/main" val="268548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5662" y="1196752"/>
            <a:ext cx="8114704" cy="5472608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Font typeface="Wingdings" pitchFamily="2" charset="2"/>
              <a:buChar char="ü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МБОУ «СОШ № 14» проводит внутренний эксперимент «Каждой параллели -  спортивную команду».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участию по реализации 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эксперимента привлекаются государственные и образовательные  учреждения. </a:t>
            </a: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пределены </a:t>
            </a:r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цель, структура и функции нетрадиционного подхода к уроку физической культуры в школе. </a:t>
            </a:r>
            <a:endParaRPr lang="ru-RU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457200" indent="-457200" algn="just">
              <a:buFont typeface="Wingdings" pitchFamily="2" charset="2"/>
              <a:buChar char="ü"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Разработаны педагогические приемы развития </a:t>
            </a: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спортизации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средствами волейбола.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515662" cy="310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335699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202232" y="343931"/>
            <a:ext cx="4740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Новизна опыта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515662" cy="310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335699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/>
        </p:nvSpPr>
        <p:spPr>
          <a:xfrm>
            <a:off x="878793" y="116632"/>
            <a:ext cx="76624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Теоретическая база </a:t>
            </a: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опыта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515662" y="1117156"/>
            <a:ext cx="8232802" cy="10441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Теория деятельности субъекта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" name="Picture 2" descr="H:\davydov-vasili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779" y="2161271"/>
            <a:ext cx="2486457" cy="333249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:\leontiev2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084" t="3120" r="4913" b="3322"/>
          <a:stretch/>
        </p:blipFill>
        <p:spPr bwMode="auto">
          <a:xfrm>
            <a:off x="5868144" y="2161271"/>
            <a:ext cx="2109097" cy="3345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878791" y="5619466"/>
            <a:ext cx="3372431" cy="846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В. В. Давыдов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5331236" y="5619465"/>
            <a:ext cx="3182912" cy="742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А. Н. Леонтьев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6322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1"/>
      <p:bldP spid="12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515662" cy="310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335699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878793" y="116632"/>
            <a:ext cx="76624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Теория обучения: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50" name="Picture 2" descr="H:\babanski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4771" y="1270383"/>
            <a:ext cx="2866453" cy="41732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одзаголовок 2"/>
          <p:cNvSpPr txBox="1">
            <a:spLocks/>
          </p:cNvSpPr>
          <p:nvPr/>
        </p:nvSpPr>
        <p:spPr>
          <a:xfrm>
            <a:off x="1384771" y="5661247"/>
            <a:ext cx="2755181" cy="792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1131781" y="5443600"/>
            <a:ext cx="3372431" cy="7217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Ю. К.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Бабанский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051" name="Picture 3" descr="H:\kuzmina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286006"/>
            <a:ext cx="3322100" cy="41732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Подзаголовок 2"/>
          <p:cNvSpPr txBox="1">
            <a:spLocks/>
          </p:cNvSpPr>
          <p:nvPr/>
        </p:nvSpPr>
        <p:spPr>
          <a:xfrm>
            <a:off x="5004048" y="5466442"/>
            <a:ext cx="3372431" cy="5980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Н. В. Кузьмина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090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515662" cy="310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335699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878793" y="116632"/>
            <a:ext cx="766249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Теория и методика физической культуры:</a:t>
            </a:r>
            <a:endParaRPr lang="ru-RU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074" name="Picture 2" descr="H:\vk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0052"/>
          <a:stretch/>
        </p:blipFill>
        <p:spPr bwMode="auto">
          <a:xfrm>
            <a:off x="4722099" y="1442903"/>
            <a:ext cx="3636870" cy="43613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:\li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19" y="1440070"/>
            <a:ext cx="2907578" cy="43613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одзаголовок 2"/>
          <p:cNvSpPr txBox="1">
            <a:spLocks/>
          </p:cNvSpPr>
          <p:nvPr/>
        </p:nvSpPr>
        <p:spPr>
          <a:xfrm>
            <a:off x="971600" y="6011908"/>
            <a:ext cx="3372431" cy="846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Подзаголовок 2"/>
          <p:cNvSpPr txBox="1">
            <a:spLocks/>
          </p:cNvSpPr>
          <p:nvPr/>
        </p:nvSpPr>
        <p:spPr>
          <a:xfrm>
            <a:off x="1014637" y="5804270"/>
            <a:ext cx="3100741" cy="8538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Л. И.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Лубышева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4999730" y="5814204"/>
            <a:ext cx="3372431" cy="6207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В. К. </a:t>
            </a:r>
            <a:r>
              <a:rPr lang="ru-RU" sz="2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Бальсевич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196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356992"/>
            <a:ext cx="515662" cy="3108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11663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30366" y="3356992"/>
            <a:ext cx="513634" cy="3096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одзаголовок 2"/>
          <p:cNvSpPr txBox="1">
            <a:spLocks/>
          </p:cNvSpPr>
          <p:nvPr/>
        </p:nvSpPr>
        <p:spPr>
          <a:xfrm>
            <a:off x="971600" y="6011908"/>
            <a:ext cx="3372431" cy="846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0754" y="260648"/>
            <a:ext cx="766249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Разработка</a:t>
            </a:r>
            <a:r>
              <a:rPr lang="ru-RU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опыта: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одзаголовок 2"/>
          <p:cNvSpPr txBox="1">
            <a:spLocks/>
          </p:cNvSpPr>
          <p:nvPr/>
        </p:nvSpPr>
        <p:spPr>
          <a:xfrm>
            <a:off x="740754" y="1484784"/>
            <a:ext cx="7662492" cy="5538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3538" indent="-363538" algn="just"/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собенности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экспериментальной программы:</a:t>
            </a:r>
          </a:p>
          <a:p>
            <a:pPr marL="363538" indent="-363538" algn="just">
              <a:buFont typeface="Wingdings" pitchFamily="2" charset="2"/>
              <a:buChar char="ü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Обеспечение условий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для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овладения специальными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знаниями по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волейболу.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363538" indent="-363538" algn="just">
              <a:buFont typeface="Wingdings" pitchFamily="2" charset="2"/>
              <a:buChar char="ü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Конкретизация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требований к умениям и навыкам выполнения физических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упражнений.</a:t>
            </a:r>
            <a:endParaRPr lang="ru-RU" sz="28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363538" indent="-363538" algn="just">
              <a:buFont typeface="Wingdings" pitchFamily="2" charset="2"/>
              <a:buChar char="ü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Интенсификация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физической подготовки школьников средствами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волейбола.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marL="363538" indent="-363538" algn="just">
              <a:buFont typeface="Wingdings" pitchFamily="2" charset="2"/>
              <a:buChar char="ü"/>
            </a:pP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Расширение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фонда двигательных умений и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навыков.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94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381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Елена</cp:lastModifiedBy>
  <cp:revision>30</cp:revision>
  <dcterms:created xsi:type="dcterms:W3CDTF">2013-02-26T14:32:13Z</dcterms:created>
  <dcterms:modified xsi:type="dcterms:W3CDTF">2013-02-27T20:09:20Z</dcterms:modified>
</cp:coreProperties>
</file>