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4" r:id="rId5"/>
    <p:sldId id="266" r:id="rId6"/>
    <p:sldId id="269" r:id="rId7"/>
    <p:sldId id="270" r:id="rId8"/>
    <p:sldId id="271" r:id="rId9"/>
    <p:sldId id="272" r:id="rId10"/>
    <p:sldId id="276" r:id="rId11"/>
    <p:sldId id="274" r:id="rId12"/>
    <p:sldId id="279" r:id="rId13"/>
    <p:sldId id="280" r:id="rId14"/>
    <p:sldId id="277" r:id="rId15"/>
    <p:sldId id="278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>
        <p:scale>
          <a:sx n="43" d="100"/>
          <a:sy n="43" d="100"/>
        </p:scale>
        <p:origin x="-1426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84C-EAE6-4973-81C1-846F2A895047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592-6367-488F-BD11-BA86803D7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84C-EAE6-4973-81C1-846F2A895047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592-6367-488F-BD11-BA86803D7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84C-EAE6-4973-81C1-846F2A895047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592-6367-488F-BD11-BA86803D7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84C-EAE6-4973-81C1-846F2A895047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592-6367-488F-BD11-BA86803D7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84C-EAE6-4973-81C1-846F2A895047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592-6367-488F-BD11-BA86803D7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84C-EAE6-4973-81C1-846F2A895047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592-6367-488F-BD11-BA86803D7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84C-EAE6-4973-81C1-846F2A895047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592-6367-488F-BD11-BA86803D7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84C-EAE6-4973-81C1-846F2A895047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592-6367-488F-BD11-BA86803D7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84C-EAE6-4973-81C1-846F2A895047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592-6367-488F-BD11-BA86803D7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84C-EAE6-4973-81C1-846F2A895047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592-6367-488F-BD11-BA86803D7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984C-EAE6-4973-81C1-846F2A895047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592-6367-488F-BD11-BA86803D7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1984C-EAE6-4973-81C1-846F2A895047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80592-6367-488F-BD11-BA86803D7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video" Target="file:///D:\&#1059;&#1088;&#1086;&#1082;%20&#1084;&#1072;&#1090;&#1077;&#1084;&#1072;&#1090;&#1080;&#1082;&#1077;%20%20&#1069;&#1082;&#1086;&#1083;&#1086;&#1075;&#1080;&#1103;\&#1055;&#1090;&#1077;&#1085;&#1094;&#1099;%20&#1074;%20&#1075;&#1085;&#1077;&#1079;&#1076;&#1077;.mp4" TargetMode="External"/><Relationship Id="rId1" Type="http://schemas.openxmlformats.org/officeDocument/2006/relationships/audio" Target="file:///D:\&#1059;&#1088;&#1086;&#1082;%20&#1084;&#1072;&#1090;&#1077;&#1084;&#1072;&#1090;&#1080;&#1082;&#1077;%20%20&#1069;&#1082;&#1086;&#1083;&#1086;&#1075;&#1080;&#1103;\&#1044;&#1077;&#1090;&#1089;&#1082;&#1080;&#1077;_&#1056;&#1091;&#1089;&#1089;&#1082;&#1080;&#1077;_-_&#1042;&#1077;&#1089;&#1077;&#1085;&#1085;&#1103;&#1103;_&#1087;&#1077;&#1089;&#1077;&#1085;&#1082;&#1072;_(-)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280920" cy="46085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Интегрированный урок  в 5 классе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(математика + экология)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 теме: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«Действия с десятичными дробями»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Составила и провела: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учитель математики Куликова А.К.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марта 2013 г.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СОШ «ЦО»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пос. Варламово, м.р.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Сызранский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Самарской области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св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941168"/>
            <a:ext cx="2088232" cy="1697908"/>
          </a:xfrm>
          <a:prstGeom prst="rect">
            <a:avLst/>
          </a:prstGeom>
          <a:noFill/>
        </p:spPr>
      </p:pic>
      <p:pic>
        <p:nvPicPr>
          <p:cNvPr id="5" name="Picture 2" descr="C:\Users\1\Desktop\3152880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64" y="1988840"/>
            <a:ext cx="1507523" cy="1233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412776"/>
            <a:ext cx="3528392" cy="468052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шагаем, мы шагаем,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выше поднимаем.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мы видим: у куста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Выпал птенчик из гнезда.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Тихо птенчика берем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назад в гнездо кладем.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птенец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581128"/>
            <a:ext cx="1368152" cy="1217806"/>
          </a:xfrm>
          <a:prstGeom prst="rect">
            <a:avLst/>
          </a:prstGeom>
          <a:noFill/>
        </p:spPr>
      </p:pic>
      <p:pic>
        <p:nvPicPr>
          <p:cNvPr id="11" name="Детские_Русские_-_Весенняя_песенка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Детские_Русские_-_Весенняя_песенка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5570512"/>
            <a:ext cx="1043608" cy="1043608"/>
          </a:xfrm>
          <a:prstGeom prst="rect">
            <a:avLst/>
          </a:prstGeom>
        </p:spPr>
      </p:pic>
      <p:pic>
        <p:nvPicPr>
          <p:cNvPr id="10" name="Птенцы в гнезде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1403648" y="1484784"/>
            <a:ext cx="3246107" cy="243458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003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980728"/>
            <a:ext cx="5508104" cy="1080120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Журавль – красавка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2060848"/>
            <a:ext cx="4536504" cy="410445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Весит 2-З кг, длина   крыла у самок - 49 см, у самцов - 53 см. У этой изящной птицы общий тон оперения сизовато-серый, но шея, бока головы, лоб, задняя часть головы и удлиненные перья зоба черные, блестящие. По бокам головы имеются пучки белых перьев. Ноги черные, клюв у основания черный с коричневым оттенком, в вершинной части красновато-бурый. Красавка принадлежит степному югу нашей страны. 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1\Desktop\журавль - красавка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2448272" cy="309634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Picture 2" descr="C:\Users\1\Desktop\grd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996952"/>
            <a:ext cx="2331002" cy="31683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88640"/>
            <a:ext cx="4176464" cy="936104"/>
          </a:xfrm>
          <a:noFill/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Балобан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1052736"/>
            <a:ext cx="5472608" cy="55446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Хищная птица семейства соколиных,  похож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кречета, но несколько мельче. Длина тела до 60 см; вес 800—1300 г. В окраске оперения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балобана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всегда присутствуют рыжеватые или коричневые тона; по бокам головы заметны слабо выраженные усы. 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Балобан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распространен в степях,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лесостепях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горах Евразии. В северной части ареала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балобаны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перелетны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южной — оседлы. Основная добыча этих хищников — суслики.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Балобаны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охотятся также на других грызунов, зайцев и птиц. 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Балобаны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охотно занимают чужие гнезда, часто селятся в колониях грачей, мелких соколов, цапель. В отличие от большинства соколиных они не избегают соседства других пернатых хищников. В кладке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балобанов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3—5 яиц рыжего цвета; насиживание длится около месяца. 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Балобан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высоко ценится, особенно на Ближнем Востоке, как ловчая птица.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1\Desktop\балоба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2448272" cy="172819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0" name="Picture 2" descr="C:\Users\1\Desktop\image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2665"/>
            <a:ext cx="2448272" cy="282803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3384376" cy="864095"/>
          </a:xfrm>
          <a:noFill/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Кречётка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124744"/>
            <a:ext cx="4032448" cy="309634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Птица семейства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ржанковых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около 30 см. Гнездится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правобережья Волги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верховий Оби и Иртыша, наиболее обычна в Центральном Казахстане.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редкий   вид, охраняется.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1\Desktop\кречет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77072"/>
            <a:ext cx="2808312" cy="201622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4" name="Picture 2" descr="C:\Users\1\Desktop\a62a12d9fc3093d9eccd6247349015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072" y="1484784"/>
            <a:ext cx="3021063" cy="46805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04665"/>
            <a:ext cx="5760640" cy="1008111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Знаете ли вы, что …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704856" cy="1296144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 кг макулатуры сохраняет от вырубки  одно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взрослое дерево, которое росло в течение 50 – 80 лет.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1\Desktop\1_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2292506" cy="30590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4099" name="Picture 3" descr="C:\Users\1\Desktop\spasi_dere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08920"/>
            <a:ext cx="5053725" cy="30963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  <a:noFill/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Знаете ли вы, что…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7848872" cy="1368152"/>
          </a:xfrm>
        </p:spPr>
        <p:txBody>
          <a:bodyPr>
            <a:normAutofit/>
          </a:bodyPr>
          <a:lstStyle/>
          <a:p>
            <a:pPr lvl="0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если в квартире подтекает водопроводный кран, то за 6 минут набегает полный стакан. За 1 час – 2 л, за сутки почти 50 л, за 3 суток – 150 л, а это уже целая ванна.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8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2569467" cy="19271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7" name="Picture 3" descr="C:\Users\1\Desktop\public-toilets--most-interesting-and-creative-ads.jpg"/>
          <p:cNvPicPr>
            <a:picLocks noChangeAspect="1" noChangeArrowheads="1"/>
          </p:cNvPicPr>
          <p:nvPr/>
        </p:nvPicPr>
        <p:blipFill>
          <a:blip r:embed="rId4" cstate="print"/>
          <a:srcRect l="3639" t="12882" r="8548" b="9825"/>
          <a:stretch>
            <a:fillRect/>
          </a:stretch>
        </p:blipFill>
        <p:spPr bwMode="auto">
          <a:xfrm>
            <a:off x="1979712" y="4005064"/>
            <a:ext cx="2964329" cy="187220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9" name="Picture 5" descr="C:\Users\1\Desktop\1346601474_smesit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08920"/>
            <a:ext cx="2133431" cy="18968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30" name="Picture 6" descr="C:\Users\1\Desktop\1297107783_kak-nauchitsya-ekonomit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9386" y="4005064"/>
            <a:ext cx="2233250" cy="187220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Знаете ли вы, что …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980728"/>
            <a:ext cx="7776864" cy="1728192"/>
          </a:xfrm>
        </p:spPr>
        <p:txBody>
          <a:bodyPr>
            <a:normAutofit/>
          </a:bodyPr>
          <a:lstStyle/>
          <a:p>
            <a:pPr lvl="0" algn="l"/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любят ходить в лес. Люди отдыхают, разжигают костер, готовят пищу. А вы знаете, что после костра на этом месте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 ничего не будет расти, пока природа не вылечит  эту рану.</a:t>
            </a:r>
          </a:p>
          <a:p>
            <a:pPr algn="l"/>
            <a:endParaRPr lang="ru-RU" dirty="0"/>
          </a:p>
        </p:txBody>
      </p:sp>
      <p:pic>
        <p:nvPicPr>
          <p:cNvPr id="2050" name="Picture 2" descr="C:\Users\1\Desktop\4873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2981874" cy="20162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051" name="Picture 3" descr="C:\Users\1\Desktop\0000014176-priro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581128"/>
            <a:ext cx="3176163" cy="19273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052" name="Picture 4" descr="C:\Users\1\Desktop\post-60518-1289703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834802"/>
            <a:ext cx="2945364" cy="196234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Знаете ли вы, что …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7416824" cy="1584176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образовался верхний плодородный слой земли должно пройти 6000 лет. И всего за 20 лет его можно разрушить.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Photoshop_My_world_005246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852936"/>
            <a:ext cx="2441848" cy="18313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075" name="Picture 3" descr="C:\Users\1\Desktop\oboi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509120"/>
            <a:ext cx="4015271" cy="20752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076" name="Picture 4" descr="C:\Users\1\Desktop\deti_indigo_dar_ili_nakaza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852936"/>
            <a:ext cx="3377952" cy="177764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517232"/>
            <a:ext cx="7560840" cy="10081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Природа – в наших руках !!!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лыбающееся лицо 9"/>
          <p:cNvSpPr/>
          <p:nvPr/>
        </p:nvSpPr>
        <p:spPr>
          <a:xfrm>
            <a:off x="1259632" y="764704"/>
            <a:ext cx="1368152" cy="1224136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3923928" y="836712"/>
            <a:ext cx="1296144" cy="1224136"/>
          </a:xfrm>
          <a:prstGeom prst="smileyFace">
            <a:avLst>
              <a:gd name="adj" fmla="val -465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6876256" y="764704"/>
            <a:ext cx="1224136" cy="1224136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1\Desktop\5a048cc2b98079776c4eb08efc5_prev.jpg"/>
          <p:cNvPicPr>
            <a:picLocks noChangeAspect="1" noChangeArrowheads="1"/>
          </p:cNvPicPr>
          <p:nvPr/>
        </p:nvPicPr>
        <p:blipFill>
          <a:blip r:embed="rId3" cstate="print"/>
          <a:srcRect l="7716" t="9180" r="7716" b="22242"/>
          <a:stretch>
            <a:fillRect/>
          </a:stretch>
        </p:blipFill>
        <p:spPr bwMode="auto">
          <a:xfrm>
            <a:off x="2267744" y="2348880"/>
            <a:ext cx="4752528" cy="302433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7772400" cy="1080120"/>
          </a:xfrm>
          <a:noFill/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Галилео Галилей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(1564 – 1642)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7920880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«Математика – это язык, на котором   написана  книга  природы»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\Desktop\Галилео Галил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600000">
            <a:off x="3491880" y="836712"/>
            <a:ext cx="2141249" cy="29523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260648"/>
            <a:ext cx="5616624" cy="6264696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УКАЗ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ПРЕЗИДЕНТА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РОССИЙСКОЙ ФЕДЕРАЦИИ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 ПРОВЕДЕНИИ  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ГОДА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ОХРАНЫ ОКРУЖАЮЩЕЙ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целях обеспечения права каждого человека на благоприятную окружающую среду постановляю: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Провести в 2013 году в Российской Федерации Год охраны окружающей среды.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Правительству Российской Федерации обеспечить разработку и утверждение плана основных мероприятий по проведению в Российской Федерации Года охраны окружающей среды.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Рекомендовать органам исполнительной власти субъектов Российской Федерации осуществлять необходимые мероприятия в рамках проводимого в Российской Федерации Года охраны окружающей среды.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Настоящий Указ вступает в силу со дня его подписания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Президент  Российской Федерации  В.ПУТИН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Москва,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Кремль, 10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августа 2012 года №1157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1152128" cy="2880320"/>
          </a:xfrm>
        </p:spPr>
        <p:txBody>
          <a:bodyPr>
            <a:normAutofit/>
          </a:bodyPr>
          <a:lstStyle/>
          <a:p>
            <a:pPr algn="l"/>
            <a:endParaRPr lang="ru-RU" sz="6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Путин В.В..jpg"/>
          <p:cNvPicPr>
            <a:picLocks noChangeAspect="1" noChangeArrowheads="1"/>
          </p:cNvPicPr>
          <p:nvPr/>
        </p:nvPicPr>
        <p:blipFill>
          <a:blip r:embed="rId3" cstate="print"/>
          <a:srcRect b="9680"/>
          <a:stretch>
            <a:fillRect/>
          </a:stretch>
        </p:blipFill>
        <p:spPr bwMode="auto">
          <a:xfrm>
            <a:off x="395536" y="620688"/>
            <a:ext cx="2448272" cy="32678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075" name="Picture 3" descr="C:\Users\1\Desktop\глобус в ладоня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2462808" cy="165679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Белоголовый с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232248" cy="22322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4099" name="Picture 3" descr="C:\Users\1\Desktop\стервятник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2232248" cy="161499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4100" name="Picture 4" descr="C:\Users\1\Desktop\Беркут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653136"/>
            <a:ext cx="2160240" cy="197274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8" name="Выноска-облако 7"/>
          <p:cNvSpPr/>
          <p:nvPr/>
        </p:nvSpPr>
        <p:spPr>
          <a:xfrm>
            <a:off x="3491880" y="692696"/>
            <a:ext cx="3600400" cy="1008112"/>
          </a:xfrm>
          <a:prstGeom prst="cloudCallout">
            <a:avLst>
              <a:gd name="adj1" fmla="val -74655"/>
              <a:gd name="adj2" fmla="val -14328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Белоголовый сип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азмах  крыльев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- 2, 69 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491880" y="2924944"/>
            <a:ext cx="3600400" cy="1080120"/>
          </a:xfrm>
          <a:prstGeom prst="cloudCallout">
            <a:avLst>
              <a:gd name="adj1" fmla="val -67315"/>
              <a:gd name="adj2" fmla="val 7070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Стервятник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размах  крыльев –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165 см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419872" y="5157192"/>
            <a:ext cx="3672408" cy="1152128"/>
          </a:xfrm>
          <a:prstGeom prst="cloudCallout">
            <a:avLst>
              <a:gd name="adj1" fmla="val -83731"/>
              <a:gd name="adj2" fmla="val -33706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Беркут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размах  крыльев –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23, 9 дм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68344" y="692696"/>
            <a:ext cx="1152128" cy="1130424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68344" y="2996952"/>
            <a:ext cx="1152128" cy="120243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68344" y="5157192"/>
            <a:ext cx="1152128" cy="108012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10543"/>
          </a:xfrm>
          <a:noFill/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4392488" cy="3384376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 В  Щ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 Щ  С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  С  В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 С  Щ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  В  С 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 Щ  В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скворец.jpg"/>
          <p:cNvPicPr>
            <a:picLocks noChangeAspect="1" noChangeArrowheads="1"/>
          </p:cNvPicPr>
          <p:nvPr/>
        </p:nvPicPr>
        <p:blipFill>
          <a:blip r:embed="rId3" cstate="print"/>
          <a:srcRect t="9024" b="25556"/>
          <a:stretch>
            <a:fillRect/>
          </a:stretch>
        </p:blipFill>
        <p:spPr bwMode="auto">
          <a:xfrm>
            <a:off x="755576" y="548680"/>
            <a:ext cx="2128011" cy="208823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123" name="Picture 3" descr="C:\Users\1\Desktop\вороб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48680"/>
            <a:ext cx="2160240" cy="208823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124" name="Picture 4" descr="C:\Users\1\Desktop\щего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48680"/>
            <a:ext cx="2088232" cy="208823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9" name="Выноска-облако 8"/>
          <p:cNvSpPr/>
          <p:nvPr/>
        </p:nvSpPr>
        <p:spPr>
          <a:xfrm>
            <a:off x="2195736" y="1196752"/>
            <a:ext cx="1368152" cy="432048"/>
          </a:xfrm>
          <a:prstGeom prst="cloudCallout">
            <a:avLst>
              <a:gd name="adj1" fmla="val -45137"/>
              <a:gd name="adj2" fmla="val -97835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860032" y="1700808"/>
            <a:ext cx="1296144" cy="504056"/>
          </a:xfrm>
          <a:prstGeom prst="cloudCallout">
            <a:avLst>
              <a:gd name="adj1" fmla="val -18695"/>
              <a:gd name="adj2" fmla="val -107914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5652120" y="692696"/>
            <a:ext cx="1259632" cy="432048"/>
          </a:xfrm>
          <a:prstGeom prst="cloudCallout">
            <a:avLst>
              <a:gd name="adj1" fmla="val 49715"/>
              <a:gd name="adj2" fmla="val 10418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Щегол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4005064"/>
            <a:ext cx="1274440" cy="1152128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  <a:noFill/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Головоломка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052736"/>
            <a:ext cx="7488832" cy="489654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              </a:t>
            </a:r>
            <a:r>
              <a:rPr lang="ru-RU" sz="4800" dirty="0" err="1" smtClean="0">
                <a:solidFill>
                  <a:schemeClr val="bg1"/>
                </a:solidFill>
              </a:rPr>
              <a:t>х</a:t>
            </a:r>
            <a:r>
              <a:rPr lang="ru-RU" sz="4800" dirty="0" smtClean="0">
                <a:solidFill>
                  <a:schemeClr val="tx1"/>
                </a:solidFill>
              </a:rPr>
              <a:t>             </a:t>
            </a:r>
            <a:r>
              <a:rPr lang="ru-RU" sz="4800" dirty="0" err="1" smtClean="0">
                <a:solidFill>
                  <a:schemeClr val="bg1"/>
                </a:solidFill>
              </a:rPr>
              <a:t>х</a:t>
            </a:r>
            <a:r>
              <a:rPr lang="ru-RU" sz="4800" dirty="0" smtClean="0">
                <a:solidFill>
                  <a:schemeClr val="tx1"/>
                </a:solidFill>
              </a:rPr>
              <a:t>           </a:t>
            </a:r>
            <a:r>
              <a:rPr lang="ru-RU" sz="4800" dirty="0" smtClean="0">
                <a:solidFill>
                  <a:schemeClr val="bg1"/>
                </a:solidFill>
              </a:rPr>
              <a:t>= 15</a:t>
            </a:r>
          </a:p>
          <a:p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4800" dirty="0" smtClean="0">
                <a:solidFill>
                  <a:schemeClr val="tx1"/>
                </a:solidFill>
              </a:rPr>
              <a:t>          </a:t>
            </a:r>
            <a:r>
              <a:rPr lang="ru-RU" sz="4800" dirty="0" smtClean="0">
                <a:solidFill>
                  <a:schemeClr val="bg1"/>
                </a:solidFill>
              </a:rPr>
              <a:t> -           =</a:t>
            </a:r>
            <a:r>
              <a:rPr lang="ru-RU" sz="4800" dirty="0" smtClean="0">
                <a:solidFill>
                  <a:schemeClr val="tx1"/>
                </a:solidFill>
              </a:rPr>
              <a:t>            </a:t>
            </a:r>
            <a:r>
              <a:rPr lang="ru-RU" sz="4800" dirty="0" smtClean="0">
                <a:solidFill>
                  <a:schemeClr val="bg1"/>
                </a:solidFill>
              </a:rPr>
              <a:t>+ 1</a:t>
            </a:r>
          </a:p>
          <a:p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4800" dirty="0" smtClean="0">
                <a:solidFill>
                  <a:schemeClr val="tx1"/>
                </a:solidFill>
              </a:rPr>
              <a:t>            </a:t>
            </a:r>
            <a:r>
              <a:rPr lang="ru-RU" sz="4800" dirty="0" smtClean="0">
                <a:solidFill>
                  <a:schemeClr val="bg1"/>
                </a:solidFill>
              </a:rPr>
              <a:t>+  15  =  16</a:t>
            </a:r>
          </a:p>
          <a:p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1\Desktop\цвето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1224136" cy="117284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6147" name="Picture 3" descr="C:\Users\1\Desktop\бабоч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24744"/>
            <a:ext cx="1200990" cy="10847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6148" name="Picture 4" descr="C:\Users\1\Desktop\гри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124744"/>
            <a:ext cx="1188432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8" name="Picture 4" descr="C:\Users\1\Desktop\гри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852936"/>
            <a:ext cx="1188432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9" name="Picture 3" descr="C:\Users\1\Desktop\бабоч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852936"/>
            <a:ext cx="1200990" cy="10847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" name="Picture 2" descr="C:\Users\1\Desktop\цвето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80928"/>
            <a:ext cx="1224136" cy="117284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1" name="Picture 2" descr="C:\Users\1\Desktop\цвето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437112"/>
            <a:ext cx="1224136" cy="117284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788024" y="5661248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5661248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12360" y="5661248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1\Desktop\цветок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5877273"/>
            <a:ext cx="526099" cy="50405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6" name="Picture 3" descr="C:\Users\1\Desktop\бабоч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5877272"/>
            <a:ext cx="572487" cy="5170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7" name="Picture 4" descr="C:\Users\1\Desktop\гриб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877272"/>
            <a:ext cx="548744" cy="49873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6672"/>
            <a:ext cx="7632848" cy="6120680"/>
          </a:xfrm>
        </p:spPr>
        <p:txBody>
          <a:bodyPr>
            <a:normAutofit lnSpcReduction="10000"/>
          </a:bodyPr>
          <a:lstStyle/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103 – 27, 5 + 7 = 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82,5 – 35,5 – 7 =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+ 16,8 + 9,3 =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66,1 + 19,9 – 47,4 =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38,6 – 19,9 + 11,3 =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+ 65,3 + 7,7 =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амурский тиг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48680"/>
            <a:ext cx="810977" cy="108130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27" name="Picture 3" descr="C:\Users\1\Desktop\серый дельф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628800"/>
            <a:ext cx="1535863" cy="89884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28" name="Picture 4" descr="C:\Users\1\Desktop\Даурский ёж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492896"/>
            <a:ext cx="1470506" cy="10797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29" name="Picture 5" descr="C:\Users\1\Desktop\Северный олен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284984"/>
            <a:ext cx="1545401" cy="129614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30" name="Picture 6" descr="C:\Users\1\Desktop\красный вол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509120"/>
            <a:ext cx="1235075" cy="9842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31" name="Picture 7" descr="C:\Users\1\Desktop\снежный барс. Ирби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5301208"/>
            <a:ext cx="1534096" cy="11503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7596336" y="5157192"/>
            <a:ext cx="1152128" cy="1224136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103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5148064" y="620688"/>
            <a:ext cx="1152128" cy="504056"/>
          </a:xfrm>
          <a:prstGeom prst="cloudCallout">
            <a:avLst>
              <a:gd name="adj1" fmla="val -74946"/>
              <a:gd name="adj2" fmla="val 37762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Амурский тигр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7740352" y="1052736"/>
            <a:ext cx="1008112" cy="468632"/>
          </a:xfrm>
          <a:prstGeom prst="cloudCallout">
            <a:avLst>
              <a:gd name="adj1" fmla="val -56565"/>
              <a:gd name="adj2" fmla="val 115715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Серый дельфин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2411760" y="2348880"/>
            <a:ext cx="1058416" cy="468632"/>
          </a:xfrm>
          <a:prstGeom prst="cloudCallout">
            <a:avLst>
              <a:gd name="adj1" fmla="val 59015"/>
              <a:gd name="adj2" fmla="val 77282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Даурский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ёж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6084168" y="2996952"/>
            <a:ext cx="986408" cy="468632"/>
          </a:xfrm>
          <a:prstGeom prst="cloudCallout">
            <a:avLst>
              <a:gd name="adj1" fmla="val 76081"/>
              <a:gd name="adj2" fmla="val 56587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Северный олень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2987824" y="4149080"/>
            <a:ext cx="914400" cy="468632"/>
          </a:xfrm>
          <a:prstGeom prst="cloudCallout">
            <a:avLst>
              <a:gd name="adj1" fmla="val 71591"/>
              <a:gd name="adj2" fmla="val 50675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Красный волк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5940152" y="4653136"/>
            <a:ext cx="914400" cy="468632"/>
          </a:xfrm>
          <a:prstGeom prst="cloudCallout">
            <a:avLst>
              <a:gd name="adj1" fmla="val -66288"/>
              <a:gd name="adj2" fmla="val 121628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Снежный барс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404665"/>
            <a:ext cx="4320480" cy="2088231"/>
          </a:xfrm>
          <a:noFill/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Баргузинский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заповедник.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Основан 11 января 1917 года. Расположен на территории Бурятии.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Площадь 3743,22  кв.км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645024"/>
            <a:ext cx="4248472" cy="2592288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Утришский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заповедник.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Основан 17 декабря 2010 года.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Расположен в Краснодарском крае.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Площадь 100,08  кв.км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Баргузинский заповед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3488844" cy="198519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051" name="Picture 3" descr="C:\Users\1\Desktop\УТРИШСКИЙ_ЗАКАЗ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56992"/>
            <a:ext cx="3528392" cy="264629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математике  Экология\фон природа и математика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560840" cy="2304256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Жигулёвский  заповедник.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Основан 19 августа 1927 года.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Расположен на Самарской Луке  в Самарской области.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Площадь 231,57 кв.км.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886200"/>
            <a:ext cx="216024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жигул за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4320480" cy="304975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075" name="Picture 3" descr="C:\Users\1\Desktop\жиг заповед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645024"/>
            <a:ext cx="4560167" cy="27619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426</Words>
  <Application>Microsoft Office PowerPoint</Application>
  <PresentationFormat>Экран (4:3)</PresentationFormat>
  <Paragraphs>99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ГБОУ СОШ «ЦО»  пос. Варламово, м.р. Сызранский, Самарской области</vt:lpstr>
      <vt:lpstr>Галилео Галилей (1564 – 1642)</vt:lpstr>
      <vt:lpstr>                                       УКАЗ      ПРЕЗИДЕНТА РОССИЙСКОЙ ФЕДЕРАЦИИ             О ПРОВЕДЕНИИ  В РОССИЙСКОЙ ФЕДЕРАЦИИ                     ГОДА ОХРАНЫ ОКРУЖАЮЩЕЙ СРЕДЫ      В целях обеспечения права каждого человека на благоприятную окружающую среду постановляю: 1. Провести в 2013 году в Российской Федерации Год охраны окружающей среды. 2. Правительству Российской Федерации обеспечить разработку и утверждение плана основных мероприятий по проведению в Российской Федерации Года охраны окружающей среды. 3. Рекомендовать органам исполнительной власти субъектов Российской Федерации осуществлять необходимые мероприятия в рамках проводимого в Российской Федерации Года охраны окружающей среды. 4. Настоящий Указ вступает в силу со дня его подписания.    Президент  Российской Федерации  В.ПУТИН Москва, Кремль, 10 августа 2012 года №1157 </vt:lpstr>
      <vt:lpstr>Слайд 4</vt:lpstr>
      <vt:lpstr>Слайд 5</vt:lpstr>
      <vt:lpstr>Головоломка</vt:lpstr>
      <vt:lpstr>Слайд 7</vt:lpstr>
      <vt:lpstr>Баргузинский заповедник. Основан 11 января 1917 года. Расположен на территории Бурятии.  Площадь 3743,22  кв.км</vt:lpstr>
      <vt:lpstr>Жигулёвский  заповедник. Основан 19 августа 1927 года. Расположен на Самарской Луке  в Самарской области. Площадь 231,57 кв.км. </vt:lpstr>
      <vt:lpstr>Физкультминутка</vt:lpstr>
      <vt:lpstr>Журавль – красавка</vt:lpstr>
      <vt:lpstr>Балобан</vt:lpstr>
      <vt:lpstr>Кречётка</vt:lpstr>
      <vt:lpstr>Знаете ли вы, что …</vt:lpstr>
      <vt:lpstr>Знаете ли вы, что…</vt:lpstr>
      <vt:lpstr>Знаете ли вы, что …</vt:lpstr>
      <vt:lpstr>Знаете ли вы, что …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«ЦО»  пос. Варламово, м.р. Сызранский, Самарской области</dc:title>
  <dc:creator>1</dc:creator>
  <cp:lastModifiedBy>1</cp:lastModifiedBy>
  <cp:revision>111</cp:revision>
  <dcterms:created xsi:type="dcterms:W3CDTF">2013-02-17T07:26:34Z</dcterms:created>
  <dcterms:modified xsi:type="dcterms:W3CDTF">2013-12-29T16:35:54Z</dcterms:modified>
</cp:coreProperties>
</file>