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60" r:id="rId4"/>
    <p:sldId id="261" r:id="rId5"/>
    <p:sldId id="264" r:id="rId6"/>
    <p:sldId id="265" r:id="rId7"/>
    <p:sldId id="266" r:id="rId8"/>
    <p:sldId id="267" r:id="rId9"/>
    <p:sldId id="271" r:id="rId10"/>
    <p:sldId id="272" r:id="rId11"/>
    <p:sldId id="275" r:id="rId12"/>
    <p:sldId id="269" r:id="rId13"/>
    <p:sldId id="270" r:id="rId14"/>
    <p:sldId id="27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FF4A1D2-BAF5-49F2-A188-BCBD5C69130B}" type="datetimeFigureOut">
              <a:rPr lang="ru-RU" smtClean="0"/>
              <a:pPr/>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E1F4D0-25A2-4850-9345-EAC7C5D8710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F4A1D2-BAF5-49F2-A188-BCBD5C69130B}" type="datetimeFigureOut">
              <a:rPr lang="ru-RU" smtClean="0"/>
              <a:pPr/>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E1F4D0-25A2-4850-9345-EAC7C5D8710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F4A1D2-BAF5-49F2-A188-BCBD5C69130B}" type="datetimeFigureOut">
              <a:rPr lang="ru-RU" smtClean="0"/>
              <a:pPr/>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E1F4D0-25A2-4850-9345-EAC7C5D8710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F4A1D2-BAF5-49F2-A188-BCBD5C69130B}" type="datetimeFigureOut">
              <a:rPr lang="ru-RU" smtClean="0"/>
              <a:pPr/>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E1F4D0-25A2-4850-9345-EAC7C5D8710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F4A1D2-BAF5-49F2-A188-BCBD5C69130B}" type="datetimeFigureOut">
              <a:rPr lang="ru-RU" smtClean="0"/>
              <a:pPr/>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E1F4D0-25A2-4850-9345-EAC7C5D8710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FF4A1D2-BAF5-49F2-A188-BCBD5C69130B}" type="datetimeFigureOut">
              <a:rPr lang="ru-RU" smtClean="0"/>
              <a:pPr/>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E1F4D0-25A2-4850-9345-EAC7C5D8710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F4A1D2-BAF5-49F2-A188-BCBD5C69130B}" type="datetimeFigureOut">
              <a:rPr lang="ru-RU" smtClean="0"/>
              <a:pPr/>
              <a:t>15.12.2013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E1F4D0-25A2-4850-9345-EAC7C5D8710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F4A1D2-BAF5-49F2-A188-BCBD5C69130B}" type="datetimeFigureOut">
              <a:rPr lang="ru-RU" smtClean="0"/>
              <a:pPr/>
              <a:t>15.12.2013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E1F4D0-25A2-4850-9345-EAC7C5D8710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F4A1D2-BAF5-49F2-A188-BCBD5C69130B}" type="datetimeFigureOut">
              <a:rPr lang="ru-RU" smtClean="0"/>
              <a:pPr/>
              <a:t>15.12.2013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E1F4D0-25A2-4850-9345-EAC7C5D8710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F4A1D2-BAF5-49F2-A188-BCBD5C69130B}" type="datetimeFigureOut">
              <a:rPr lang="ru-RU" smtClean="0"/>
              <a:pPr/>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E1F4D0-25A2-4850-9345-EAC7C5D8710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F4A1D2-BAF5-49F2-A188-BCBD5C69130B}" type="datetimeFigureOut">
              <a:rPr lang="ru-RU" smtClean="0"/>
              <a:pPr/>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E1F4D0-25A2-4850-9345-EAC7C5D8710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2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4A1D2-BAF5-49F2-A188-BCBD5C69130B}" type="datetimeFigureOut">
              <a:rPr lang="ru-RU" smtClean="0"/>
              <a:pPr/>
              <a:t>15.12.2013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1F4D0-25A2-4850-9345-EAC7C5D8710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latin typeface="Times New Roman" pitchFamily="18" charset="0"/>
                <a:cs typeface="Times New Roman" pitchFamily="18" charset="0"/>
              </a:rPr>
              <a:t>VI </a:t>
            </a:r>
            <a:r>
              <a:rPr lang="ru-RU" sz="2800" dirty="0" smtClean="0">
                <a:latin typeface="Times New Roman" pitchFamily="18" charset="0"/>
                <a:cs typeface="Times New Roman" pitchFamily="18" charset="0"/>
              </a:rPr>
              <a:t>областной фестиваль экологических инициатив</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68760"/>
            <a:ext cx="8229600" cy="4857403"/>
          </a:xfrm>
        </p:spPr>
        <p:txBody>
          <a:bodyPr>
            <a:normAutofit fontScale="92500" lnSpcReduction="10000"/>
          </a:bodyPr>
          <a:lstStyle/>
          <a:p>
            <a:pPr algn="ctr">
              <a:buNone/>
            </a:pPr>
            <a:r>
              <a:rPr lang="ru-RU" sz="6600" dirty="0" err="1" smtClean="0">
                <a:latin typeface="Times New Roman" pitchFamily="18" charset="0"/>
                <a:cs typeface="Times New Roman" pitchFamily="18" charset="0"/>
              </a:rPr>
              <a:t>Экопроект</a:t>
            </a:r>
            <a:r>
              <a:rPr lang="ru-RU" sz="6600" dirty="0" smtClean="0">
                <a:latin typeface="Times New Roman" pitchFamily="18" charset="0"/>
                <a:cs typeface="Times New Roman" pitchFamily="18" charset="0"/>
              </a:rPr>
              <a:t>:</a:t>
            </a:r>
          </a:p>
          <a:p>
            <a:pPr algn="ctr">
              <a:buNone/>
            </a:pPr>
            <a:r>
              <a:rPr lang="ru-RU" sz="6600" dirty="0" smtClean="0">
                <a:latin typeface="Times New Roman" pitchFamily="18" charset="0"/>
                <a:cs typeface="Times New Roman" pitchFamily="18" charset="0"/>
              </a:rPr>
              <a:t>«Зелёная фабрика» </a:t>
            </a:r>
          </a:p>
          <a:p>
            <a:pPr algn="r">
              <a:buNone/>
            </a:pPr>
            <a:r>
              <a:rPr lang="ru-RU" sz="2400" dirty="0" smtClean="0">
                <a:latin typeface="Times New Roman" pitchFamily="18" charset="0"/>
                <a:cs typeface="Times New Roman" pitchFamily="18" charset="0"/>
              </a:rPr>
              <a:t>Выполнили ученики 5 класса</a:t>
            </a:r>
          </a:p>
          <a:p>
            <a:pPr algn="r">
              <a:buNone/>
            </a:pPr>
            <a:r>
              <a:rPr lang="ru-RU" sz="2400" dirty="0" smtClean="0">
                <a:latin typeface="Times New Roman" pitchFamily="18" charset="0"/>
                <a:cs typeface="Times New Roman" pitchFamily="18" charset="0"/>
              </a:rPr>
              <a:t>МОУ «СОШ с.Дмитриевка</a:t>
            </a:r>
          </a:p>
          <a:p>
            <a:pPr algn="r">
              <a:buNone/>
            </a:pPr>
            <a:r>
              <a:rPr lang="ru-RU" sz="2400" dirty="0" smtClean="0">
                <a:latin typeface="Times New Roman" pitchFamily="18" charset="0"/>
                <a:cs typeface="Times New Roman" pitchFamily="18" charset="0"/>
              </a:rPr>
              <a:t>Духовницкого района</a:t>
            </a:r>
          </a:p>
          <a:p>
            <a:pPr algn="r">
              <a:buNone/>
            </a:pPr>
            <a:r>
              <a:rPr lang="ru-RU" sz="2400" dirty="0" smtClean="0">
                <a:latin typeface="Times New Roman" pitchFamily="18" charset="0"/>
                <a:cs typeface="Times New Roman" pitchFamily="18" charset="0"/>
              </a:rPr>
              <a:t>Саратовской области»</a:t>
            </a:r>
          </a:p>
          <a:p>
            <a:pPr algn="r">
              <a:buNone/>
            </a:pPr>
            <a:r>
              <a:rPr lang="ru-RU" sz="2400" dirty="0" smtClean="0">
                <a:latin typeface="Times New Roman" pitchFamily="18" charset="0"/>
                <a:cs typeface="Times New Roman" pitchFamily="18" charset="0"/>
              </a:rPr>
              <a:t>руководитель учитель</a:t>
            </a:r>
          </a:p>
          <a:p>
            <a:pPr algn="r">
              <a:buNone/>
            </a:pPr>
            <a:r>
              <a:rPr lang="ru-RU" sz="2400" dirty="0" smtClean="0">
                <a:latin typeface="Times New Roman" pitchFamily="18" charset="0"/>
                <a:cs typeface="Times New Roman" pitchFamily="18" charset="0"/>
              </a:rPr>
              <a:t>географии, экологии</a:t>
            </a:r>
          </a:p>
          <a:p>
            <a:pPr algn="r">
              <a:buNone/>
            </a:pPr>
            <a:r>
              <a:rPr lang="ru-RU" sz="2400" dirty="0" err="1" smtClean="0">
                <a:latin typeface="Times New Roman" pitchFamily="18" charset="0"/>
                <a:cs typeface="Times New Roman" pitchFamily="18" charset="0"/>
              </a:rPr>
              <a:t>Кяжина</a:t>
            </a:r>
            <a:r>
              <a:rPr lang="ru-RU" sz="2400" dirty="0" smtClean="0">
                <a:latin typeface="Times New Roman" pitchFamily="18" charset="0"/>
                <a:cs typeface="Times New Roman" pitchFamily="18" charset="0"/>
              </a:rPr>
              <a:t> Виктория Витальевна </a:t>
            </a:r>
          </a:p>
          <a:p>
            <a:pPr algn="r">
              <a:buNone/>
            </a:pPr>
            <a:endParaRPr lang="ru-RU" sz="2400" dirty="0">
              <a:latin typeface="Times New Roman" pitchFamily="18" charset="0"/>
              <a:cs typeface="Times New Roman" pitchFamily="18" charset="0"/>
            </a:endParaRPr>
          </a:p>
        </p:txBody>
      </p:sp>
      <p:pic>
        <p:nvPicPr>
          <p:cNvPr id="4099" name="Picture 3" descr="C:\Users\Администратор\Pictures\БИОГУМУС)\i (3).jpg"/>
          <p:cNvPicPr>
            <a:picLocks noChangeAspect="1" noChangeArrowheads="1"/>
          </p:cNvPicPr>
          <p:nvPr/>
        </p:nvPicPr>
        <p:blipFill>
          <a:blip r:embed="rId2" cstate="print"/>
          <a:stretch>
            <a:fillRect/>
          </a:stretch>
        </p:blipFill>
        <p:spPr bwMode="auto">
          <a:xfrm>
            <a:off x="683568" y="4052097"/>
            <a:ext cx="3096344" cy="232225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4978896" cy="1162050"/>
          </a:xfrm>
        </p:spPr>
        <p:txBody>
          <a:bodyPr>
            <a:noAutofit/>
          </a:bodyPr>
          <a:lstStyle/>
          <a:p>
            <a:r>
              <a:rPr lang="ru-RU" sz="3200" dirty="0" smtClean="0">
                <a:latin typeface="Times New Roman" pitchFamily="18" charset="0"/>
                <a:cs typeface="Times New Roman" pitchFamily="18" charset="0"/>
              </a:rPr>
              <a:t>Так выглядит компостный ящик</a:t>
            </a:r>
            <a:endParaRPr lang="ru-RU" sz="3200" dirty="0">
              <a:latin typeface="Times New Roman" pitchFamily="18" charset="0"/>
              <a:cs typeface="Times New Roman" pitchFamily="18" charset="0"/>
            </a:endParaRPr>
          </a:p>
        </p:txBody>
      </p:sp>
      <p:pic>
        <p:nvPicPr>
          <p:cNvPr id="5" name="Содержимое 4" descr="БГ5.jpg"/>
          <p:cNvPicPr>
            <a:picLocks noGrp="1" noChangeAspect="1"/>
          </p:cNvPicPr>
          <p:nvPr>
            <p:ph idx="1"/>
          </p:nvPr>
        </p:nvPicPr>
        <p:blipFill>
          <a:blip r:embed="rId2" cstate="print"/>
          <a:stretch>
            <a:fillRect/>
          </a:stretch>
        </p:blipFill>
        <p:spPr>
          <a:xfrm>
            <a:off x="3635896" y="1485106"/>
            <a:ext cx="5112567" cy="4176142"/>
          </a:xfrm>
        </p:spPr>
      </p:pic>
      <p:sp>
        <p:nvSpPr>
          <p:cNvPr id="4" name="Текст 3"/>
          <p:cNvSpPr>
            <a:spLocks noGrp="1"/>
          </p:cNvSpPr>
          <p:nvPr>
            <p:ph type="body" sz="half" idx="2"/>
          </p:nvPr>
        </p:nvSpPr>
        <p:spPr/>
        <p:txBody>
          <a:bodyPr>
            <a:normAutofit/>
          </a:bodyPr>
          <a:lstStyle/>
          <a:p>
            <a:r>
              <a:rPr lang="ru-RU" sz="2800" dirty="0" smtClean="0">
                <a:latin typeface="Times New Roman" pitchFamily="18" charset="0"/>
                <a:cs typeface="Times New Roman" pitchFamily="18" charset="0"/>
              </a:rPr>
              <a:t>В ящик складывают пищевые отходы, вместе с ботвой растений. В середине кучи – земля с червями.</a:t>
            </a:r>
            <a:endParaRPr lang="ru-RU" sz="2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 dirty="0" smtClean="0"/>
              <a:t>.</a:t>
            </a:r>
            <a:endParaRPr lang="ru-RU" sz="800" dirty="0"/>
          </a:p>
        </p:txBody>
      </p:sp>
      <p:pic>
        <p:nvPicPr>
          <p:cNvPr id="4" name="Содержимое 3" descr="DSC01830.JPG"/>
          <p:cNvPicPr>
            <a:picLocks noGrp="1" noChangeAspect="1"/>
          </p:cNvPicPr>
          <p:nvPr>
            <p:ph idx="1"/>
          </p:nvPr>
        </p:nvPicPr>
        <p:blipFill>
          <a:blip r:embed="rId2" cstate="print"/>
          <a:stretch>
            <a:fillRect/>
          </a:stretch>
        </p:blipFill>
        <p:spPr>
          <a:xfrm>
            <a:off x="683568" y="3429000"/>
            <a:ext cx="3596217" cy="2697163"/>
          </a:xfrm>
        </p:spPr>
      </p:pic>
      <p:pic>
        <p:nvPicPr>
          <p:cNvPr id="1026" name="Picture 2" descr="C:\Users\Администратор\Desktop\DSC01834.JPG"/>
          <p:cNvPicPr>
            <a:picLocks noChangeAspect="1" noChangeArrowheads="1"/>
          </p:cNvPicPr>
          <p:nvPr/>
        </p:nvPicPr>
        <p:blipFill>
          <a:blip r:embed="rId3" cstate="print"/>
          <a:srcRect/>
          <a:stretch>
            <a:fillRect/>
          </a:stretch>
        </p:blipFill>
        <p:spPr bwMode="auto">
          <a:xfrm>
            <a:off x="0" y="188640"/>
            <a:ext cx="2520280" cy="1890210"/>
          </a:xfrm>
          <a:prstGeom prst="rect">
            <a:avLst/>
          </a:prstGeom>
          <a:noFill/>
        </p:spPr>
      </p:pic>
      <p:pic>
        <p:nvPicPr>
          <p:cNvPr id="1027" name="Picture 3" descr="C:\Users\Администратор\Desktop\DSC01835.JPG"/>
          <p:cNvPicPr>
            <a:picLocks noChangeAspect="1" noChangeArrowheads="1"/>
          </p:cNvPicPr>
          <p:nvPr/>
        </p:nvPicPr>
        <p:blipFill>
          <a:blip r:embed="rId4" cstate="print"/>
          <a:srcRect/>
          <a:stretch>
            <a:fillRect/>
          </a:stretch>
        </p:blipFill>
        <p:spPr bwMode="auto">
          <a:xfrm>
            <a:off x="4716016" y="2420888"/>
            <a:ext cx="3264363" cy="2448272"/>
          </a:xfrm>
          <a:prstGeom prst="rect">
            <a:avLst/>
          </a:prstGeom>
          <a:noFill/>
        </p:spPr>
      </p:pic>
      <p:pic>
        <p:nvPicPr>
          <p:cNvPr id="1028" name="Picture 4" descr="C:\Users\Администратор\Desktop\DSC01831.JPG"/>
          <p:cNvPicPr>
            <a:picLocks noChangeAspect="1" noChangeArrowheads="1"/>
          </p:cNvPicPr>
          <p:nvPr/>
        </p:nvPicPr>
        <p:blipFill>
          <a:blip r:embed="rId5" cstate="print"/>
          <a:srcRect/>
          <a:stretch>
            <a:fillRect/>
          </a:stretch>
        </p:blipFill>
        <p:spPr bwMode="auto">
          <a:xfrm>
            <a:off x="2267744" y="692696"/>
            <a:ext cx="3096344" cy="2322258"/>
          </a:xfrm>
          <a:prstGeom prst="rect">
            <a:avLst/>
          </a:prstGeom>
          <a:noFill/>
        </p:spPr>
      </p:pic>
      <p:pic>
        <p:nvPicPr>
          <p:cNvPr id="1029" name="Picture 5" descr="C:\Users\Администратор\Desktop\DSC01836.JPG"/>
          <p:cNvPicPr>
            <a:picLocks noChangeAspect="1" noChangeArrowheads="1"/>
          </p:cNvPicPr>
          <p:nvPr/>
        </p:nvPicPr>
        <p:blipFill>
          <a:blip r:embed="rId6" cstate="print"/>
          <a:srcRect/>
          <a:stretch>
            <a:fillRect/>
          </a:stretch>
        </p:blipFill>
        <p:spPr bwMode="auto">
          <a:xfrm>
            <a:off x="5796136" y="4437112"/>
            <a:ext cx="3168352" cy="227927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 dirty="0" smtClean="0">
                <a:latin typeface="Times New Roman" pitchFamily="18" charset="0"/>
                <a:cs typeface="Times New Roman" pitchFamily="18" charset="0"/>
              </a:rPr>
              <a:t>.</a:t>
            </a:r>
            <a:endParaRPr lang="ru-RU" sz="800" dirty="0">
              <a:latin typeface="Times New Roman" pitchFamily="18" charset="0"/>
              <a:cs typeface="Times New Roman" pitchFamily="18" charset="0"/>
            </a:endParaRPr>
          </a:p>
        </p:txBody>
      </p:sp>
      <p:sp>
        <p:nvSpPr>
          <p:cNvPr id="3" name="Текст 2"/>
          <p:cNvSpPr>
            <a:spLocks noGrp="1"/>
          </p:cNvSpPr>
          <p:nvPr>
            <p:ph type="body" idx="1"/>
          </p:nvPr>
        </p:nvSpPr>
        <p:spPr>
          <a:xfrm>
            <a:off x="179512" y="260648"/>
            <a:ext cx="4464496" cy="4392488"/>
          </a:xfrm>
        </p:spPr>
        <p:txBody>
          <a:bodyPr>
            <a:normAutofit fontScale="47500" lnSpcReduction="20000"/>
          </a:bodyPr>
          <a:lstStyle/>
          <a:p>
            <a:r>
              <a:rPr lang="ru-RU" sz="7000" dirty="0" smtClean="0">
                <a:latin typeface="Times New Roman" pitchFamily="18" charset="0"/>
                <a:cs typeface="Times New Roman" pitchFamily="18" charset="0"/>
              </a:rPr>
              <a:t>За 1,5-2 месяца примерно 200 червей переработает 5-6 кг отходов и при этом получится  примерно 4 кг компоста. Численность червей при этом увеличится вдвое!</a:t>
            </a:r>
          </a:p>
          <a:p>
            <a:endParaRPr lang="ru-RU" dirty="0"/>
          </a:p>
        </p:txBody>
      </p:sp>
      <p:pic>
        <p:nvPicPr>
          <p:cNvPr id="8" name="Содержимое 7" descr="БГ7.jpg"/>
          <p:cNvPicPr>
            <a:picLocks noGrp="1" noChangeAspect="1"/>
          </p:cNvPicPr>
          <p:nvPr>
            <p:ph sz="half" idx="2"/>
          </p:nvPr>
        </p:nvPicPr>
        <p:blipFill>
          <a:blip r:embed="rId2" cstate="print"/>
          <a:stretch>
            <a:fillRect/>
          </a:stretch>
        </p:blipFill>
        <p:spPr>
          <a:xfrm>
            <a:off x="251520" y="5597468"/>
            <a:ext cx="1296144" cy="999883"/>
          </a:xfrm>
        </p:spPr>
      </p:pic>
      <p:sp>
        <p:nvSpPr>
          <p:cNvPr id="5" name="Текст 4"/>
          <p:cNvSpPr>
            <a:spLocks noGrp="1"/>
          </p:cNvSpPr>
          <p:nvPr>
            <p:ph type="body" sz="quarter" idx="3"/>
          </p:nvPr>
        </p:nvSpPr>
        <p:spPr/>
        <p:txBody>
          <a:bodyPr>
            <a:normAutofit/>
          </a:bodyPr>
          <a:lstStyle/>
          <a:p>
            <a:r>
              <a:rPr lang="ru-RU" sz="800" dirty="0" smtClean="0">
                <a:latin typeface="Times New Roman" pitchFamily="18" charset="0"/>
                <a:cs typeface="Times New Roman" pitchFamily="18" charset="0"/>
              </a:rPr>
              <a:t>.</a:t>
            </a:r>
            <a:endParaRPr lang="ru-RU" sz="800" dirty="0">
              <a:latin typeface="Times New Roman" pitchFamily="18" charset="0"/>
              <a:cs typeface="Times New Roman" pitchFamily="18" charset="0"/>
            </a:endParaRPr>
          </a:p>
        </p:txBody>
      </p:sp>
      <p:pic>
        <p:nvPicPr>
          <p:cNvPr id="7" name="Содержимое 6" descr="БГ4.jpg"/>
          <p:cNvPicPr>
            <a:picLocks noGrp="1" noChangeAspect="1"/>
          </p:cNvPicPr>
          <p:nvPr>
            <p:ph sz="quarter" idx="4"/>
          </p:nvPr>
        </p:nvPicPr>
        <p:blipFill>
          <a:blip r:embed="rId3" cstate="print"/>
          <a:stretch>
            <a:fillRect/>
          </a:stretch>
        </p:blipFill>
        <p:spPr>
          <a:xfrm>
            <a:off x="4572000" y="1052736"/>
            <a:ext cx="4247455" cy="3744415"/>
          </a:xfrm>
        </p:spPr>
      </p:pic>
      <p:pic>
        <p:nvPicPr>
          <p:cNvPr id="9" name="Содержимое 7" descr="i (21).jpg"/>
          <p:cNvPicPr>
            <a:picLocks noChangeAspect="1"/>
          </p:cNvPicPr>
          <p:nvPr/>
        </p:nvPicPr>
        <p:blipFill>
          <a:blip r:embed="rId4" cstate="print"/>
          <a:stretch>
            <a:fillRect/>
          </a:stretch>
        </p:blipFill>
        <p:spPr>
          <a:xfrm>
            <a:off x="2339752" y="4243590"/>
            <a:ext cx="2808312" cy="22817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923702"/>
          </a:xfrm>
        </p:spPr>
        <p:txBody>
          <a:bodyPr>
            <a:normAutofit/>
          </a:bodyPr>
          <a:lstStyle/>
          <a:p>
            <a:r>
              <a:rPr lang="ru-RU" dirty="0" smtClean="0">
                <a:latin typeface="Times New Roman" pitchFamily="18" charset="0"/>
                <a:cs typeface="Times New Roman" pitchFamily="18" charset="0"/>
              </a:rPr>
              <a:t>Полученный компост можно добавлять:</a:t>
            </a:r>
            <a:endParaRPr lang="ru-RU" dirty="0">
              <a:latin typeface="Times New Roman" pitchFamily="18" charset="0"/>
              <a:cs typeface="Times New Roman" pitchFamily="18" charset="0"/>
            </a:endParaRPr>
          </a:p>
        </p:txBody>
      </p:sp>
      <p:pic>
        <p:nvPicPr>
          <p:cNvPr id="5" name="Содержимое 4" descr="БГ3.jpg"/>
          <p:cNvPicPr>
            <a:picLocks noGrp="1" noChangeAspect="1"/>
          </p:cNvPicPr>
          <p:nvPr>
            <p:ph idx="1"/>
          </p:nvPr>
        </p:nvPicPr>
        <p:blipFill>
          <a:blip r:embed="rId2" cstate="print"/>
          <a:stretch>
            <a:fillRect/>
          </a:stretch>
        </p:blipFill>
        <p:spPr>
          <a:xfrm>
            <a:off x="3491880" y="1412776"/>
            <a:ext cx="4736527" cy="2664296"/>
          </a:xfrm>
        </p:spPr>
      </p:pic>
      <p:sp>
        <p:nvSpPr>
          <p:cNvPr id="4" name="Текст 3"/>
          <p:cNvSpPr>
            <a:spLocks noGrp="1"/>
          </p:cNvSpPr>
          <p:nvPr>
            <p:ph type="body" sz="half" idx="2"/>
          </p:nvPr>
        </p:nvSpPr>
        <p:spPr>
          <a:xfrm>
            <a:off x="457200" y="1435100"/>
            <a:ext cx="3466728" cy="4691063"/>
          </a:xfrm>
        </p:spPr>
        <p:txBody>
          <a:bodyPr/>
          <a:lstStyle/>
          <a:p>
            <a:pPr>
              <a:buFont typeface="Wingdings" pitchFamily="2" charset="2"/>
              <a:buChar char="v"/>
            </a:pPr>
            <a:r>
              <a:rPr lang="ru-RU" dirty="0" smtClean="0"/>
              <a:t>  </a:t>
            </a:r>
            <a:r>
              <a:rPr lang="ru-RU" sz="2000" dirty="0" smtClean="0">
                <a:latin typeface="Times New Roman" pitchFamily="18" charset="0"/>
                <a:cs typeface="Times New Roman" pitchFamily="18" charset="0"/>
              </a:rPr>
              <a:t>для удобрения рассады</a:t>
            </a:r>
          </a:p>
          <a:p>
            <a:pPr>
              <a:buFont typeface="Wingdings" pitchFamily="2" charset="2"/>
              <a:buChar char="v"/>
            </a:pPr>
            <a:r>
              <a:rPr lang="ru-RU" sz="2000" dirty="0" smtClean="0">
                <a:latin typeface="Times New Roman" pitchFamily="18" charset="0"/>
                <a:cs typeface="Times New Roman" pitchFamily="18" charset="0"/>
              </a:rPr>
              <a:t> в лунки при посадке овощей</a:t>
            </a:r>
          </a:p>
          <a:p>
            <a:pPr>
              <a:buFont typeface="Wingdings" pitchFamily="2" charset="2"/>
              <a:buChar char="v"/>
            </a:pPr>
            <a:r>
              <a:rPr lang="ru-RU" sz="2000" dirty="0" smtClean="0">
                <a:latin typeface="Times New Roman" pitchFamily="18" charset="0"/>
                <a:cs typeface="Times New Roman" pitchFamily="18" charset="0"/>
              </a:rPr>
              <a:t> к грунту при посадке комнатных   цветов</a:t>
            </a:r>
          </a:p>
          <a:p>
            <a:pPr>
              <a:buFont typeface="Wingdings" pitchFamily="2" charset="2"/>
              <a:buChar char="v"/>
            </a:pPr>
            <a:r>
              <a:rPr lang="ru-RU" sz="2000" dirty="0" smtClean="0">
                <a:latin typeface="Times New Roman" pitchFamily="18" charset="0"/>
                <a:cs typeface="Times New Roman" pitchFamily="18" charset="0"/>
              </a:rPr>
              <a:t> использовать в качестве жидких подкормок</a:t>
            </a:r>
            <a:endParaRPr lang="ru-RU" sz="2000" dirty="0">
              <a:latin typeface="Times New Roman" pitchFamily="18" charset="0"/>
              <a:cs typeface="Times New Roman" pitchFamily="18" charset="0"/>
            </a:endParaRPr>
          </a:p>
        </p:txBody>
      </p:sp>
      <p:pic>
        <p:nvPicPr>
          <p:cNvPr id="2050" name="Picture 2" descr="C:\Users\Администратор\Pictures\БИОГУМУС)\i (5).jpg"/>
          <p:cNvPicPr>
            <a:picLocks noChangeAspect="1" noChangeArrowheads="1"/>
          </p:cNvPicPr>
          <p:nvPr/>
        </p:nvPicPr>
        <p:blipFill>
          <a:blip r:embed="rId3" cstate="print"/>
          <a:srcRect/>
          <a:stretch>
            <a:fillRect/>
          </a:stretch>
        </p:blipFill>
        <p:spPr bwMode="auto">
          <a:xfrm>
            <a:off x="539552" y="4509120"/>
            <a:ext cx="2088232" cy="2088232"/>
          </a:xfrm>
          <a:prstGeom prst="rect">
            <a:avLst/>
          </a:prstGeom>
          <a:noFill/>
        </p:spPr>
      </p:pic>
      <p:pic>
        <p:nvPicPr>
          <p:cNvPr id="2051" name="Picture 3" descr="C:\Users\Администратор\Pictures\i (3).jpg"/>
          <p:cNvPicPr>
            <a:picLocks noChangeAspect="1" noChangeArrowheads="1"/>
          </p:cNvPicPr>
          <p:nvPr/>
        </p:nvPicPr>
        <p:blipFill>
          <a:blip r:embed="rId4" cstate="print"/>
          <a:srcRect/>
          <a:stretch>
            <a:fillRect/>
          </a:stretch>
        </p:blipFill>
        <p:spPr bwMode="auto">
          <a:xfrm>
            <a:off x="2411760" y="3933056"/>
            <a:ext cx="2152650" cy="1428750"/>
          </a:xfrm>
          <a:prstGeom prst="rect">
            <a:avLst/>
          </a:prstGeom>
          <a:noFill/>
        </p:spPr>
      </p:pic>
      <p:pic>
        <p:nvPicPr>
          <p:cNvPr id="1026" name="Picture 2" descr="C:\Users\Администратор\Pictures\DSC00975.JPG"/>
          <p:cNvPicPr>
            <a:picLocks noChangeAspect="1" noChangeArrowheads="1"/>
          </p:cNvPicPr>
          <p:nvPr/>
        </p:nvPicPr>
        <p:blipFill>
          <a:blip r:embed="rId5" cstate="print"/>
          <a:srcRect/>
          <a:stretch>
            <a:fillRect/>
          </a:stretch>
        </p:blipFill>
        <p:spPr bwMode="auto">
          <a:xfrm>
            <a:off x="7380312" y="476672"/>
            <a:ext cx="1301221" cy="1319831"/>
          </a:xfrm>
          <a:prstGeom prst="rect">
            <a:avLst/>
          </a:prstGeom>
          <a:noFill/>
        </p:spPr>
      </p:pic>
      <p:pic>
        <p:nvPicPr>
          <p:cNvPr id="1027" name="Picture 3" descr="C:\Users\Администратор\Pictures\i (17).jpg"/>
          <p:cNvPicPr>
            <a:picLocks noChangeAspect="1" noChangeArrowheads="1"/>
          </p:cNvPicPr>
          <p:nvPr/>
        </p:nvPicPr>
        <p:blipFill>
          <a:blip r:embed="rId6" cstate="print"/>
          <a:srcRect/>
          <a:stretch>
            <a:fillRect/>
          </a:stretch>
        </p:blipFill>
        <p:spPr bwMode="auto">
          <a:xfrm>
            <a:off x="6372200" y="3501008"/>
            <a:ext cx="2592288" cy="1944216"/>
          </a:xfrm>
          <a:prstGeom prst="rect">
            <a:avLst/>
          </a:prstGeom>
          <a:noFill/>
        </p:spPr>
      </p:pic>
      <p:pic>
        <p:nvPicPr>
          <p:cNvPr id="1028" name="Picture 4" descr="C:\Users\Администратор\Pictures\i (19).jpg"/>
          <p:cNvPicPr>
            <a:picLocks noChangeAspect="1" noChangeArrowheads="1"/>
          </p:cNvPicPr>
          <p:nvPr/>
        </p:nvPicPr>
        <p:blipFill>
          <a:blip r:embed="rId7" cstate="print"/>
          <a:srcRect/>
          <a:stretch>
            <a:fillRect/>
          </a:stretch>
        </p:blipFill>
        <p:spPr bwMode="auto">
          <a:xfrm>
            <a:off x="4355976" y="4869160"/>
            <a:ext cx="2143125" cy="1716782"/>
          </a:xfrm>
          <a:prstGeom prst="rect">
            <a:avLst/>
          </a:prstGeom>
          <a:noFill/>
        </p:spPr>
      </p:pic>
      <p:pic>
        <p:nvPicPr>
          <p:cNvPr id="1029" name="Picture 5" descr="C:\Users\Администратор\Pictures\i (18).jpg"/>
          <p:cNvPicPr>
            <a:picLocks noChangeAspect="1" noChangeArrowheads="1"/>
          </p:cNvPicPr>
          <p:nvPr/>
        </p:nvPicPr>
        <p:blipFill>
          <a:blip r:embed="rId8" cstate="print"/>
          <a:srcRect/>
          <a:stretch>
            <a:fillRect/>
          </a:stretch>
        </p:blipFill>
        <p:spPr bwMode="auto">
          <a:xfrm>
            <a:off x="3851920" y="188640"/>
            <a:ext cx="1952625" cy="14287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 dirty="0" smtClean="0"/>
              <a:t>.</a:t>
            </a:r>
            <a:endParaRPr lang="ru-RU" sz="800" dirty="0"/>
          </a:p>
        </p:txBody>
      </p:sp>
      <p:pic>
        <p:nvPicPr>
          <p:cNvPr id="4" name="Содержимое 3" descr="DSC01846.JPG"/>
          <p:cNvPicPr>
            <a:picLocks noGrp="1" noChangeAspect="1"/>
          </p:cNvPicPr>
          <p:nvPr>
            <p:ph idx="1"/>
          </p:nvPr>
        </p:nvPicPr>
        <p:blipFill>
          <a:blip r:embed="rId2" cstate="print"/>
          <a:stretch>
            <a:fillRect/>
          </a:stretch>
        </p:blipFill>
        <p:spPr>
          <a:xfrm>
            <a:off x="179512" y="188640"/>
            <a:ext cx="3212174" cy="2409131"/>
          </a:xfrm>
        </p:spPr>
      </p:pic>
      <p:pic>
        <p:nvPicPr>
          <p:cNvPr id="3074" name="Picture 2" descr="C:\Users\Администратор\Desktop\DSC01848.JPG"/>
          <p:cNvPicPr>
            <a:picLocks noChangeAspect="1" noChangeArrowheads="1"/>
          </p:cNvPicPr>
          <p:nvPr/>
        </p:nvPicPr>
        <p:blipFill>
          <a:blip r:embed="rId3" cstate="print"/>
          <a:srcRect/>
          <a:stretch>
            <a:fillRect/>
          </a:stretch>
        </p:blipFill>
        <p:spPr bwMode="auto">
          <a:xfrm>
            <a:off x="971600" y="3429000"/>
            <a:ext cx="3024336" cy="2376264"/>
          </a:xfrm>
          <a:prstGeom prst="rect">
            <a:avLst/>
          </a:prstGeom>
          <a:noFill/>
        </p:spPr>
      </p:pic>
      <p:pic>
        <p:nvPicPr>
          <p:cNvPr id="3075" name="Picture 3" descr="C:\Users\Администратор\Desktop\DSC01853.JPG"/>
          <p:cNvPicPr>
            <a:picLocks noChangeAspect="1" noChangeArrowheads="1"/>
          </p:cNvPicPr>
          <p:nvPr/>
        </p:nvPicPr>
        <p:blipFill>
          <a:blip r:embed="rId4" cstate="print"/>
          <a:srcRect/>
          <a:stretch>
            <a:fillRect/>
          </a:stretch>
        </p:blipFill>
        <p:spPr bwMode="auto">
          <a:xfrm>
            <a:off x="3779912" y="692696"/>
            <a:ext cx="3240360" cy="2520280"/>
          </a:xfrm>
          <a:prstGeom prst="rect">
            <a:avLst/>
          </a:prstGeom>
          <a:noFill/>
        </p:spPr>
      </p:pic>
      <p:pic>
        <p:nvPicPr>
          <p:cNvPr id="3078" name="Picture 6" descr="C:\Users\Администратор\Desktop\DSC01858.JPG"/>
          <p:cNvPicPr>
            <a:picLocks noChangeAspect="1" noChangeArrowheads="1"/>
          </p:cNvPicPr>
          <p:nvPr/>
        </p:nvPicPr>
        <p:blipFill>
          <a:blip r:embed="rId5" cstate="print"/>
          <a:srcRect/>
          <a:stretch>
            <a:fillRect/>
          </a:stretch>
        </p:blipFill>
        <p:spPr bwMode="auto">
          <a:xfrm>
            <a:off x="4860032" y="3645024"/>
            <a:ext cx="3744416" cy="273630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10546"/>
          </a:xfrm>
        </p:spPr>
        <p:txBody>
          <a:bodyPr>
            <a:normAutofit/>
          </a:bodyPr>
          <a:lstStyle/>
          <a:p>
            <a:r>
              <a:rPr lang="ru-RU" sz="4000" dirty="0" smtClean="0">
                <a:latin typeface="Times New Roman" pitchFamily="18" charset="0"/>
                <a:cs typeface="Times New Roman" pitchFamily="18" charset="0"/>
              </a:rPr>
              <a:t>«Глупый выращивает сорняки,</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умный – урожай,</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а мудрый – землю.»</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Древняя китайская мудрость</a:t>
            </a:r>
            <a:endParaRPr lang="ru-RU" sz="2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826768" cy="1931814"/>
          </a:xfrm>
        </p:spPr>
        <p:txBody>
          <a:bodyPr>
            <a:noAutofit/>
          </a:bodyPr>
          <a:lstStyle/>
          <a:p>
            <a:r>
              <a:rPr lang="ru-RU" sz="2800" dirty="0" smtClean="0">
                <a:latin typeface="Times New Roman" pitchFamily="18" charset="0"/>
                <a:cs typeface="Times New Roman" pitchFamily="18" charset="0"/>
              </a:rPr>
              <a:t>В нашем районе огород – кормилец большинства семей.</a:t>
            </a:r>
            <a:endParaRPr lang="ru-RU" sz="2800" dirty="0">
              <a:latin typeface="Times New Roman" pitchFamily="18" charset="0"/>
              <a:cs typeface="Times New Roman" pitchFamily="18" charset="0"/>
            </a:endParaRPr>
          </a:p>
        </p:txBody>
      </p:sp>
      <p:pic>
        <p:nvPicPr>
          <p:cNvPr id="5" name="Содержимое 4" descr="i (4).jpg"/>
          <p:cNvPicPr>
            <a:picLocks noGrp="1" noChangeAspect="1"/>
          </p:cNvPicPr>
          <p:nvPr>
            <p:ph idx="1"/>
          </p:nvPr>
        </p:nvPicPr>
        <p:blipFill>
          <a:blip r:embed="rId2" cstate="print"/>
          <a:stretch>
            <a:fillRect/>
          </a:stretch>
        </p:blipFill>
        <p:spPr>
          <a:xfrm>
            <a:off x="5076056" y="836712"/>
            <a:ext cx="3041030" cy="2018382"/>
          </a:xfrm>
        </p:spPr>
      </p:pic>
      <p:sp>
        <p:nvSpPr>
          <p:cNvPr id="4" name="Текст 3"/>
          <p:cNvSpPr>
            <a:spLocks noGrp="1"/>
          </p:cNvSpPr>
          <p:nvPr>
            <p:ph type="body" sz="half" idx="2"/>
          </p:nvPr>
        </p:nvSpPr>
        <p:spPr>
          <a:xfrm>
            <a:off x="457200" y="2204864"/>
            <a:ext cx="3008313" cy="3921299"/>
          </a:xfrm>
        </p:spPr>
        <p:txBody>
          <a:bodyPr>
            <a:normAutofit/>
          </a:bodyPr>
          <a:lstStyle/>
          <a:p>
            <a:r>
              <a:rPr lang="ru-RU" sz="2400" dirty="0" smtClean="0">
                <a:latin typeface="Times New Roman" pitchFamily="18" charset="0"/>
                <a:cs typeface="Times New Roman" pitchFamily="18" charset="0"/>
              </a:rPr>
              <a:t>В связи с этим появилась острая необходимость удобрения почв.</a:t>
            </a:r>
            <a:endParaRPr lang="ru-RU" sz="2400" dirty="0">
              <a:latin typeface="Times New Roman" pitchFamily="18" charset="0"/>
              <a:cs typeface="Times New Roman" pitchFamily="18" charset="0"/>
            </a:endParaRPr>
          </a:p>
        </p:txBody>
      </p:sp>
      <p:pic>
        <p:nvPicPr>
          <p:cNvPr id="2050" name="Picture 2" descr="C:\Users\Администратор\Pictures\БИОГУМУС)\S7300719.jpg"/>
          <p:cNvPicPr>
            <a:picLocks noChangeAspect="1" noChangeArrowheads="1"/>
          </p:cNvPicPr>
          <p:nvPr/>
        </p:nvPicPr>
        <p:blipFill>
          <a:blip r:embed="rId3" cstate="print"/>
          <a:srcRect/>
          <a:stretch>
            <a:fillRect/>
          </a:stretch>
        </p:blipFill>
        <p:spPr bwMode="auto">
          <a:xfrm>
            <a:off x="2915816" y="3068960"/>
            <a:ext cx="4680520" cy="34563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466728" cy="1499766"/>
          </a:xfrm>
        </p:spPr>
        <p:txBody>
          <a:bodyPr>
            <a:normAutofit/>
          </a:bodyPr>
          <a:lstStyle/>
          <a:p>
            <a:r>
              <a:rPr lang="ru-RU" sz="4000" dirty="0" smtClean="0">
                <a:latin typeface="Times New Roman" pitchFamily="18" charset="0"/>
                <a:cs typeface="Times New Roman" pitchFamily="18" charset="0"/>
              </a:rPr>
              <a:t>А решение существует!</a:t>
            </a:r>
            <a:endParaRPr lang="ru-RU" sz="4000" dirty="0">
              <a:latin typeface="Times New Roman" pitchFamily="18" charset="0"/>
              <a:cs typeface="Times New Roman" pitchFamily="18" charset="0"/>
            </a:endParaRPr>
          </a:p>
        </p:txBody>
      </p:sp>
      <p:pic>
        <p:nvPicPr>
          <p:cNvPr id="6" name="Содержимое 5" descr="БГ2.jpg"/>
          <p:cNvPicPr>
            <a:picLocks noGrp="1" noChangeAspect="1"/>
          </p:cNvPicPr>
          <p:nvPr>
            <p:ph idx="1"/>
          </p:nvPr>
        </p:nvPicPr>
        <p:blipFill>
          <a:blip r:embed="rId2" cstate="print"/>
          <a:stretch>
            <a:fillRect/>
          </a:stretch>
        </p:blipFill>
        <p:spPr>
          <a:xfrm>
            <a:off x="4572000" y="764704"/>
            <a:ext cx="3473177" cy="2952328"/>
          </a:xfrm>
        </p:spPr>
      </p:pic>
      <p:sp>
        <p:nvSpPr>
          <p:cNvPr id="4" name="Текст 3"/>
          <p:cNvSpPr>
            <a:spLocks noGrp="1"/>
          </p:cNvSpPr>
          <p:nvPr>
            <p:ph type="body" sz="half" idx="2"/>
          </p:nvPr>
        </p:nvSpPr>
        <p:spPr>
          <a:xfrm>
            <a:off x="467544" y="1988840"/>
            <a:ext cx="3456384" cy="4209331"/>
          </a:xfrm>
        </p:spPr>
        <p:txBody>
          <a:bodyPr>
            <a:normAutofit lnSpcReduction="10000"/>
          </a:bodyPr>
          <a:lstStyle/>
          <a:p>
            <a:r>
              <a:rPr lang="ru-RU" sz="2400" b="1" dirty="0" smtClean="0">
                <a:latin typeface="Times New Roman" pitchFamily="18" charset="0"/>
                <a:cs typeface="Times New Roman" pitchFamily="18" charset="0"/>
              </a:rPr>
              <a:t>Обыкновенный дождевой червяк спасет почву!</a:t>
            </a:r>
          </a:p>
          <a:p>
            <a:r>
              <a:rPr lang="ru-RU" sz="2400" b="1" dirty="0" smtClean="0">
                <a:latin typeface="Times New Roman" pitchFamily="18" charset="0"/>
                <a:cs typeface="Times New Roman" pitchFamily="18" charset="0"/>
              </a:rPr>
              <a:t>Это замечательное животное поедая всяческую ненужную органику, пропуская ее через себя выдает нам самое лучшее удобрение в мире – </a:t>
            </a:r>
            <a:r>
              <a:rPr lang="ru-RU" sz="2800" b="1" dirty="0" smtClean="0">
                <a:latin typeface="Times New Roman" pitchFamily="18" charset="0"/>
                <a:cs typeface="Times New Roman" pitchFamily="18" charset="0"/>
              </a:rPr>
              <a:t>ГУМУС!</a:t>
            </a:r>
            <a:endParaRPr lang="ru-RU" sz="2800" b="1" dirty="0">
              <a:latin typeface="Times New Roman" pitchFamily="18" charset="0"/>
              <a:cs typeface="Times New Roman" pitchFamily="18" charset="0"/>
            </a:endParaRPr>
          </a:p>
        </p:txBody>
      </p:sp>
      <p:pic>
        <p:nvPicPr>
          <p:cNvPr id="3074" name="Picture 2" descr="C:\Users\Администратор\Pictures\БИОГУМУС)\БГ7.jpg"/>
          <p:cNvPicPr>
            <a:picLocks noChangeAspect="1" noChangeArrowheads="1"/>
          </p:cNvPicPr>
          <p:nvPr/>
        </p:nvPicPr>
        <p:blipFill>
          <a:blip r:embed="rId3" cstate="print"/>
          <a:stretch>
            <a:fillRect/>
          </a:stretch>
        </p:blipFill>
        <p:spPr bwMode="auto">
          <a:xfrm>
            <a:off x="5436096" y="4077072"/>
            <a:ext cx="2196244" cy="259228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ru-RU" dirty="0" smtClean="0">
                <a:latin typeface="Times New Roman" pitchFamily="18" charset="0"/>
                <a:cs typeface="Times New Roman" pitchFamily="18" charset="0"/>
              </a:rPr>
              <a:t>Использование органического мусора </a:t>
            </a:r>
            <a:br>
              <a:rPr lang="ru-RU"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Пищевые органические отходы полностью разлагаются около 14 дней. Образующиеся в ходе гниения компоненты легко усваиваются не только почвой, но и растительностью</a:t>
            </a:r>
            <a:endParaRPr lang="ru-RU" sz="2700" dirty="0">
              <a:latin typeface="Times New Roman" pitchFamily="18" charset="0"/>
              <a:cs typeface="Times New Roman" pitchFamily="18" charset="0"/>
            </a:endParaRPr>
          </a:p>
        </p:txBody>
      </p:sp>
      <p:sp>
        <p:nvSpPr>
          <p:cNvPr id="3" name="Текст 2"/>
          <p:cNvSpPr>
            <a:spLocks noGrp="1"/>
          </p:cNvSpPr>
          <p:nvPr>
            <p:ph type="body" idx="1"/>
          </p:nvPr>
        </p:nvSpPr>
        <p:spPr>
          <a:xfrm>
            <a:off x="457200" y="2492896"/>
            <a:ext cx="4040188" cy="504056"/>
          </a:xfrm>
        </p:spPr>
        <p:txBody>
          <a:bodyPr/>
          <a:lstStyle/>
          <a:p>
            <a:r>
              <a:rPr lang="ru-RU" dirty="0" smtClean="0">
                <a:latin typeface="Times New Roman" pitchFamily="18" charset="0"/>
                <a:cs typeface="Times New Roman" pitchFamily="18" charset="0"/>
              </a:rPr>
              <a:t>Полигоны</a:t>
            </a:r>
            <a:endParaRPr lang="ru-RU" dirty="0">
              <a:latin typeface="Times New Roman" pitchFamily="18" charset="0"/>
              <a:cs typeface="Times New Roman" pitchFamily="18" charset="0"/>
            </a:endParaRPr>
          </a:p>
        </p:txBody>
      </p:sp>
      <p:pic>
        <p:nvPicPr>
          <p:cNvPr id="7" name="Содержимое 6" descr="i.jpg"/>
          <p:cNvPicPr>
            <a:picLocks noGrp="1" noChangeAspect="1"/>
          </p:cNvPicPr>
          <p:nvPr>
            <p:ph sz="half" idx="2"/>
          </p:nvPr>
        </p:nvPicPr>
        <p:blipFill>
          <a:blip r:embed="rId2" cstate="print"/>
          <a:stretch>
            <a:fillRect/>
          </a:stretch>
        </p:blipFill>
        <p:spPr>
          <a:xfrm>
            <a:off x="323529" y="3212976"/>
            <a:ext cx="3024336" cy="2952328"/>
          </a:xfrm>
        </p:spPr>
      </p:pic>
      <p:sp>
        <p:nvSpPr>
          <p:cNvPr id="5" name="Текст 4"/>
          <p:cNvSpPr>
            <a:spLocks noGrp="1"/>
          </p:cNvSpPr>
          <p:nvPr>
            <p:ph type="body" sz="quarter" idx="3"/>
          </p:nvPr>
        </p:nvSpPr>
        <p:spPr>
          <a:xfrm>
            <a:off x="4645025" y="2420888"/>
            <a:ext cx="4041775" cy="576064"/>
          </a:xfrm>
        </p:spPr>
        <p:txBody>
          <a:bodyPr/>
          <a:lstStyle/>
          <a:p>
            <a:r>
              <a:rPr lang="ru-RU" dirty="0" smtClean="0">
                <a:latin typeface="Times New Roman" pitchFamily="18" charset="0"/>
                <a:cs typeface="Times New Roman" pitchFamily="18" charset="0"/>
              </a:rPr>
              <a:t>В огороде или саду</a:t>
            </a:r>
            <a:endParaRPr lang="ru-RU" dirty="0">
              <a:latin typeface="Times New Roman" pitchFamily="18" charset="0"/>
              <a:cs typeface="Times New Roman" pitchFamily="18" charset="0"/>
            </a:endParaRPr>
          </a:p>
        </p:txBody>
      </p:sp>
      <p:pic>
        <p:nvPicPr>
          <p:cNvPr id="8" name="Содержимое 7" descr="kompost.jpg"/>
          <p:cNvPicPr>
            <a:picLocks noGrp="1" noChangeAspect="1"/>
          </p:cNvPicPr>
          <p:nvPr>
            <p:ph sz="quarter" idx="4"/>
          </p:nvPr>
        </p:nvPicPr>
        <p:blipFill>
          <a:blip r:embed="rId3" cstate="print"/>
          <a:stretch>
            <a:fillRect/>
          </a:stretch>
        </p:blipFill>
        <p:spPr>
          <a:xfrm>
            <a:off x="4283968" y="3284984"/>
            <a:ext cx="4041775" cy="293694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 dirty="0" smtClean="0">
                <a:latin typeface="Times New Roman" pitchFamily="18" charset="0"/>
                <a:cs typeface="Times New Roman" pitchFamily="18" charset="0"/>
              </a:rPr>
              <a:t>.</a:t>
            </a:r>
            <a:endParaRPr lang="ru-RU" sz="800" dirty="0">
              <a:latin typeface="Times New Roman" pitchFamily="18" charset="0"/>
              <a:cs typeface="Times New Roman" pitchFamily="18" charset="0"/>
            </a:endParaRPr>
          </a:p>
        </p:txBody>
      </p:sp>
      <p:pic>
        <p:nvPicPr>
          <p:cNvPr id="5" name="Содержимое 4" descr="i (2).jpg"/>
          <p:cNvPicPr>
            <a:picLocks noGrp="1" noChangeAspect="1"/>
          </p:cNvPicPr>
          <p:nvPr>
            <p:ph idx="1"/>
          </p:nvPr>
        </p:nvPicPr>
        <p:blipFill>
          <a:blip r:embed="rId2" cstate="print"/>
          <a:stretch>
            <a:fillRect/>
          </a:stretch>
        </p:blipFill>
        <p:spPr>
          <a:xfrm>
            <a:off x="3923928" y="404664"/>
            <a:ext cx="2592288" cy="2333059"/>
          </a:xfrm>
        </p:spPr>
      </p:pic>
      <p:sp>
        <p:nvSpPr>
          <p:cNvPr id="4" name="Текст 3"/>
          <p:cNvSpPr>
            <a:spLocks noGrp="1"/>
          </p:cNvSpPr>
          <p:nvPr>
            <p:ph type="body" sz="half" idx="2"/>
          </p:nvPr>
        </p:nvSpPr>
        <p:spPr>
          <a:xfrm>
            <a:off x="457200" y="1435100"/>
            <a:ext cx="3610744" cy="4691063"/>
          </a:xfrm>
        </p:spPr>
        <p:txBody>
          <a:bodyPr>
            <a:normAutofit/>
          </a:bodyPr>
          <a:lstStyle/>
          <a:p>
            <a:r>
              <a:rPr lang="ru-RU" sz="2000" dirty="0" smtClean="0">
                <a:latin typeface="Times New Roman" pitchFamily="18" charset="0"/>
                <a:cs typeface="Times New Roman" pitchFamily="18" charset="0"/>
              </a:rPr>
              <a:t>Химические исследования полигонов с органическими отходами показали, что через какое-то время в них образуются калий, фосфор, азот и другие полезные для растений вещества. Благодаря такому удобрению растения очень быстро дают всходы и увеличивается урожай. </a:t>
            </a:r>
            <a:endParaRPr lang="ru-RU" sz="2000" dirty="0">
              <a:latin typeface="Times New Roman" pitchFamily="18" charset="0"/>
              <a:cs typeface="Times New Roman" pitchFamily="18" charset="0"/>
            </a:endParaRPr>
          </a:p>
        </p:txBody>
      </p:sp>
      <p:pic>
        <p:nvPicPr>
          <p:cNvPr id="2050" name="Picture 2" descr="C:\Users\Администратор\Pictures\i (2).jpg"/>
          <p:cNvPicPr>
            <a:picLocks noChangeAspect="1" noChangeArrowheads="1"/>
          </p:cNvPicPr>
          <p:nvPr/>
        </p:nvPicPr>
        <p:blipFill>
          <a:blip r:embed="rId3" cstate="print"/>
          <a:srcRect/>
          <a:stretch>
            <a:fillRect/>
          </a:stretch>
        </p:blipFill>
        <p:spPr bwMode="auto">
          <a:xfrm>
            <a:off x="6300192" y="1412776"/>
            <a:ext cx="2232248" cy="2016224"/>
          </a:xfrm>
          <a:prstGeom prst="rect">
            <a:avLst/>
          </a:prstGeom>
          <a:noFill/>
        </p:spPr>
      </p:pic>
      <p:pic>
        <p:nvPicPr>
          <p:cNvPr id="2051" name="Picture 3" descr="C:\Users\Администратор\Pictures\i (4).jpg"/>
          <p:cNvPicPr>
            <a:picLocks noChangeAspect="1" noChangeArrowheads="1"/>
          </p:cNvPicPr>
          <p:nvPr/>
        </p:nvPicPr>
        <p:blipFill>
          <a:blip r:embed="rId4" cstate="print"/>
          <a:srcRect/>
          <a:stretch>
            <a:fillRect/>
          </a:stretch>
        </p:blipFill>
        <p:spPr bwMode="auto">
          <a:xfrm>
            <a:off x="4572000" y="2996952"/>
            <a:ext cx="2016224" cy="1800200"/>
          </a:xfrm>
          <a:prstGeom prst="rect">
            <a:avLst/>
          </a:prstGeom>
          <a:noFill/>
        </p:spPr>
      </p:pic>
      <p:pic>
        <p:nvPicPr>
          <p:cNvPr id="2052" name="Picture 4" descr="C:\Users\Администратор\Pictures\i (5).jpg"/>
          <p:cNvPicPr>
            <a:picLocks noChangeAspect="1" noChangeArrowheads="1"/>
          </p:cNvPicPr>
          <p:nvPr/>
        </p:nvPicPr>
        <p:blipFill>
          <a:blip r:embed="rId5" cstate="print"/>
          <a:srcRect/>
          <a:stretch>
            <a:fillRect/>
          </a:stretch>
        </p:blipFill>
        <p:spPr bwMode="auto">
          <a:xfrm>
            <a:off x="6444208" y="4365104"/>
            <a:ext cx="2304256" cy="1872208"/>
          </a:xfrm>
          <a:prstGeom prst="rect">
            <a:avLst/>
          </a:prstGeom>
          <a:noFill/>
        </p:spPr>
      </p:pic>
      <p:pic>
        <p:nvPicPr>
          <p:cNvPr id="2053" name="Picture 5" descr="C:\Users\Администратор\Pictures\БИОГУМУС)\i (4).jpg"/>
          <p:cNvPicPr>
            <a:picLocks noChangeAspect="1" noChangeArrowheads="1"/>
          </p:cNvPicPr>
          <p:nvPr/>
        </p:nvPicPr>
        <p:blipFill>
          <a:blip r:embed="rId6" cstate="print"/>
          <a:srcRect/>
          <a:stretch>
            <a:fillRect/>
          </a:stretch>
        </p:blipFill>
        <p:spPr bwMode="auto">
          <a:xfrm>
            <a:off x="3347864" y="5013176"/>
            <a:ext cx="2143125" cy="14287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itchFamily="18" charset="0"/>
                <a:cs typeface="Times New Roman" pitchFamily="18" charset="0"/>
              </a:rPr>
              <a:t>Из истории</a:t>
            </a:r>
            <a:endParaRPr lang="ru-RU" sz="4000" dirty="0">
              <a:latin typeface="Times New Roman" pitchFamily="18" charset="0"/>
              <a:cs typeface="Times New Roman" pitchFamily="18" charset="0"/>
            </a:endParaRPr>
          </a:p>
        </p:txBody>
      </p:sp>
      <p:pic>
        <p:nvPicPr>
          <p:cNvPr id="5" name="Содержимое 4" descr="i (6).jpg"/>
          <p:cNvPicPr>
            <a:picLocks noGrp="1" noChangeAspect="1"/>
          </p:cNvPicPr>
          <p:nvPr>
            <p:ph idx="1"/>
          </p:nvPr>
        </p:nvPicPr>
        <p:blipFill>
          <a:blip r:embed="rId2" cstate="print"/>
          <a:stretch>
            <a:fillRect/>
          </a:stretch>
        </p:blipFill>
        <p:spPr>
          <a:xfrm>
            <a:off x="4283968" y="476672"/>
            <a:ext cx="3338301" cy="2455937"/>
          </a:xfrm>
        </p:spPr>
      </p:pic>
      <p:sp>
        <p:nvSpPr>
          <p:cNvPr id="4" name="Текст 3"/>
          <p:cNvSpPr>
            <a:spLocks noGrp="1"/>
          </p:cNvSpPr>
          <p:nvPr>
            <p:ph type="body" sz="half" idx="2"/>
          </p:nvPr>
        </p:nvSpPr>
        <p:spPr>
          <a:xfrm>
            <a:off x="457200" y="1435100"/>
            <a:ext cx="3250704" cy="4691063"/>
          </a:xfrm>
        </p:spPr>
        <p:txBody>
          <a:bodyPr>
            <a:normAutofit/>
          </a:bodyPr>
          <a:lstStyle/>
          <a:p>
            <a:r>
              <a:rPr lang="ru-RU" sz="2000" dirty="0" smtClean="0">
                <a:latin typeface="Times New Roman" pitchFamily="18" charset="0"/>
                <a:cs typeface="Times New Roman" pitchFamily="18" charset="0"/>
              </a:rPr>
              <a:t>В 50-х годах в США появился проект «Зеленая фабрика». Во многих семьях стояли специальные контейнеры для сбора пищевых отходов, которые потом перерабатывались дождевыми червями. Большие популяции червей «трудились» на фермерских хозяйствах. Продукт переработки назвали ВЕРМИКОМПОСТ.</a:t>
            </a:r>
            <a:endParaRPr lang="ru-RU" sz="2000" dirty="0">
              <a:latin typeface="Times New Roman" pitchFamily="18" charset="0"/>
              <a:cs typeface="Times New Roman" pitchFamily="18" charset="0"/>
            </a:endParaRPr>
          </a:p>
        </p:txBody>
      </p:sp>
      <p:pic>
        <p:nvPicPr>
          <p:cNvPr id="1026" name="Picture 2" descr="C:\Users\Администратор\Pictures\БИОГУМУС)\i (7).jpg"/>
          <p:cNvPicPr>
            <a:picLocks noChangeAspect="1" noChangeArrowheads="1"/>
          </p:cNvPicPr>
          <p:nvPr/>
        </p:nvPicPr>
        <p:blipFill>
          <a:blip r:embed="rId3" cstate="print"/>
          <a:srcRect/>
          <a:stretch>
            <a:fillRect/>
          </a:stretch>
        </p:blipFill>
        <p:spPr bwMode="auto">
          <a:xfrm>
            <a:off x="5508104" y="2420888"/>
            <a:ext cx="3227437" cy="2808312"/>
          </a:xfrm>
          <a:prstGeom prst="rect">
            <a:avLst/>
          </a:prstGeom>
          <a:noFill/>
        </p:spPr>
      </p:pic>
      <p:pic>
        <p:nvPicPr>
          <p:cNvPr id="1027" name="Picture 3" descr="C:\Users\Администратор\Pictures\БИОГУМУС)\i.jpg"/>
          <p:cNvPicPr>
            <a:picLocks noChangeAspect="1" noChangeArrowheads="1"/>
          </p:cNvPicPr>
          <p:nvPr/>
        </p:nvPicPr>
        <p:blipFill>
          <a:blip r:embed="rId4" cstate="print"/>
          <a:srcRect/>
          <a:stretch>
            <a:fillRect/>
          </a:stretch>
        </p:blipFill>
        <p:spPr bwMode="auto">
          <a:xfrm>
            <a:off x="2987824" y="4653136"/>
            <a:ext cx="2769096" cy="20882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latin typeface="Times New Roman" pitchFamily="18" charset="0"/>
                <a:cs typeface="Times New Roman" pitchFamily="18" charset="0"/>
              </a:rPr>
              <a:t>Органика составляет  порядка 20% всего бытового мусора!</a:t>
            </a:r>
            <a:endParaRPr lang="ru-RU" sz="3600" dirty="0">
              <a:latin typeface="Times New Roman" pitchFamily="18" charset="0"/>
              <a:cs typeface="Times New Roman" pitchFamily="18" charset="0"/>
            </a:endParaRPr>
          </a:p>
        </p:txBody>
      </p:sp>
      <p:pic>
        <p:nvPicPr>
          <p:cNvPr id="5" name="Содержимое 4" descr="organika_01.jpg"/>
          <p:cNvPicPr>
            <a:picLocks noGrp="1" noChangeAspect="1"/>
          </p:cNvPicPr>
          <p:nvPr>
            <p:ph sz="half" idx="1"/>
          </p:nvPr>
        </p:nvPicPr>
        <p:blipFill>
          <a:blip r:embed="rId2" cstate="print"/>
          <a:stretch>
            <a:fillRect/>
          </a:stretch>
        </p:blipFill>
        <p:spPr>
          <a:xfrm>
            <a:off x="159100" y="2132856"/>
            <a:ext cx="3980852" cy="3456384"/>
          </a:xfrm>
        </p:spPr>
      </p:pic>
      <p:sp>
        <p:nvSpPr>
          <p:cNvPr id="4" name="Содержимое 3"/>
          <p:cNvSpPr>
            <a:spLocks noGrp="1"/>
          </p:cNvSpPr>
          <p:nvPr>
            <p:ph sz="half" idx="2"/>
          </p:nvPr>
        </p:nvSpPr>
        <p:spPr>
          <a:xfrm>
            <a:off x="3779912" y="1600200"/>
            <a:ext cx="5184576" cy="4997152"/>
          </a:xfrm>
        </p:spPr>
        <p:txBody>
          <a:bodyPr>
            <a:normAutofit/>
          </a:bodyPr>
          <a:lstStyle/>
          <a:p>
            <a:pPr>
              <a:buNone/>
            </a:pPr>
            <a:r>
              <a:rPr lang="ru-RU"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Органические отходы это:</a:t>
            </a:r>
          </a:p>
          <a:p>
            <a:pPr>
              <a:buNone/>
            </a:pPr>
            <a:r>
              <a:rPr lang="ru-RU" dirty="0" smtClean="0">
                <a:latin typeface="Times New Roman" pitchFamily="18" charset="0"/>
                <a:cs typeface="Times New Roman" pitchFamily="18" charset="0"/>
              </a:rPr>
              <a:t>     Очистки овощей и фруктов, остатки макаронных изделий, яичная скорлупа, кофейная гуща, спитой чай (можно вместе с пакетиками, если они бумажные), а так же пропавшие и заплесневелые продукты, ботва растений.</a:t>
            </a: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В огороде и на даче</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ru-RU" dirty="0" smtClean="0">
                <a:latin typeface="Times New Roman" pitchFamily="18" charset="0"/>
                <a:cs typeface="Times New Roman" pitchFamily="18" charset="0"/>
              </a:rPr>
              <a:t>Компостная яма</a:t>
            </a:r>
            <a:endParaRPr lang="ru-RU" dirty="0">
              <a:latin typeface="Times New Roman" pitchFamily="18" charset="0"/>
              <a:cs typeface="Times New Roman" pitchFamily="18" charset="0"/>
            </a:endParaRPr>
          </a:p>
        </p:txBody>
      </p:sp>
      <p:pic>
        <p:nvPicPr>
          <p:cNvPr id="7" name="Содержимое 6" descr="kompostnaya-yama-na-dache-06.jpg"/>
          <p:cNvPicPr>
            <a:picLocks noGrp="1" noChangeAspect="1"/>
          </p:cNvPicPr>
          <p:nvPr>
            <p:ph sz="half" idx="2"/>
          </p:nvPr>
        </p:nvPicPr>
        <p:blipFill>
          <a:blip r:embed="rId2" cstate="print"/>
          <a:stretch>
            <a:fillRect/>
          </a:stretch>
        </p:blipFill>
        <p:spPr>
          <a:xfrm>
            <a:off x="457200" y="2633387"/>
            <a:ext cx="4040188" cy="3034264"/>
          </a:xfrm>
        </p:spPr>
      </p:pic>
      <p:sp>
        <p:nvSpPr>
          <p:cNvPr id="5" name="Текст 4"/>
          <p:cNvSpPr>
            <a:spLocks noGrp="1"/>
          </p:cNvSpPr>
          <p:nvPr>
            <p:ph type="body" sz="quarter" idx="3"/>
          </p:nvPr>
        </p:nvSpPr>
        <p:spPr/>
        <p:txBody>
          <a:bodyPr/>
          <a:lstStyle/>
          <a:p>
            <a:r>
              <a:rPr lang="ru-RU" dirty="0" smtClean="0">
                <a:latin typeface="Times New Roman" pitchFamily="18" charset="0"/>
                <a:cs typeface="Times New Roman" pitchFamily="18" charset="0"/>
              </a:rPr>
              <a:t>       </a:t>
            </a:r>
            <a:r>
              <a:rPr lang="ru-RU" sz="800"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075" name="Picture 3" descr="C:\Users\Администратор\Pictures\i (20).jpg"/>
          <p:cNvPicPr>
            <a:picLocks noChangeAspect="1" noChangeArrowheads="1"/>
          </p:cNvPicPr>
          <p:nvPr/>
        </p:nvPicPr>
        <p:blipFill>
          <a:blip r:embed="rId3" cstate="print"/>
          <a:srcRect/>
          <a:stretch>
            <a:fillRect/>
          </a:stretch>
        </p:blipFill>
        <p:spPr bwMode="auto">
          <a:xfrm>
            <a:off x="5292080" y="2852936"/>
            <a:ext cx="2592288" cy="2808312"/>
          </a:xfrm>
          <a:prstGeom prst="rect">
            <a:avLst/>
          </a:prstGeom>
          <a:noFill/>
        </p:spPr>
      </p:pic>
      <p:sp>
        <p:nvSpPr>
          <p:cNvPr id="11" name="Содержимое 10"/>
          <p:cNvSpPr>
            <a:spLocks noGrp="1"/>
          </p:cNvSpPr>
          <p:nvPr>
            <p:ph sz="quarter" idx="4"/>
          </p:nvPr>
        </p:nvSpPr>
        <p:spPr/>
        <p:txBody>
          <a:bodyPr>
            <a:normAutofit/>
          </a:bodyPr>
          <a:lstStyle/>
          <a:p>
            <a:r>
              <a:rPr lang="ru-RU" sz="800" dirty="0" smtClean="0"/>
              <a:t>.</a:t>
            </a:r>
            <a:endParaRPr lang="ru-RU" sz="8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325</Words>
  <Application>Microsoft Office PowerPoint</Application>
  <PresentationFormat>Экран (4:3)</PresentationFormat>
  <Paragraphs>42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VI областной фестиваль экологических инициатив</vt:lpstr>
      <vt:lpstr>«Глупый выращивает сорняки, умный – урожай, а мудрый – землю.»                               Древняя китайская мудрость</vt:lpstr>
      <vt:lpstr>В нашем районе огород – кормилец большинства семей.</vt:lpstr>
      <vt:lpstr>А решение существует!</vt:lpstr>
      <vt:lpstr>Использование органического мусора  Пищевые органические отходы полностью разлагаются около 14 дней. Образующиеся в ходе гниения компоненты легко усваиваются не только почвой, но и растительностью</vt:lpstr>
      <vt:lpstr>.</vt:lpstr>
      <vt:lpstr>Из истории</vt:lpstr>
      <vt:lpstr>Органика составляет  порядка 20% всего бытового мусора!</vt:lpstr>
      <vt:lpstr>В огороде и на даче</vt:lpstr>
      <vt:lpstr>Так выглядит компостный ящик</vt:lpstr>
      <vt:lpstr>.</vt:lpstr>
      <vt:lpstr>.</vt:lpstr>
      <vt:lpstr>Полученный компост можно добавлять:</vt:lpstr>
      <vt:lpstr>.</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DNA7 X86</dc:creator>
  <cp:lastModifiedBy>DNA7 X86</cp:lastModifiedBy>
  <cp:revision>30</cp:revision>
  <dcterms:created xsi:type="dcterms:W3CDTF">2013-10-13T09:50:26Z</dcterms:created>
  <dcterms:modified xsi:type="dcterms:W3CDTF">2013-12-15T11:03:05Z</dcterms:modified>
</cp:coreProperties>
</file>