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5000"/>
    <a:srgbClr val="DDF2FF"/>
    <a:srgbClr val="CCECFF"/>
    <a:srgbClr val="FF0000"/>
    <a:srgbClr val="364C00"/>
    <a:srgbClr val="4D6C00"/>
    <a:srgbClr val="5F912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9E38AD31-A148-454C-B839-3D0781905DDA}" type="datetimeFigureOut">
              <a:rPr lang="ru-RU"/>
              <a:pPr>
                <a:defRPr/>
              </a:pPr>
              <a:t>16.01.2014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8614D77F-76E1-48A3-8792-F4133745EA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0" name="Rectangle 114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1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2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7" name="Rectangle 84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8" name="Rectangle 85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113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4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5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80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1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2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6" name="Freeform 44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50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51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Hexagon 52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3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4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5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56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Freeform 57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Hexagon 58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0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1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2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3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4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5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66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Freeform 67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68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3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Rectangle 46"/>
          <p:cNvSpPr/>
          <p:nvPr/>
        </p:nvSpPr>
        <p:spPr>
          <a:xfrm>
            <a:off x="4649788" y="-22225"/>
            <a:ext cx="3505200" cy="23129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49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88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7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688" y="1516063"/>
            <a:ext cx="2133600" cy="752475"/>
          </a:xfrm>
        </p:spPr>
        <p:txBody>
          <a:bodyPr anchor="b"/>
          <a:lstStyle>
            <a:lvl1pPr algn="l">
              <a:defRPr sz="2400" smtClean="0"/>
            </a:lvl1pPr>
          </a:lstStyle>
          <a:p>
            <a:pPr>
              <a:defRPr/>
            </a:pPr>
            <a:fld id="{0F40366D-E859-4075-AAE3-3086D7566DDC}" type="datetime1">
              <a:rPr lang="ru-RU"/>
              <a:pPr>
                <a:defRPr/>
              </a:pPr>
              <a:t>16.01.2014</a:t>
            </a:fld>
            <a:endParaRPr lang="ru-RU"/>
          </a:p>
        </p:txBody>
      </p:sp>
      <p:sp>
        <p:nvSpPr>
          <p:cNvPr id="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838" y="5719763"/>
            <a:ext cx="283051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788" y="5719763"/>
            <a:ext cx="642937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4BC00A-B1E9-4A54-8041-C669E0F7F4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11354-A911-4C4C-82FD-26DE458E1971}" type="datetime1">
              <a:rPr lang="ru-RU"/>
              <a:pPr>
                <a:defRPr/>
              </a:pPr>
              <a:t>16.01.2014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F7A58-927C-43A8-9786-DF8A05A8CC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5B3EB-F634-4F56-8C7A-8BC349FF1ADE}" type="datetime1">
              <a:rPr lang="ru-RU"/>
              <a:pPr>
                <a:defRPr/>
              </a:pPr>
              <a:t>16.01.2014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AAE52-3E1A-4B7E-9C6A-D7AF51F4DE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DD75C-982A-49C3-B475-B847409F2C8A}" type="datetime1">
              <a:rPr lang="ru-RU"/>
              <a:pPr>
                <a:defRPr/>
              </a:pPr>
              <a:t>16.01.2014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80570-63CF-4DE9-82FA-C7F1A5140A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EC81D-D0F3-4A13-89DD-5016C13003CC}" type="datetime1">
              <a:rPr lang="ru-RU"/>
              <a:pPr>
                <a:defRPr/>
              </a:pPr>
              <a:t>16.01.2014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33F18-6F3B-458E-8FEE-A54696BA62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19090-DE1E-4662-9D9C-1875762CA484}" type="datetime1">
              <a:rPr lang="ru-RU"/>
              <a:pPr>
                <a:defRPr/>
              </a:pPr>
              <a:t>16.01.2014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6D3BE-5B13-4D8A-AE20-76894B18BA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84148-73B3-4115-A517-E33F21059B81}" type="datetime1">
              <a:rPr lang="ru-RU"/>
              <a:pPr>
                <a:defRPr/>
              </a:pPr>
              <a:t>16.01.2014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66A99-7F0E-4B9E-833A-65422D1634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56731-0229-485A-9B18-2D8EB2D28DD6}" type="datetime1">
              <a:rPr lang="ru-RU"/>
              <a:pPr>
                <a:defRPr/>
              </a:pPr>
              <a:t>16.01.2014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227B5-BD4E-413F-A24D-E4EFE223DE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E72A0-3BC5-439D-8E27-6952C02F7EAF}" type="datetime1">
              <a:rPr lang="ru-RU"/>
              <a:pPr>
                <a:defRPr/>
              </a:pPr>
              <a:t>16.01.2014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B438F-6388-4B8E-A32C-C957A72C2E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83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80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81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0" name="Rectangle 82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7" name="Rectangle 79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4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7" name="Freeform 46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49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Freeform 50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1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2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3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54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Hexagon 55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Freeform 58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1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2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3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4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5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6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67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Hexagon 68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69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Freeform 70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4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56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57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60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2BD1AB-A02C-447E-B8B8-2BF8B7136F02}" type="datetime1">
              <a:rPr lang="ru-RU"/>
              <a:pPr>
                <a:defRPr/>
              </a:pPr>
              <a:t>16.01.2014</a:t>
            </a:fld>
            <a:endParaRPr lang="ru-RU"/>
          </a:p>
        </p:txBody>
      </p:sp>
      <p:sp>
        <p:nvSpPr>
          <p:cNvPr id="4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7DD60-6F93-46A1-9FEC-CDAB199395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0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86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83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84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0" name="Rectangle 85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80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81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7" name="Rectangle 82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7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8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4" name="Rectangle 79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7" name="Freeform 45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6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47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48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Freeform 49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0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1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9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60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Hexagon 61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Freeform 62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63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4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5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6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7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8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9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70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Hexagon 71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72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Freeform 73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4" name="Rectangle 93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10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101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104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3B37E24-6316-4AF0-8442-A9E0413CF993}" type="datetime1">
              <a:rPr lang="ru-RU"/>
              <a:pPr>
                <a:defRPr/>
              </a:pPr>
              <a:t>16.01.2014</a:t>
            </a:fld>
            <a:endParaRPr lang="ru-RU"/>
          </a:p>
        </p:txBody>
      </p:sp>
      <p:sp>
        <p:nvSpPr>
          <p:cNvPr id="4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69AEC-B64C-4830-9C7F-D314EF4683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1"/>
          <p:cNvGrpSpPr>
            <a:grpSpLocks/>
          </p:cNvGrpSpPr>
          <p:nvPr/>
        </p:nvGrpSpPr>
        <p:grpSpPr bwMode="auto">
          <a:xfrm>
            <a:off x="-304800" y="0"/>
            <a:ext cx="9932988" cy="6858000"/>
            <a:chOff x="-382404" y="0"/>
            <a:chExt cx="9932332" cy="6858000"/>
          </a:xfrm>
        </p:grpSpPr>
        <p:grpSp>
          <p:nvGrpSpPr>
            <p:cNvPr id="103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5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105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106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2540" y="5035550"/>
              <a:ext cx="9144983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2540" y="3467100"/>
              <a:ext cx="9144983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2540" y="5284788"/>
              <a:ext cx="9144983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6793" y="5132388"/>
              <a:ext cx="6982951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5573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19425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8949" y="159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6524" y="32543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2326" y="53832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3969" y="540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542" y="28495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394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09771" y="54117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8820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443" y="15636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997" y="4056063"/>
              <a:ext cx="1242931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997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375"/>
            <a:ext cx="8229600" cy="618648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0888" y="-22225"/>
            <a:ext cx="3679825" cy="700088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1042988" y="1027113"/>
            <a:ext cx="70246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42988" y="2324100"/>
            <a:ext cx="6777037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575" y="2238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FEFEFE"/>
                </a:solidFill>
                <a:latin typeface="+mn-lt"/>
              </a:defRPr>
            </a:lvl1pPr>
          </a:lstStyle>
          <a:p>
            <a:pPr>
              <a:defRPr/>
            </a:pPr>
            <a:fld id="{5AB56847-8585-413C-89BA-C9E5CEC1F727}" type="datetime1">
              <a:rPr lang="ru-RU"/>
              <a:pPr>
                <a:defRPr/>
              </a:pPr>
              <a:t>16.01.2014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850" y="5851525"/>
            <a:ext cx="350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788" y="223838"/>
            <a:ext cx="1331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EFEFE"/>
                </a:solidFill>
                <a:latin typeface="+mn-lt"/>
              </a:defRPr>
            </a:lvl1pPr>
          </a:lstStyle>
          <a:p>
            <a:pPr>
              <a:defRPr/>
            </a:pPr>
            <a:fld id="{EB1BC174-C027-4C12-AE32-3A9117DCA8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8" r:id="rId8"/>
    <p:sldLayoutId id="2147483699" r:id="rId9"/>
    <p:sldLayoutId id="2147483695" r:id="rId10"/>
    <p:sldLayoutId id="2147483696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395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255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92080" y="0"/>
            <a:ext cx="2376264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Физика 7 класс.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Учитель Кудряшова Г.Г.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1780361"/>
            <a:ext cx="6624736" cy="280076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5F9127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ПЕРЕДАЧА ДАВЛЕНИЯ ЖИДКОСТЯМ И ГАЗАМ.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5F9127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5F9127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ЗАКОН ПАСКАЛЯ.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859C20-9999-49E9-B7B7-39822F7F4CA2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39552" y="404664"/>
            <a:ext cx="1872208" cy="46166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16.01.2014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5F9127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Цель урока:</a:t>
            </a: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2195513" y="2636838"/>
            <a:ext cx="6337300" cy="1897062"/>
          </a:xfrm>
        </p:spPr>
        <p:txBody>
          <a:bodyPr rtlCol="0">
            <a:normAutofit fontScale="92500"/>
          </a:bodyPr>
          <a:lstStyle/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Изучить закон Паскаля,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объясняющий процесс передачи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давления жидкостями и газами.</a:t>
            </a:r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92080" y="0"/>
            <a:ext cx="2376264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Физика 7 класс.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Учитель Кудряшова Г.Г.</a:t>
            </a:r>
          </a:p>
        </p:txBody>
      </p:sp>
      <p:pic>
        <p:nvPicPr>
          <p:cNvPr id="6149" name="Рисунок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2852738"/>
            <a:ext cx="1439863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2F050F-D77B-4F84-A4A6-A0EBBAE8E8F9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92080" y="0"/>
            <a:ext cx="2376264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Физика 7 класс.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Учитель Кудряшова Г.Г.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328" y="404663"/>
            <a:ext cx="3816424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5F9127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ПОВТОРЕНИЕ</a:t>
            </a: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57200" y="1196975"/>
            <a:ext cx="8229600" cy="5327650"/>
          </a:xfrm>
          <a:prstGeom prst="rect">
            <a:avLst/>
          </a:prstGeom>
        </p:spPr>
        <p:txBody>
          <a:bodyPr/>
          <a:lstStyle>
            <a:lvl1pPr marL="342900" indent="-2730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39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563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C00000"/>
              </a:buClr>
              <a:buSzPct val="100000"/>
              <a:buFont typeface="Wingdings" pitchFamily="2" charset="2"/>
              <a:buChar char="ü"/>
              <a:defRPr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Чем отличаются  твердые тела от жидкостей и газов с точки зрения физики?</a:t>
            </a:r>
          </a:p>
          <a:p>
            <a:pPr>
              <a:buFont typeface="Arial" charset="0"/>
              <a:buNone/>
              <a:defRPr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Расположением молекул</a:t>
            </a:r>
          </a:p>
          <a:p>
            <a:pPr>
              <a:buClr>
                <a:srgbClr val="C00000"/>
              </a:buClr>
              <a:buSzPct val="100000"/>
              <a:buFont typeface="Wingdings" pitchFamily="2" charset="2"/>
              <a:buChar char="ü"/>
              <a:defRPr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Какова особенность поведения молекул газа и жидкости?</a:t>
            </a:r>
          </a:p>
          <a:p>
            <a:pPr marL="69850" indent="0">
              <a:buClr>
                <a:srgbClr val="C00000"/>
              </a:buClr>
              <a:buSzPct val="100000"/>
              <a:buFont typeface="Wingdings 2" pitchFamily="18" charset="2"/>
              <a:buNone/>
              <a:defRPr/>
            </a:pP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Подвижность</a:t>
            </a:r>
          </a:p>
          <a:p>
            <a:pPr>
              <a:buClr>
                <a:srgbClr val="C00000"/>
              </a:buClr>
              <a:buSzPct val="100000"/>
              <a:buFont typeface="Wingdings" pitchFamily="2" charset="2"/>
              <a:buChar char="ü"/>
              <a:defRPr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Чем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создается давление газа?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Ударами молекул газа о стенки сосуда.</a:t>
            </a:r>
          </a:p>
          <a:p>
            <a:pPr>
              <a:buClr>
                <a:srgbClr val="C00000"/>
              </a:buClr>
              <a:buSzPct val="100000"/>
              <a:buFont typeface="Wingdings" pitchFamily="2" charset="2"/>
              <a:buChar char="ü"/>
              <a:defRPr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Как 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газ давит  на стенки сосуда  -  на примере воздушного шарика?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 всем направлениям одинаково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6D9A04-C3B3-4D41-9D9C-CD5428D7949B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92080" y="0"/>
            <a:ext cx="2376264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Физика 7 класс.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Учитель Кудряшова Г.Г.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0097"/>
          <a:stretch>
            <a:fillRect/>
          </a:stretch>
        </p:blipFill>
        <p:spPr bwMode="auto">
          <a:xfrm>
            <a:off x="827088" y="523875"/>
            <a:ext cx="2198687" cy="384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Группа 5"/>
          <p:cNvGrpSpPr>
            <a:grpSpLocks/>
          </p:cNvGrpSpPr>
          <p:nvPr/>
        </p:nvGrpSpPr>
        <p:grpSpPr bwMode="auto">
          <a:xfrm>
            <a:off x="3341688" y="523875"/>
            <a:ext cx="2232025" cy="3810000"/>
            <a:chOff x="2771800" y="1165920"/>
            <a:chExt cx="1831921" cy="3569686"/>
          </a:xfrm>
        </p:grpSpPr>
        <p:pic>
          <p:nvPicPr>
            <p:cNvPr id="8201" name="Рисунок 2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19585" b="10056"/>
            <a:stretch>
              <a:fillRect/>
            </a:stretch>
          </p:blipFill>
          <p:spPr bwMode="auto">
            <a:xfrm>
              <a:off x="2771800" y="1758462"/>
              <a:ext cx="1831921" cy="2977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Стрелка вниз 4"/>
            <p:cNvSpPr/>
            <p:nvPr/>
          </p:nvSpPr>
          <p:spPr>
            <a:xfrm>
              <a:off x="3563888" y="1165920"/>
              <a:ext cx="195880" cy="504056"/>
            </a:xfrm>
            <a:prstGeom prst="downArrow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</a:blip>
          <a:srcRect l="11664" t="18211" r="21321" b="11583"/>
          <a:stretch>
            <a:fillRect/>
          </a:stretch>
        </p:blipFill>
        <p:spPr bwMode="auto">
          <a:xfrm>
            <a:off x="6227763" y="1108075"/>
            <a:ext cx="1730375" cy="318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115616" y="4941168"/>
            <a:ext cx="7488832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364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Давление, производимое на жидкость или газ, передаётся в любую точку без изменений во всех направлениях.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1560" y="4422067"/>
            <a:ext cx="3600400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ru-RU" sz="2800" b="1" dirty="0">
                <a:ln w="11430"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ЗАКОН ПАСКАЛЯ</a:t>
            </a: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94504A-9F7C-4893-ABCB-8E9057B62EEA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92080" y="0"/>
            <a:ext cx="2376264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Физика 7 класс.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Учитель Кудряшова Г.Г.</a:t>
            </a:r>
          </a:p>
        </p:txBody>
      </p:sp>
      <p:pic>
        <p:nvPicPr>
          <p:cNvPr id="7" name="Picture 3" descr="D:\мои документы февраль 2011\Мои рисунки\252-PascalsBall18051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70171">
            <a:off x="682625" y="436563"/>
            <a:ext cx="1462088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" name="Группа 9"/>
          <p:cNvGrpSpPr>
            <a:grpSpLocks/>
          </p:cNvGrpSpPr>
          <p:nvPr/>
        </p:nvGrpSpPr>
        <p:grpSpPr bwMode="auto">
          <a:xfrm>
            <a:off x="2771775" y="909638"/>
            <a:ext cx="2016125" cy="4541837"/>
            <a:chOff x="2771800" y="909157"/>
            <a:chExt cx="2016224" cy="4542531"/>
          </a:xfrm>
        </p:grpSpPr>
        <p:pic>
          <p:nvPicPr>
            <p:cNvPr id="9227" name="Рисунок 2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9F2E0"/>
                </a:clrFrom>
                <a:clrTo>
                  <a:srgbClr val="F9F2E0">
                    <a:alpha val="0"/>
                  </a:srgbClr>
                </a:clrTo>
              </a:clrChange>
            </a:blip>
            <a:srcRect l="10046" t="3815" r="57935"/>
            <a:stretch>
              <a:fillRect/>
            </a:stretch>
          </p:blipFill>
          <p:spPr bwMode="auto">
            <a:xfrm>
              <a:off x="2771800" y="909157"/>
              <a:ext cx="2016224" cy="4542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Прямоугольник 8"/>
            <p:cNvSpPr/>
            <p:nvPr/>
          </p:nvSpPr>
          <p:spPr>
            <a:xfrm>
              <a:off x="3635442" y="3252665"/>
              <a:ext cx="431821" cy="68114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grpSp>
        <p:nvGrpSpPr>
          <p:cNvPr id="13" name="Группа 12"/>
          <p:cNvGrpSpPr>
            <a:grpSpLocks/>
          </p:cNvGrpSpPr>
          <p:nvPr/>
        </p:nvGrpSpPr>
        <p:grpSpPr bwMode="auto">
          <a:xfrm>
            <a:off x="5524500" y="885825"/>
            <a:ext cx="2143125" cy="4110038"/>
            <a:chOff x="5523910" y="885339"/>
            <a:chExt cx="2144434" cy="4110018"/>
          </a:xfrm>
        </p:grpSpPr>
        <p:pic>
          <p:nvPicPr>
            <p:cNvPr id="9225" name="Рисунок 4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BF4E2"/>
                </a:clrFrom>
                <a:clrTo>
                  <a:srgbClr val="FBF4E2">
                    <a:alpha val="0"/>
                  </a:srgbClr>
                </a:clrTo>
              </a:clrChange>
            </a:blip>
            <a:srcRect l="53680" t="2521" r="8781" b="1550"/>
            <a:stretch>
              <a:fillRect/>
            </a:stretch>
          </p:blipFill>
          <p:spPr bwMode="auto">
            <a:xfrm>
              <a:off x="5523910" y="885339"/>
              <a:ext cx="2144434" cy="41100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Прямоугольник 10"/>
            <p:cNvSpPr/>
            <p:nvPr/>
          </p:nvSpPr>
          <p:spPr>
            <a:xfrm>
              <a:off x="6300672" y="3252290"/>
              <a:ext cx="432064" cy="681034"/>
            </a:xfrm>
            <a:prstGeom prst="rect">
              <a:avLst/>
            </a:prstGeom>
            <a:solidFill>
              <a:srgbClr val="DDF2FF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2290938" y="5229200"/>
            <a:ext cx="6264696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285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давление, производимое на воду, передается в любую точку одинаково по всем направлениям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290938" y="5180999"/>
            <a:ext cx="6264696" cy="12003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285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давление, производимое на газ, передается в любую точку одинаково по всем направлениям</a:t>
            </a: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741C53-BA46-46EF-8C6C-26C5FA209361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92080" y="0"/>
            <a:ext cx="2376264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Физика 7 класс.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Учитель Кудряшова Г.Г.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39750" y="863600"/>
          <a:ext cx="7993063" cy="4870070"/>
        </p:xfrm>
        <a:graphic>
          <a:graphicData uri="http://schemas.openxmlformats.org/drawingml/2006/table">
            <a:tbl>
              <a:tblPr/>
              <a:tblGrid>
                <a:gridCol w="1562100"/>
                <a:gridCol w="1758950"/>
                <a:gridCol w="1557338"/>
                <a:gridCol w="1557337"/>
                <a:gridCol w="1557338"/>
              </a:tblGrid>
              <a:tr h="669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Агрегатное состояние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1501" marR="615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Основные свойства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1501" marR="615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Расстояние между молекулами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1501" marR="615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Подвижность молекул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1501" marR="615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Передача давления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1501" marR="615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1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Твердое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1501" marR="615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Сохраняет и форму и объем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1501" marR="615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Меньше размеров самих молекул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1501" marR="615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Молекулы связаны с положениями равновесия, только колеблются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1501" marR="615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1501" marR="615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4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Газообразное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1501" marR="615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сохраняет ни форму, ни объем, легко сжимается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1501" marR="615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Больше в десятки раз самих молекул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1501" marR="615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Беспорядочно, непрерывно, быстро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1501" marR="615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1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Жидкое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1501" marR="615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Сохранят форму,  легко меняет объем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1501" marR="615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Соизмеримо с размерами самих молекул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1501" marR="615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Молекулы подвижны относительно друг друга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1501" marR="615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7019925" y="2044700"/>
            <a:ext cx="1512888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Aft>
                <a:spcPts val="1000"/>
              </a:spcAft>
            </a:pPr>
            <a:r>
              <a:rPr lang="ru-RU" sz="1600" b="1">
                <a:latin typeface="Times New Roman" pitchFamily="18" charset="0"/>
                <a:cs typeface="Times New Roman" pitchFamily="18" charset="0"/>
              </a:rPr>
              <a:t>Передаётся в направлении действия силы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948488" y="3429000"/>
            <a:ext cx="1584325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ru-RU" sz="1600" b="1">
                <a:latin typeface="Times New Roman" pitchFamily="18" charset="0"/>
                <a:cs typeface="Times New Roman" pitchFamily="18" charset="0"/>
              </a:rPr>
              <a:t>Передаётся по всем направлениям, всем частицам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985000" y="4508500"/>
            <a:ext cx="1582738" cy="88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ru-RU" sz="1600" b="1">
                <a:latin typeface="Times New Roman" pitchFamily="18" charset="0"/>
                <a:cs typeface="Times New Roman" pitchFamily="18" charset="0"/>
              </a:rPr>
              <a:t>Передаётся по всем направлениям, всем частицам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0CB02F-66EF-4F38-965F-ED6B42FC45E3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92080" y="0"/>
            <a:ext cx="2376264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Физика 7 класс.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Учитель Кудряшова Г.Г.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7544" y="332656"/>
            <a:ext cx="4176464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5F9127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Ответим на вопросы: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5F9127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188" y="1057275"/>
            <a:ext cx="7921625" cy="19399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Если из мелкокалиберной винтовки выстрелить в вареное яйцо, в нем образуется отверстие. Если    же выстрелить в сырое, оно разлетится. Как   объяснить это явление?</a:t>
            </a:r>
          </a:p>
          <a:p>
            <a:pPr>
              <a:buClr>
                <a:srgbClr val="C00000"/>
              </a:buClr>
              <a:defRPr/>
            </a:pP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            </a:t>
            </a: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611188" y="2867025"/>
            <a:ext cx="7812087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Для космонавтов пищу изготавливают в полужидком виде и помещают в тюбики с эластичными стенками. Что помогает космонавтам выдавливать пищу из тюбиков?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11188" y="4830763"/>
            <a:ext cx="7705725" cy="8302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 fontAlgn="auto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Как проще удалить вмятину с мячика для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   настольного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тенниса? </a:t>
            </a: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6D67D0-7B73-4AC4-8B36-7F2747E4EBBC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3888432" cy="566936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5F9127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итоги урока: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750" y="1484313"/>
            <a:ext cx="7993063" cy="5040312"/>
          </a:xfrm>
        </p:spPr>
        <p:txBody>
          <a:bodyPr rtlCol="0">
            <a:normAutofit fontScale="70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Давайте вспомним,  что вы сегодня узнали на уроке?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sz="5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 передают давления жидкости и газы?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endParaRPr lang="ru-RU" sz="51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AutoNum type="arabicPeriod" startAt="2"/>
              <a:defRPr/>
            </a:pPr>
            <a:r>
              <a:rPr lang="ru-RU" sz="5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Какой закон объясняет передачу давления жидкостями и газами?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AutoNum type="arabicPeriod" startAt="2"/>
              <a:defRPr/>
            </a:pPr>
            <a:endParaRPr lang="ru-RU" sz="51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 startAt="3"/>
              <a:defRPr/>
            </a:pPr>
            <a:r>
              <a:rPr lang="ru-RU" sz="5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 читается закон Паскаля?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92080" y="0"/>
            <a:ext cx="2376264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Физика 7 класс.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Учитель Кудряшова Г.Г.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7AD189-CB5D-4664-9CA1-E2C09D0DE735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92080" y="0"/>
            <a:ext cx="2376264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Физика 7 класс.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Учитель Кудряшова Г.Г.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755576" y="1268760"/>
            <a:ext cx="7632848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5F9127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ДОМАШНЕЕ ЗАДАНИЕ:</a:t>
            </a:r>
            <a:endParaRPr lang="ru-RU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900113" y="2492375"/>
            <a:ext cx="7272337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685800" indent="-685800"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§36;</a:t>
            </a:r>
          </a:p>
          <a:p>
            <a:pPr marL="685800" indent="-685800"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стр. 88, упражнение 14.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F6957E-10DE-45FB-9B8C-D62EC1C6A1D4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</TotalTime>
  <Words>405</Words>
  <Application>Microsoft Office PowerPoint</Application>
  <PresentationFormat>Экран (4:3)</PresentationFormat>
  <Paragraphs>83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Century Gothic</vt:lpstr>
      <vt:lpstr>Arial</vt:lpstr>
      <vt:lpstr>Wingdings 2</vt:lpstr>
      <vt:lpstr>Calibri</vt:lpstr>
      <vt:lpstr>Times New Roman</vt:lpstr>
      <vt:lpstr>Wingdings</vt:lpstr>
      <vt:lpstr>Остин</vt:lpstr>
      <vt:lpstr>Слайд 1</vt:lpstr>
      <vt:lpstr>Цель урока:</vt:lpstr>
      <vt:lpstr>Слайд 3</vt:lpstr>
      <vt:lpstr>Слайд 4</vt:lpstr>
      <vt:lpstr>Слайд 5</vt:lpstr>
      <vt:lpstr>Слайд 6</vt:lpstr>
      <vt:lpstr>Слайд 7</vt:lpstr>
      <vt:lpstr>итоги урока: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Учитель</cp:lastModifiedBy>
  <cp:revision>15</cp:revision>
  <dcterms:created xsi:type="dcterms:W3CDTF">2014-01-15T16:04:33Z</dcterms:created>
  <dcterms:modified xsi:type="dcterms:W3CDTF">2014-01-16T05:23:16Z</dcterms:modified>
</cp:coreProperties>
</file>