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Default Extension="wdp" ContentType="image/vnd.ms-photo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3" r:id="rId2"/>
    <p:sldMasterId id="2147483695" r:id="rId3"/>
  </p:sldMasterIdLst>
  <p:notesMasterIdLst>
    <p:notesMasterId r:id="rId25"/>
  </p:notesMasterIdLst>
  <p:sldIdLst>
    <p:sldId id="267" r:id="rId4"/>
    <p:sldId id="295" r:id="rId5"/>
    <p:sldId id="299" r:id="rId6"/>
    <p:sldId id="283" r:id="rId7"/>
    <p:sldId id="297" r:id="rId8"/>
    <p:sldId id="282" r:id="rId9"/>
    <p:sldId id="285" r:id="rId10"/>
    <p:sldId id="301" r:id="rId11"/>
    <p:sldId id="271" r:id="rId12"/>
    <p:sldId id="290" r:id="rId13"/>
    <p:sldId id="272" r:id="rId14"/>
    <p:sldId id="300" r:id="rId15"/>
    <p:sldId id="307" r:id="rId16"/>
    <p:sldId id="302" r:id="rId17"/>
    <p:sldId id="303" r:id="rId18"/>
    <p:sldId id="308" r:id="rId19"/>
    <p:sldId id="304" r:id="rId20"/>
    <p:sldId id="309" r:id="rId21"/>
    <p:sldId id="310" r:id="rId22"/>
    <p:sldId id="311" r:id="rId23"/>
    <p:sldId id="29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00"/>
    <a:srgbClr val="008000"/>
    <a:srgbClr val="D1FFF3"/>
    <a:srgbClr val="FFFF66"/>
    <a:srgbClr val="9FD5A9"/>
    <a:srgbClr val="CCFF99"/>
    <a:srgbClr val="C3FDE7"/>
    <a:srgbClr val="7DFBCB"/>
    <a:srgbClr val="99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9A379D1-05F5-4F42-9FDD-C114F3781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7861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FFCEA6-D399-4A2A-97B7-559968BF75F2}" type="slidenum">
              <a:rPr lang="en-GB" smtClean="0">
                <a:solidFill>
                  <a:srgbClr val="000000"/>
                </a:solidFill>
              </a:rPr>
              <a:pPr/>
              <a:t>1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483E96-F930-4262-907A-4863B7A7C771}" type="slidenum">
              <a:rPr lang="en-GB" smtClean="0">
                <a:solidFill>
                  <a:srgbClr val="000000"/>
                </a:solidFill>
              </a:rPr>
              <a:pPr/>
              <a:t>11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7CCC84-486C-4DB8-B410-C297CA1BF6E7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735A07-12F9-42FB-B1BA-056211034D00}" type="slidenum">
              <a:rPr lang="en-GB" smtClean="0">
                <a:solidFill>
                  <a:srgbClr val="000000"/>
                </a:solidFill>
              </a:rPr>
              <a:pPr/>
              <a:t>13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7CCC84-486C-4DB8-B410-C297CA1BF6E7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7CCC84-486C-4DB8-B410-C297CA1BF6E7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F68414-BFAA-4647-8392-730D3F2A74A9}" type="slidenum">
              <a:rPr lang="en-GB" smtClean="0">
                <a:solidFill>
                  <a:srgbClr val="000000"/>
                </a:solidFill>
              </a:rPr>
              <a:pPr/>
              <a:t>16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7CCC84-486C-4DB8-B410-C297CA1BF6E7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6B6CDD-034B-47ED-BF14-4F05D3BECDF0}" type="slidenum">
              <a:rPr lang="en-GB" smtClean="0">
                <a:solidFill>
                  <a:srgbClr val="000000"/>
                </a:solidFill>
              </a:rPr>
              <a:pPr/>
              <a:t>18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16D255-E24D-4A8C-9257-F74580143670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644F1B-AABA-4BE2-91F3-E5F365B2A782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585639-6485-4A9C-BF13-90F2FF6569A2}" type="slidenum">
              <a:rPr lang="en-GB" smtClean="0">
                <a:solidFill>
                  <a:srgbClr val="000000"/>
                </a:solidFill>
              </a:rPr>
              <a:pPr/>
              <a:t>3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B4C983-6772-48CE-A542-71440D0071E3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116361-A474-40F4-B050-4DEA8D113197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585B95-0472-445F-9786-4B1CB86118F2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4AFF55-6485-4AB2-9605-7FF3598DD2C7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7CCC84-486C-4DB8-B410-C297CA1BF6E7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7CCC84-486C-4DB8-B410-C297CA1BF6E7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E11278-32A6-48AA-ABC6-ACD9DD5D6173}" type="slidenum">
              <a:rPr lang="en-GB" smtClean="0">
                <a:solidFill>
                  <a:srgbClr val="000000"/>
                </a:solidFill>
              </a:rPr>
              <a:pPr/>
              <a:t>9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C65C9-9633-47C8-955B-41A723E3ACF3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B5D2DCF-338B-419C-8DC8-7312321E8B93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C6A9EAA-8542-4FB0-A8B9-A19CB46CE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44463" y="144463"/>
            <a:ext cx="8856662" cy="50006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043890" cy="500066"/>
          </a:xfrm>
        </p:spPr>
        <p:txBody>
          <a:bodyPr>
            <a:normAutofit/>
          </a:bodyPr>
          <a:lstStyle>
            <a:lvl1pPr algn="l">
              <a:defRPr sz="32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73BE350-8E31-4A11-9016-12FBE36978A6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37BC85C-7B5E-4992-B225-55380868C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F1BFA6C-6C75-47F7-BB8B-74ED927A2248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531BB49-FB3A-446F-9552-A52D7ACB2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632C05C-394A-4304-BEB8-E160687A7011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1ADB666-C432-4E3E-987C-44EFA1894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A2256F0-B4DA-4F4E-8B1A-2871EEDFD4F1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D948EE4-227A-44AF-9572-25D7C4016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7FE79F0-C704-4A23-99EB-8DDA6B93F1C2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0491572-EEAE-4DF4-BB2B-7559C80CE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4" Type="http://schemas.openxmlformats.org/officeDocument/2006/relationships/image" Target="../media/image4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wmf"/><Relationship Id="rId7" Type="http://schemas.openxmlformats.org/officeDocument/2006/relationships/image" Target="../media/image5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wmf"/><Relationship Id="rId5" Type="http://schemas.openxmlformats.org/officeDocument/2006/relationships/image" Target="../media/image16.wmf"/><Relationship Id="rId4" Type="http://schemas.openxmlformats.org/officeDocument/2006/relationships/image" Target="../media/image5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2.gi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12" Type="http://schemas.openxmlformats.org/officeDocument/2006/relationships/image" Target="../media/image2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wmf"/><Relationship Id="rId11" Type="http://schemas.openxmlformats.org/officeDocument/2006/relationships/image" Target="../media/image20.gif"/><Relationship Id="rId5" Type="http://schemas.openxmlformats.org/officeDocument/2006/relationships/image" Target="../media/image14.gif"/><Relationship Id="rId10" Type="http://schemas.openxmlformats.org/officeDocument/2006/relationships/image" Target="../media/image19.gif"/><Relationship Id="rId4" Type="http://schemas.openxmlformats.org/officeDocument/2006/relationships/image" Target="../media/image13.jpeg"/><Relationship Id="rId9" Type="http://schemas.openxmlformats.org/officeDocument/2006/relationships/image" Target="../media/image18.gif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gif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17418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9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38200" y="470116"/>
            <a:ext cx="6781800" cy="977684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>
                <a:ln/>
                <a:solidFill>
                  <a:srgbClr val="006400"/>
                </a:solidFill>
                <a:latin typeface="+mn-lt"/>
                <a:ea typeface="+mj-ea"/>
                <a:cs typeface="+mj-cs"/>
              </a:rPr>
              <a:t>Механическое </a:t>
            </a:r>
            <a:r>
              <a:rPr lang="ru-RU" sz="5400" b="1" dirty="0">
                <a:ln/>
                <a:solidFill>
                  <a:srgbClr val="006400"/>
                </a:solidFill>
                <a:latin typeface="+mn-lt"/>
                <a:ea typeface="+mj-ea"/>
                <a:cs typeface="+mj-cs"/>
              </a:rPr>
              <a:t>движение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697837" y="1905000"/>
            <a:ext cx="798896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u="sng" dirty="0"/>
              <a:t>Цель:</a:t>
            </a:r>
          </a:p>
          <a:p>
            <a:r>
              <a:rPr lang="ru-RU" sz="2800" b="1" dirty="0"/>
              <a:t> ввести понятия «равномерное» и «неравномерное» движения, « траектория», «пройденный путь», единица пути;</a:t>
            </a:r>
          </a:p>
          <a:p>
            <a:r>
              <a:rPr lang="ru-RU" sz="2800" b="1" dirty="0"/>
              <a:t> относительность </a:t>
            </a:r>
            <a:r>
              <a:rPr lang="ru-RU" sz="2800" b="1" dirty="0" smtClean="0"/>
              <a:t>движения, скорость, единицы скорости.</a:t>
            </a:r>
            <a:endParaRPr lang="ru-RU" sz="2800" b="1" dirty="0"/>
          </a:p>
        </p:txBody>
      </p:sp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735" t="62557" r="28034"/>
          <a:stretch>
            <a:fillRect/>
          </a:stretch>
        </p:blipFill>
        <p:spPr bwMode="auto">
          <a:xfrm>
            <a:off x="6248400" y="4724400"/>
            <a:ext cx="2033982" cy="1447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4495800"/>
            <a:ext cx="1189038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371600"/>
            <a:ext cx="2210615" cy="1476375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4578350"/>
            <a:ext cx="1928813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419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31750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1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828799"/>
            <a:ext cx="3325813" cy="372427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31749" name="Прямоугольник 7"/>
          <p:cNvSpPr>
            <a:spLocks noChangeArrowheads="1"/>
          </p:cNvSpPr>
          <p:nvPr/>
        </p:nvSpPr>
        <p:spPr bwMode="auto">
          <a:xfrm>
            <a:off x="649043" y="1166842"/>
            <a:ext cx="3886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/>
              <a:t>Расстояния между следами от капель неодинаковы. </a:t>
            </a:r>
          </a:p>
          <a:p>
            <a:pPr algn="ctr"/>
            <a:endParaRPr lang="ru-RU" sz="3200" b="1" dirty="0"/>
          </a:p>
          <a:p>
            <a:pPr algn="ctr"/>
            <a:r>
              <a:rPr lang="ru-RU" sz="3200" b="1" dirty="0"/>
              <a:t>За</a:t>
            </a:r>
            <a:r>
              <a:rPr lang="ru-RU" sz="3200" b="1" i="1" dirty="0"/>
              <a:t> одинаковые промежутки времени тележка проходит разные пути</a:t>
            </a:r>
            <a:r>
              <a:rPr lang="ru-RU" b="1" i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32776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7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" name="Text Box 4"/>
          <p:cNvSpPr txBox="1">
            <a:spLocks noChangeArrowheads="1"/>
          </p:cNvSpPr>
          <p:nvPr/>
        </p:nvSpPr>
        <p:spPr bwMode="auto">
          <a:xfrm rot="10800000" flipV="1">
            <a:off x="622451" y="685800"/>
            <a:ext cx="8064349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Неравномерное движение</a:t>
            </a:r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</a:t>
            </a:r>
            <a:r>
              <a:rPr lang="ru-RU" sz="4000" b="1" spc="50" dirty="0">
                <a:ln w="11430"/>
              </a:rPr>
              <a:t>движение, при котором тело за любые равные промежутки  времени проходит неодинаковые </a:t>
            </a:r>
            <a:r>
              <a:rPr lang="ru-RU" sz="4000" b="1" spc="50" dirty="0" smtClean="0">
                <a:ln w="11430"/>
              </a:rPr>
              <a:t>пути.  </a:t>
            </a:r>
            <a:endParaRPr lang="ru-RU" sz="4000" b="1" spc="50" dirty="0">
              <a:ln w="11430"/>
            </a:endParaRPr>
          </a:p>
        </p:txBody>
      </p:sp>
      <p:pic>
        <p:nvPicPr>
          <p:cNvPr id="32772" name="Picture 5" descr="j02988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038600"/>
            <a:ext cx="1087438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j02518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510" y="4572976"/>
            <a:ext cx="21336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7" descr="j01953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490610"/>
            <a:ext cx="142240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0" descr="j02341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9585" y="3598863"/>
            <a:ext cx="13081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4" name="Group 3"/>
          <p:cNvGrpSpPr>
            <a:grpSpLocks noChangeAspect="1"/>
          </p:cNvGrpSpPr>
          <p:nvPr/>
        </p:nvGrpSpPr>
        <p:grpSpPr bwMode="auto">
          <a:xfrm>
            <a:off x="123824" y="87801"/>
            <a:ext cx="8893175" cy="6670675"/>
            <a:chOff x="0" y="0"/>
            <a:chExt cx="6400" cy="4480"/>
          </a:xfrm>
        </p:grpSpPr>
        <p:sp>
          <p:nvSpPr>
            <p:cNvPr id="2057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2051" name="Object 8"/>
          <p:cNvGraphicFramePr>
            <a:graphicFrameLocks noChangeAspect="1"/>
          </p:cNvGraphicFramePr>
          <p:nvPr/>
        </p:nvGraphicFramePr>
        <p:xfrm>
          <a:off x="4438650" y="4718050"/>
          <a:ext cx="114300" cy="215900"/>
        </p:xfrm>
        <a:graphic>
          <a:graphicData uri="http://schemas.openxmlformats.org/presentationml/2006/ole">
            <p:oleObj spid="_x0000_s3081" name="Формула" r:id="rId4" imgW="114151" imgH="215619" progId="Equation.3">
              <p:embed/>
            </p:oleObj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143000" y="2209800"/>
            <a:ext cx="6781800" cy="1739684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>
                <a:ln/>
                <a:solidFill>
                  <a:srgbClr val="006400"/>
                </a:solidFill>
                <a:latin typeface="+mn-lt"/>
                <a:ea typeface="+mj-ea"/>
                <a:cs typeface="+mj-cs"/>
              </a:rPr>
              <a:t>Скорость.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>
                <a:ln/>
                <a:solidFill>
                  <a:srgbClr val="006400"/>
                </a:solidFill>
                <a:latin typeface="+mn-lt"/>
                <a:ea typeface="+mj-ea"/>
                <a:cs typeface="+mj-cs"/>
              </a:rPr>
              <a:t>Единицы скорости. </a:t>
            </a:r>
            <a:endParaRPr lang="ru-RU" sz="5400" b="1" dirty="0">
              <a:ln/>
              <a:solidFill>
                <a:srgbClr val="006400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07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34829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0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52600" y="304800"/>
            <a:ext cx="6096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6000" u="sng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 1 час проходят</a:t>
            </a:r>
            <a:endParaRPr lang="ru-RU" sz="6000" u="sng" dirty="0">
              <a:solidFill>
                <a:srgbClr val="008000"/>
              </a:solidFill>
            </a:endParaRPr>
          </a:p>
        </p:txBody>
      </p:sp>
      <p:pic>
        <p:nvPicPr>
          <p:cNvPr id="34820" name="Picture 5" descr="j02129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8731" y="3498850"/>
            <a:ext cx="183038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" descr="j02975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990600"/>
            <a:ext cx="1195388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828800" y="1219200"/>
            <a:ext cx="4421188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Турист -5 км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88731" y="2814638"/>
            <a:ext cx="4810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Автомобиль – 90 км</a:t>
            </a:r>
            <a:endParaRPr lang="ru-RU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18392" y="4648200"/>
            <a:ext cx="4200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Самолет – 850 км</a:t>
            </a:r>
          </a:p>
        </p:txBody>
      </p:sp>
      <p:pic>
        <p:nvPicPr>
          <p:cNvPr id="34827" name="Рисунок 17" descr="127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793" y="5486400"/>
            <a:ext cx="73612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20" descr="21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8731" y="2057400"/>
            <a:ext cx="5905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2255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1737 L 0.89236 -0.0125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18" y="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82465 0.00602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3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4" name="Group 3"/>
          <p:cNvGrpSpPr>
            <a:grpSpLocks noChangeAspect="1"/>
          </p:cNvGrpSpPr>
          <p:nvPr/>
        </p:nvGrpSpPr>
        <p:grpSpPr bwMode="auto">
          <a:xfrm>
            <a:off x="123824" y="87801"/>
            <a:ext cx="8893175" cy="6670675"/>
            <a:chOff x="0" y="0"/>
            <a:chExt cx="6400" cy="4480"/>
          </a:xfrm>
        </p:grpSpPr>
        <p:sp>
          <p:nvSpPr>
            <p:cNvPr id="2057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2051" name="Object 8"/>
          <p:cNvGraphicFramePr>
            <a:graphicFrameLocks noChangeAspect="1"/>
          </p:cNvGraphicFramePr>
          <p:nvPr/>
        </p:nvGraphicFramePr>
        <p:xfrm>
          <a:off x="4438650" y="4718050"/>
          <a:ext cx="114300" cy="215900"/>
        </p:xfrm>
        <a:graphic>
          <a:graphicData uri="http://schemas.openxmlformats.org/presentationml/2006/ole">
            <p:oleObj spid="_x0000_s5126" name="Формула" r:id="rId4" imgW="114151" imgH="215619" progId="Equation.3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90600" y="609600"/>
            <a:ext cx="71628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Скорость -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440597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физическая величина, характеризующая быстроту движения.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868615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Скорость показывает какой путь прошло тело за единицу времени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45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4" name="Group 3"/>
          <p:cNvGrpSpPr>
            <a:grpSpLocks noChangeAspect="1"/>
          </p:cNvGrpSpPr>
          <p:nvPr/>
        </p:nvGrpSpPr>
        <p:grpSpPr bwMode="auto">
          <a:xfrm>
            <a:off x="123824" y="87801"/>
            <a:ext cx="8893175" cy="6670675"/>
            <a:chOff x="0" y="0"/>
            <a:chExt cx="6400" cy="4480"/>
          </a:xfrm>
        </p:grpSpPr>
        <p:sp>
          <p:nvSpPr>
            <p:cNvPr id="2057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2051" name="Object 8"/>
          <p:cNvGraphicFramePr>
            <a:graphicFrameLocks noChangeAspect="1"/>
          </p:cNvGraphicFramePr>
          <p:nvPr/>
        </p:nvGraphicFramePr>
        <p:xfrm>
          <a:off x="4438650" y="4718050"/>
          <a:ext cx="114300" cy="215900"/>
        </p:xfrm>
        <a:graphic>
          <a:graphicData uri="http://schemas.openxmlformats.org/presentationml/2006/ole">
            <p:oleObj spid="_x0000_s6151" name="Формула" r:id="rId4" imgW="114151" imgH="215619" progId="Equation.3">
              <p:embed/>
            </p:oleObj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609600" y="685800"/>
            <a:ext cx="4343400" cy="5029200"/>
            <a:chOff x="838200" y="1066800"/>
            <a:chExt cx="4343400" cy="5029200"/>
          </a:xfrm>
        </p:grpSpPr>
        <p:grpSp>
          <p:nvGrpSpPr>
            <p:cNvPr id="10" name="Группа 19"/>
            <p:cNvGrpSpPr>
              <a:grpSpLocks/>
            </p:cNvGrpSpPr>
            <p:nvPr/>
          </p:nvGrpSpPr>
          <p:grpSpPr bwMode="auto">
            <a:xfrm>
              <a:off x="838200" y="1066800"/>
              <a:ext cx="4343400" cy="5029200"/>
              <a:chOff x="1143000" y="3581400"/>
              <a:chExt cx="2819400" cy="2590800"/>
            </a:xfrm>
            <a:noFill/>
          </p:grpSpPr>
          <p:sp>
            <p:nvSpPr>
              <p:cNvPr id="11" name="Равнобедренный треугольник 10"/>
              <p:cNvSpPr/>
              <p:nvPr/>
            </p:nvSpPr>
            <p:spPr>
              <a:xfrm>
                <a:off x="1143000" y="3581400"/>
                <a:ext cx="2819400" cy="2590800"/>
              </a:xfrm>
              <a:prstGeom prst="triangl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12" name="Прямая соединительная линия 11"/>
              <p:cNvCxnSpPr>
                <a:stCxn id="11" idx="1"/>
                <a:endCxn id="11" idx="5"/>
              </p:cNvCxnSpPr>
              <p:nvPr/>
            </p:nvCxnSpPr>
            <p:spPr>
              <a:xfrm rot="10800000" flipH="1">
                <a:off x="1847850" y="4876800"/>
                <a:ext cx="1409700" cy="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>
                <a:endCxn id="11" idx="3"/>
              </p:cNvCxnSpPr>
              <p:nvPr/>
            </p:nvCxnSpPr>
            <p:spPr>
              <a:xfrm rot="16200000" flipH="1">
                <a:off x="1885727" y="5505227"/>
                <a:ext cx="1295400" cy="38546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04586" y="3596055"/>
              <a:ext cx="1143000" cy="2019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1543" y="3352800"/>
              <a:ext cx="685129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94866" y="1794668"/>
              <a:ext cx="526159" cy="1257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Прямоугольник 26"/>
            <p:cNvSpPr>
              <a:spLocks noChangeArrowheads="1"/>
            </p:cNvSpPr>
            <p:nvPr/>
          </p:nvSpPr>
          <p:spPr bwMode="auto">
            <a:xfrm>
              <a:off x="1103336" y="5410199"/>
              <a:ext cx="183838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 dirty="0">
                  <a:solidFill>
                    <a:srgbClr val="006400"/>
                  </a:solidFill>
                </a:rPr>
                <a:t>скорость</a:t>
              </a:r>
              <a:endParaRPr lang="ru-RU" sz="3200" dirty="0">
                <a:solidFill>
                  <a:srgbClr val="006400"/>
                </a:solidFill>
              </a:endParaRPr>
            </a:p>
          </p:txBody>
        </p:sp>
        <p:sp>
          <p:nvSpPr>
            <p:cNvPr id="18" name="Прямоугольник 27"/>
            <p:cNvSpPr>
              <a:spLocks noChangeArrowheads="1"/>
            </p:cNvSpPr>
            <p:nvPr/>
          </p:nvSpPr>
          <p:spPr bwMode="auto">
            <a:xfrm>
              <a:off x="2266305" y="2667000"/>
              <a:ext cx="1368425" cy="769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400" b="1" dirty="0">
                  <a:solidFill>
                    <a:srgbClr val="006400"/>
                  </a:solidFill>
                </a:rPr>
                <a:t>путь</a:t>
              </a:r>
              <a:endParaRPr lang="ru-RU" sz="4400" dirty="0">
                <a:solidFill>
                  <a:srgbClr val="006400"/>
                </a:solidFill>
              </a:endParaRPr>
            </a:p>
          </p:txBody>
        </p:sp>
        <p:sp>
          <p:nvSpPr>
            <p:cNvPr id="19" name="Прямоугольник 28"/>
            <p:cNvSpPr>
              <a:spLocks noChangeArrowheads="1"/>
            </p:cNvSpPr>
            <p:nvPr/>
          </p:nvSpPr>
          <p:spPr bwMode="auto">
            <a:xfrm>
              <a:off x="3289605" y="5410200"/>
              <a:ext cx="131799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 dirty="0">
                  <a:solidFill>
                    <a:srgbClr val="006400"/>
                  </a:solidFill>
                </a:rPr>
                <a:t>время</a:t>
              </a:r>
              <a:endParaRPr lang="ru-RU" sz="3200" dirty="0">
                <a:solidFill>
                  <a:srgbClr val="00640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052241" y="685800"/>
            <a:ext cx="43297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Скорость при равномерном движении тела – величина, равная отношению пройденного пути ко времени, за которое пройден путь</a:t>
            </a:r>
            <a:endParaRPr lang="ru-RU" sz="2800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613253" y="3230075"/>
                <a:ext cx="1841145" cy="1480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𝝊</m:t>
                      </m:r>
                      <m:r>
                        <a:rPr lang="ru-RU" sz="4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4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𝑺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ru-RU" sz="4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253" y="3230075"/>
                <a:ext cx="1841145" cy="1480021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1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4853497"/>
            <a:ext cx="2247253" cy="145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8450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38936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7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8915" name="Picture 4" descr="j02860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191000"/>
            <a:ext cx="18288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5" descr="j02168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524000"/>
            <a:ext cx="297180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 descr="j023307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066800"/>
            <a:ext cx="3343275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7" descr="j021508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3124200"/>
            <a:ext cx="16605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8" descr="j029384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2667000"/>
            <a:ext cx="2246313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Line 10"/>
          <p:cNvSpPr>
            <a:spLocks noChangeShapeType="1"/>
          </p:cNvSpPr>
          <p:nvPr/>
        </p:nvSpPr>
        <p:spPr bwMode="auto">
          <a:xfrm flipH="1">
            <a:off x="5867400" y="1600200"/>
            <a:ext cx="1371600" cy="0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38921" name="Line 11"/>
          <p:cNvSpPr>
            <a:spLocks noChangeShapeType="1"/>
          </p:cNvSpPr>
          <p:nvPr/>
        </p:nvSpPr>
        <p:spPr bwMode="auto">
          <a:xfrm flipV="1">
            <a:off x="2514600" y="3429000"/>
            <a:ext cx="0" cy="2133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22" name="Line 12"/>
          <p:cNvSpPr>
            <a:spLocks noChangeShapeType="1"/>
          </p:cNvSpPr>
          <p:nvPr/>
        </p:nvSpPr>
        <p:spPr bwMode="auto">
          <a:xfrm>
            <a:off x="3352800" y="3886200"/>
            <a:ext cx="1600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23" name="Line 13"/>
          <p:cNvSpPr>
            <a:spLocks noChangeShapeType="1"/>
          </p:cNvSpPr>
          <p:nvPr/>
        </p:nvSpPr>
        <p:spPr bwMode="auto">
          <a:xfrm flipH="1">
            <a:off x="7315200" y="38862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38924" name="Группа 14"/>
          <p:cNvGrpSpPr>
            <a:grpSpLocks/>
          </p:cNvGrpSpPr>
          <p:nvPr/>
        </p:nvGrpSpPr>
        <p:grpSpPr bwMode="auto">
          <a:xfrm>
            <a:off x="1219200" y="533400"/>
            <a:ext cx="1381125" cy="695325"/>
            <a:chOff x="1371600" y="-152400"/>
            <a:chExt cx="1838325" cy="1228725"/>
          </a:xfrm>
        </p:grpSpPr>
        <p:sp>
          <p:nvSpPr>
            <p:cNvPr id="38934" name="Line 9"/>
            <p:cNvSpPr>
              <a:spLocks noChangeShapeType="1"/>
            </p:cNvSpPr>
            <p:nvPr/>
          </p:nvSpPr>
          <p:spPr bwMode="auto">
            <a:xfrm>
              <a:off x="1371600" y="914400"/>
              <a:ext cx="1524000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pic>
          <p:nvPicPr>
            <p:cNvPr id="38935" name="Picture 19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4600" y="-152400"/>
              <a:ext cx="695325" cy="1228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2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8926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4114800"/>
            <a:ext cx="6953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8928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962400"/>
            <a:ext cx="6953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8930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2819400"/>
            <a:ext cx="6953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8932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447675"/>
            <a:ext cx="6953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3" name="TextBox 24"/>
          <p:cNvSpPr txBox="1">
            <a:spLocks noChangeArrowheads="1"/>
          </p:cNvSpPr>
          <p:nvPr/>
        </p:nvSpPr>
        <p:spPr bwMode="auto">
          <a:xfrm>
            <a:off x="2438400" y="5181600"/>
            <a:ext cx="4495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Скорость- векторная величина.</a:t>
            </a:r>
          </a:p>
        </p:txBody>
      </p:sp>
    </p:spTree>
    <p:extLst>
      <p:ext uri="{BB962C8B-B14F-4D97-AF65-F5344CB8AC3E}">
        <p14:creationId xmlns="" xmlns:p14="http://schemas.microsoft.com/office/powerpoint/2010/main" val="50119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4" name="Group 3"/>
          <p:cNvGrpSpPr>
            <a:grpSpLocks noChangeAspect="1"/>
          </p:cNvGrpSpPr>
          <p:nvPr/>
        </p:nvGrpSpPr>
        <p:grpSpPr bwMode="auto">
          <a:xfrm>
            <a:off x="123824" y="87801"/>
            <a:ext cx="8893175" cy="6670675"/>
            <a:chOff x="0" y="0"/>
            <a:chExt cx="6400" cy="4480"/>
          </a:xfrm>
        </p:grpSpPr>
        <p:sp>
          <p:nvSpPr>
            <p:cNvPr id="2057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2051" name="Object 8"/>
          <p:cNvGraphicFramePr>
            <a:graphicFrameLocks noChangeAspect="1"/>
          </p:cNvGraphicFramePr>
          <p:nvPr/>
        </p:nvGraphicFramePr>
        <p:xfrm>
          <a:off x="4438650" y="4718050"/>
          <a:ext cx="114300" cy="215900"/>
        </p:xfrm>
        <a:graphic>
          <a:graphicData uri="http://schemas.openxmlformats.org/presentationml/2006/ole">
            <p:oleObj spid="_x0000_s7175" name="Формула" r:id="rId4" imgW="114151" imgH="215619" progId="Equation.3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66800" y="652726"/>
            <a:ext cx="4774385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Векторная величина </a:t>
            </a:r>
            <a:endParaRPr lang="ru-RU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6251" y="1295400"/>
            <a:ext cx="8048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характеризуется числовым значением и направлением движения</a:t>
            </a:r>
            <a:endParaRPr lang="ru-RU" sz="3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8331" y="3099972"/>
            <a:ext cx="488172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Скалярная величина </a:t>
            </a:r>
            <a:endParaRPr lang="ru-RU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697" y="3809999"/>
            <a:ext cx="8048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характеризуется только числовым значением и не имеет направления</a:t>
            </a:r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109344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37898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899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0406" y="4267200"/>
            <a:ext cx="5183188" cy="16764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0" y="1390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solidFill>
                <a:prstClr val="black"/>
              </a:solidFill>
            </a:endParaRPr>
          </a:p>
        </p:txBody>
      </p:sp>
      <p:sp>
        <p:nvSpPr>
          <p:cNvPr id="37896" name="TextBox 10"/>
          <p:cNvSpPr txBox="1">
            <a:spLocks noChangeArrowheads="1"/>
          </p:cNvSpPr>
          <p:nvPr/>
        </p:nvSpPr>
        <p:spPr bwMode="auto">
          <a:xfrm>
            <a:off x="609600" y="1066800"/>
            <a:ext cx="7924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характеризует неравномерное движение тела.</a:t>
            </a:r>
          </a:p>
          <a:p>
            <a:r>
              <a:rPr lang="ru-RU" sz="3200" dirty="0" smtClean="0">
                <a:solidFill>
                  <a:prstClr val="black"/>
                </a:solidFill>
              </a:rPr>
              <a:t>Чтобы </a:t>
            </a:r>
            <a:r>
              <a:rPr lang="ru-RU" sz="3200" dirty="0">
                <a:solidFill>
                  <a:prstClr val="black"/>
                </a:solidFill>
              </a:rPr>
              <a:t>определить среднюю скорость при неравномерном движении, надо весь пройденный путь разделить на все время движения: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58691" y="457200"/>
            <a:ext cx="4912884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Средняя </a:t>
            </a: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скорость - </a:t>
            </a:r>
            <a:endParaRPr lang="ru-RU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534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41997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998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66252569"/>
              </p:ext>
            </p:extLst>
          </p:nvPr>
        </p:nvGraphicFramePr>
        <p:xfrm>
          <a:off x="533400" y="609600"/>
          <a:ext cx="7239000" cy="4946904"/>
        </p:xfrm>
        <a:graphic>
          <a:graphicData uri="http://schemas.openxmlformats.org/drawingml/2006/table">
            <a:tbl>
              <a:tblPr/>
              <a:tblGrid>
                <a:gridCol w="72390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ru-RU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Задача 1.</a:t>
                      </a:r>
                      <a:endParaRPr kumimoji="0" lang="ru-RU" sz="32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ru-RU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Вырази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скорость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км = 1000 м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1ч  =  60 мин.          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мин. =  60 с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ч  =  3600 с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99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199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41992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8238" y="1143000"/>
            <a:ext cx="2881312" cy="914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41993" name="Rectangle 18"/>
          <p:cNvSpPr>
            <a:spLocks noChangeArrowheads="1"/>
          </p:cNvSpPr>
          <p:nvPr/>
        </p:nvSpPr>
        <p:spPr bwMode="auto">
          <a:xfrm>
            <a:off x="4114800" y="1905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400" b="1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800">
                <a:solidFill>
                  <a:prstClr val="black"/>
                </a:solidFill>
              </a:rPr>
              <a:t> 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4199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199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41996" name="Picture 2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4572000"/>
            <a:ext cx="7848600" cy="141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557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0" y="3643313"/>
            <a:ext cx="9144000" cy="547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762000" y="4191000"/>
            <a:ext cx="5167313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</a:rPr>
              <a:t>Какие тела движутся?</a:t>
            </a:r>
          </a:p>
          <a:p>
            <a:r>
              <a:rPr lang="ru-RU" b="1" dirty="0" smtClean="0">
                <a:solidFill>
                  <a:srgbClr val="008000"/>
                </a:solidFill>
              </a:rPr>
              <a:t>Какие тела неподвижны? </a:t>
            </a:r>
          </a:p>
          <a:p>
            <a:r>
              <a:rPr lang="ru-RU" b="1" dirty="0" smtClean="0">
                <a:solidFill>
                  <a:srgbClr val="008000"/>
                </a:solidFill>
              </a:rPr>
              <a:t>Относительно каких тел</a:t>
            </a:r>
            <a:r>
              <a:rPr lang="ru-RU" sz="3600" b="1" dirty="0" smtClean="0">
                <a:solidFill>
                  <a:srgbClr val="008000"/>
                </a:solidFill>
              </a:rPr>
              <a:t>?</a:t>
            </a:r>
          </a:p>
          <a:p>
            <a:pPr algn="ctr"/>
            <a:endParaRPr lang="ru-RU" b="1" dirty="0" smtClean="0">
              <a:solidFill>
                <a:srgbClr val="008000"/>
              </a:solidFill>
            </a:endParaRPr>
          </a:p>
          <a:p>
            <a:pPr algn="ctr"/>
            <a:endParaRPr lang="ru-RU" b="1" dirty="0" smtClean="0">
              <a:solidFill>
                <a:srgbClr val="008000"/>
              </a:solidFill>
            </a:endParaRPr>
          </a:p>
          <a:p>
            <a:pPr algn="ctr">
              <a:buFont typeface="Arial" charset="0"/>
              <a:buNone/>
            </a:pPr>
            <a:endParaRPr lang="ru-RU" b="1" dirty="0" smtClean="0">
              <a:solidFill>
                <a:srgbClr val="008000"/>
              </a:solidFill>
            </a:endParaRPr>
          </a:p>
        </p:txBody>
      </p:sp>
      <p:grpSp>
        <p:nvGrpSpPr>
          <p:cNvPr id="3" name="Группа 27"/>
          <p:cNvGrpSpPr>
            <a:grpSpLocks/>
          </p:cNvGrpSpPr>
          <p:nvPr/>
        </p:nvGrpSpPr>
        <p:grpSpPr bwMode="auto">
          <a:xfrm>
            <a:off x="-4429125" y="1214438"/>
            <a:ext cx="4214812" cy="2357437"/>
            <a:chOff x="428596" y="1214422"/>
            <a:chExt cx="4214842" cy="235745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28596" y="1500174"/>
              <a:ext cx="4214842" cy="157163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28596" y="1214422"/>
              <a:ext cx="4214842" cy="285752"/>
            </a:xfrm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928794" y="1643050"/>
              <a:ext cx="1143008" cy="10001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2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8470" name="Picture 2" descr="C:\Program Files\Microsoft Office\MEDIA\CAGCAT10\j0216724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3108" y="1714488"/>
              <a:ext cx="681850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Прямоугольник 6"/>
            <p:cNvSpPr/>
            <p:nvPr/>
          </p:nvSpPr>
          <p:spPr>
            <a:xfrm>
              <a:off x="1928794" y="1643050"/>
              <a:ext cx="1143008" cy="1000132"/>
            </a:xfrm>
            <a:prstGeom prst="rect">
              <a:avLst/>
            </a:prstGeom>
            <a:noFill/>
            <a:ln w="152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857620" y="1643050"/>
              <a:ext cx="633417" cy="14287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71472" y="1643050"/>
              <a:ext cx="633417" cy="14287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Кольцо 12"/>
            <p:cNvSpPr/>
            <p:nvPr/>
          </p:nvSpPr>
          <p:spPr>
            <a:xfrm>
              <a:off x="3643306" y="3071810"/>
              <a:ext cx="500067" cy="500066"/>
            </a:xfrm>
            <a:prstGeom prst="donu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Кольцо 13"/>
            <p:cNvSpPr/>
            <p:nvPr/>
          </p:nvSpPr>
          <p:spPr>
            <a:xfrm>
              <a:off x="928662" y="3071810"/>
              <a:ext cx="500067" cy="500066"/>
            </a:xfrm>
            <a:prstGeom prst="donu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0" y="3571875"/>
            <a:ext cx="9144000" cy="460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3643313"/>
            <a:ext cx="285750" cy="14287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57250" y="3643313"/>
            <a:ext cx="285750" cy="14287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786188" y="3643313"/>
            <a:ext cx="285750" cy="14287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571625" y="3643313"/>
            <a:ext cx="285750" cy="14287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286000" y="3643313"/>
            <a:ext cx="285750" cy="14287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071813" y="3643313"/>
            <a:ext cx="285750" cy="14287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572000" y="3643313"/>
            <a:ext cx="285750" cy="14287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643563" y="3643313"/>
            <a:ext cx="285750" cy="14287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572250" y="3643313"/>
            <a:ext cx="285750" cy="14287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500938" y="3643313"/>
            <a:ext cx="285750" cy="14287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501063" y="3643313"/>
            <a:ext cx="285750" cy="14287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6" name="Группа 27"/>
          <p:cNvGrpSpPr>
            <a:grpSpLocks/>
          </p:cNvGrpSpPr>
          <p:nvPr/>
        </p:nvGrpSpPr>
        <p:grpSpPr bwMode="auto">
          <a:xfrm>
            <a:off x="685800" y="1219200"/>
            <a:ext cx="4214813" cy="2357438"/>
            <a:chOff x="428596" y="1214422"/>
            <a:chExt cx="4214842" cy="2357454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28596" y="1500174"/>
              <a:ext cx="4214842" cy="157163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28596" y="1214422"/>
              <a:ext cx="4214842" cy="285752"/>
            </a:xfrm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928794" y="1643050"/>
              <a:ext cx="1143008" cy="10001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2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8461" name="Picture 2" descr="C:\Program Files\Microsoft Office\MEDIA\CAGCAT10\j0216724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3108" y="1714488"/>
              <a:ext cx="681850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Прямоугольник 32"/>
            <p:cNvSpPr/>
            <p:nvPr/>
          </p:nvSpPr>
          <p:spPr>
            <a:xfrm>
              <a:off x="1928794" y="1643050"/>
              <a:ext cx="1143008" cy="1000132"/>
            </a:xfrm>
            <a:prstGeom prst="rect">
              <a:avLst/>
            </a:prstGeom>
            <a:noFill/>
            <a:ln w="152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857620" y="1643050"/>
              <a:ext cx="633417" cy="14287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71472" y="1643050"/>
              <a:ext cx="633417" cy="14287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" name="Кольцо 35"/>
            <p:cNvSpPr/>
            <p:nvPr/>
          </p:nvSpPr>
          <p:spPr>
            <a:xfrm>
              <a:off x="3643306" y="3071810"/>
              <a:ext cx="500065" cy="500066"/>
            </a:xfrm>
            <a:prstGeom prst="donu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Кольцо 36"/>
            <p:cNvSpPr/>
            <p:nvPr/>
          </p:nvSpPr>
          <p:spPr>
            <a:xfrm>
              <a:off x="928662" y="3071810"/>
              <a:ext cx="500065" cy="500066"/>
            </a:xfrm>
            <a:prstGeom prst="donu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8450" name="Group 3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-181" y="-126"/>
            <a:chExt cx="6581" cy="4606"/>
          </a:xfrm>
        </p:grpSpPr>
        <p:sp>
          <p:nvSpPr>
            <p:cNvPr id="18456" name="Freeform 4"/>
            <p:cNvSpPr>
              <a:spLocks noChangeAspect="1" noEditPoints="1"/>
            </p:cNvSpPr>
            <p:nvPr/>
          </p:nvSpPr>
          <p:spPr bwMode="auto">
            <a:xfrm>
              <a:off x="-181" y="-126"/>
              <a:ext cx="6581" cy="4606"/>
            </a:xfrm>
            <a:custGeom>
              <a:avLst/>
              <a:gdLst>
                <a:gd name="T0" fmla="*/ 0 w 6400"/>
                <a:gd name="T1" fmla="*/ 5594 h 4480"/>
                <a:gd name="T2" fmla="*/ 7999 w 6400"/>
                <a:gd name="T3" fmla="*/ 0 h 4480"/>
                <a:gd name="T4" fmla="*/ 7699 w 6400"/>
                <a:gd name="T5" fmla="*/ 4994 h 4480"/>
                <a:gd name="T6" fmla="*/ 7669 w 6400"/>
                <a:gd name="T7" fmla="*/ 4997 h 4480"/>
                <a:gd name="T8" fmla="*/ 7609 w 6400"/>
                <a:gd name="T9" fmla="*/ 5007 h 4480"/>
                <a:gd name="T10" fmla="*/ 7558 w 6400"/>
                <a:gd name="T11" fmla="*/ 5029 h 4480"/>
                <a:gd name="T12" fmla="*/ 7511 w 6400"/>
                <a:gd name="T13" fmla="*/ 5061 h 4480"/>
                <a:gd name="T14" fmla="*/ 7468 w 6400"/>
                <a:gd name="T15" fmla="*/ 5104 h 4480"/>
                <a:gd name="T16" fmla="*/ 7434 w 6400"/>
                <a:gd name="T17" fmla="*/ 5151 h 4480"/>
                <a:gd name="T18" fmla="*/ 7411 w 6400"/>
                <a:gd name="T19" fmla="*/ 5203 h 4480"/>
                <a:gd name="T20" fmla="*/ 7402 w 6400"/>
                <a:gd name="T21" fmla="*/ 5263 h 4480"/>
                <a:gd name="T22" fmla="*/ 7398 w 6400"/>
                <a:gd name="T23" fmla="*/ 5294 h 4480"/>
                <a:gd name="T24" fmla="*/ 7405 w 6400"/>
                <a:gd name="T25" fmla="*/ 5345 h 4480"/>
                <a:gd name="T26" fmla="*/ 7417 w 6400"/>
                <a:gd name="T27" fmla="*/ 5395 h 4480"/>
                <a:gd name="T28" fmla="*/ 583 w 6400"/>
                <a:gd name="T29" fmla="*/ 5395 h 4480"/>
                <a:gd name="T30" fmla="*/ 594 w 6400"/>
                <a:gd name="T31" fmla="*/ 5345 h 4480"/>
                <a:gd name="T32" fmla="*/ 601 w 6400"/>
                <a:gd name="T33" fmla="*/ 5294 h 4480"/>
                <a:gd name="T34" fmla="*/ 598 w 6400"/>
                <a:gd name="T35" fmla="*/ 5263 h 4480"/>
                <a:gd name="T36" fmla="*/ 587 w 6400"/>
                <a:gd name="T37" fmla="*/ 5203 h 4480"/>
                <a:gd name="T38" fmla="*/ 566 w 6400"/>
                <a:gd name="T39" fmla="*/ 5151 h 4480"/>
                <a:gd name="T40" fmla="*/ 532 w 6400"/>
                <a:gd name="T41" fmla="*/ 5104 h 4480"/>
                <a:gd name="T42" fmla="*/ 489 w 6400"/>
                <a:gd name="T43" fmla="*/ 5061 h 4480"/>
                <a:gd name="T44" fmla="*/ 443 w 6400"/>
                <a:gd name="T45" fmla="*/ 5029 h 4480"/>
                <a:gd name="T46" fmla="*/ 390 w 6400"/>
                <a:gd name="T47" fmla="*/ 5007 h 4480"/>
                <a:gd name="T48" fmla="*/ 330 w 6400"/>
                <a:gd name="T49" fmla="*/ 4997 h 4480"/>
                <a:gd name="T50" fmla="*/ 300 w 6400"/>
                <a:gd name="T51" fmla="*/ 4994 h 4480"/>
                <a:gd name="T52" fmla="*/ 248 w 6400"/>
                <a:gd name="T53" fmla="*/ 4999 h 4480"/>
                <a:gd name="T54" fmla="*/ 201 w 6400"/>
                <a:gd name="T55" fmla="*/ 5011 h 4480"/>
                <a:gd name="T56" fmla="*/ 201 w 6400"/>
                <a:gd name="T57" fmla="*/ 581 h 4480"/>
                <a:gd name="T58" fmla="*/ 248 w 6400"/>
                <a:gd name="T59" fmla="*/ 594 h 4480"/>
                <a:gd name="T60" fmla="*/ 300 w 6400"/>
                <a:gd name="T61" fmla="*/ 598 h 4480"/>
                <a:gd name="T62" fmla="*/ 330 w 6400"/>
                <a:gd name="T63" fmla="*/ 596 h 4480"/>
                <a:gd name="T64" fmla="*/ 390 w 6400"/>
                <a:gd name="T65" fmla="*/ 587 h 4480"/>
                <a:gd name="T66" fmla="*/ 443 w 6400"/>
                <a:gd name="T67" fmla="*/ 564 h 4480"/>
                <a:gd name="T68" fmla="*/ 489 w 6400"/>
                <a:gd name="T69" fmla="*/ 532 h 4480"/>
                <a:gd name="T70" fmla="*/ 532 w 6400"/>
                <a:gd name="T71" fmla="*/ 489 h 4480"/>
                <a:gd name="T72" fmla="*/ 566 w 6400"/>
                <a:gd name="T73" fmla="*/ 442 h 4480"/>
                <a:gd name="T74" fmla="*/ 587 w 6400"/>
                <a:gd name="T75" fmla="*/ 390 h 4480"/>
                <a:gd name="T76" fmla="*/ 598 w 6400"/>
                <a:gd name="T77" fmla="*/ 330 h 4480"/>
                <a:gd name="T78" fmla="*/ 601 w 6400"/>
                <a:gd name="T79" fmla="*/ 300 h 4480"/>
                <a:gd name="T80" fmla="*/ 594 w 6400"/>
                <a:gd name="T81" fmla="*/ 248 h 4480"/>
                <a:gd name="T82" fmla="*/ 583 w 6400"/>
                <a:gd name="T83" fmla="*/ 199 h 4480"/>
                <a:gd name="T84" fmla="*/ 7417 w 6400"/>
                <a:gd name="T85" fmla="*/ 199 h 4480"/>
                <a:gd name="T86" fmla="*/ 7405 w 6400"/>
                <a:gd name="T87" fmla="*/ 248 h 4480"/>
                <a:gd name="T88" fmla="*/ 7398 w 6400"/>
                <a:gd name="T89" fmla="*/ 300 h 4480"/>
                <a:gd name="T90" fmla="*/ 7402 w 6400"/>
                <a:gd name="T91" fmla="*/ 330 h 4480"/>
                <a:gd name="T92" fmla="*/ 7411 w 6400"/>
                <a:gd name="T93" fmla="*/ 390 h 4480"/>
                <a:gd name="T94" fmla="*/ 7434 w 6400"/>
                <a:gd name="T95" fmla="*/ 442 h 4480"/>
                <a:gd name="T96" fmla="*/ 7468 w 6400"/>
                <a:gd name="T97" fmla="*/ 489 h 4480"/>
                <a:gd name="T98" fmla="*/ 7511 w 6400"/>
                <a:gd name="T99" fmla="*/ 532 h 4480"/>
                <a:gd name="T100" fmla="*/ 7558 w 6400"/>
                <a:gd name="T101" fmla="*/ 564 h 4480"/>
                <a:gd name="T102" fmla="*/ 7609 w 6400"/>
                <a:gd name="T103" fmla="*/ 587 h 4480"/>
                <a:gd name="T104" fmla="*/ 7669 w 6400"/>
                <a:gd name="T105" fmla="*/ 596 h 4480"/>
                <a:gd name="T106" fmla="*/ 7699 w 6400"/>
                <a:gd name="T107" fmla="*/ 598 h 4480"/>
                <a:gd name="T108" fmla="*/ 7751 w 6400"/>
                <a:gd name="T109" fmla="*/ 594 h 4480"/>
                <a:gd name="T110" fmla="*/ 7800 w 6400"/>
                <a:gd name="T111" fmla="*/ 581 h 4480"/>
                <a:gd name="T112" fmla="*/ 7800 w 6400"/>
                <a:gd name="T113" fmla="*/ 5011 h 4480"/>
                <a:gd name="T114" fmla="*/ 7751 w 6400"/>
                <a:gd name="T115" fmla="*/ 4999 h 4480"/>
                <a:gd name="T116" fmla="*/ 7699 w 6400"/>
                <a:gd name="T117" fmla="*/ 4994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7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660963" y="838200"/>
            <a:ext cx="2895600" cy="1384300"/>
          </a:xfrm>
          <a:prstGeom prst="rect">
            <a:avLst/>
          </a:prstGeom>
          <a:solidFill>
            <a:srgbClr val="D1FFF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/>
              <a:t>вагон относительно земли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660963" y="2209800"/>
            <a:ext cx="2895600" cy="13843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вагон относительно вагона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715000" y="4953000"/>
            <a:ext cx="2895600" cy="13843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пассажир относительно земли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681051" y="3581400"/>
            <a:ext cx="2895600" cy="1384300"/>
          </a:xfrm>
          <a:prstGeom prst="rect">
            <a:avLst/>
          </a:prstGeom>
          <a:solidFill>
            <a:srgbClr val="D1FFF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/>
              <a:t>пассажир относительно</a:t>
            </a:r>
          </a:p>
          <a:p>
            <a:pPr algn="ctr"/>
            <a:r>
              <a:rPr lang="ru-RU" sz="2800" b="1" dirty="0"/>
              <a:t>вагона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00137" y="76200"/>
            <a:ext cx="7205663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Движется или не </a:t>
            </a: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движется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38" y="204788"/>
            <a:ext cx="500062" cy="48101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663" y="-180975"/>
            <a:ext cx="1066800" cy="1095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5.55556E-7 -2.59259E-6 L 1.48611 -0.00625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00" y="-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295 0.00115 L 1.48906 -0.0051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4" grpId="0" animBg="1"/>
      <p:bldP spid="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43032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3033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3011" name="Rectangle 1"/>
          <p:cNvSpPr>
            <a:spLocks noChangeArrowheads="1"/>
          </p:cNvSpPr>
          <p:nvPr/>
        </p:nvSpPr>
        <p:spPr bwMode="auto">
          <a:xfrm>
            <a:off x="914400" y="533400"/>
            <a:ext cx="7696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  </a:t>
            </a:r>
            <a:r>
              <a:rPr lang="ru-RU" sz="3200" b="1" u="sng" dirty="0" smtClean="0">
                <a:solidFill>
                  <a:prstClr val="black"/>
                </a:solidFill>
              </a:rPr>
              <a:t>Задача 2.</a:t>
            </a:r>
            <a:endParaRPr lang="ru-RU" sz="3200" u="sng" dirty="0">
              <a:solidFill>
                <a:prstClr val="black"/>
              </a:solidFill>
            </a:endParaRPr>
          </a:p>
          <a:p>
            <a:r>
              <a:rPr lang="ru-RU" sz="3200" dirty="0">
                <a:solidFill>
                  <a:prstClr val="black"/>
                </a:solidFill>
              </a:rPr>
              <a:t>Найди скорость, если путь, пройденный телом за 15 мин., равен 5,4 км.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09600" y="2438400"/>
          <a:ext cx="7848600" cy="3015234"/>
        </p:xfrm>
        <a:graphic>
          <a:graphicData uri="http://schemas.openxmlformats.org/drawingml/2006/table">
            <a:tbl>
              <a:tblPr/>
              <a:tblGrid>
                <a:gridCol w="4419600"/>
                <a:gridCol w="3429000"/>
              </a:tblGrid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Дано:               СИ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Решение: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=5,4 км    =  5400 м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" algn="l"/>
                        </a:tabLst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 = 15 мин. = 900 с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Ответ: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302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3048000"/>
            <a:ext cx="42846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1" name="AutoShape 7"/>
          <p:cNvSpPr>
            <a:spLocks noChangeShapeType="1"/>
          </p:cNvSpPr>
          <p:nvPr/>
        </p:nvSpPr>
        <p:spPr bwMode="auto">
          <a:xfrm>
            <a:off x="2362200" y="2590800"/>
            <a:ext cx="46038" cy="2057400"/>
          </a:xfrm>
          <a:prstGeom prst="straightConnector1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7832" name="AutoShape 8"/>
          <p:cNvSpPr>
            <a:spLocks noChangeShapeType="1"/>
          </p:cNvSpPr>
          <p:nvPr/>
        </p:nvSpPr>
        <p:spPr bwMode="auto">
          <a:xfrm>
            <a:off x="3886200" y="2667000"/>
            <a:ext cx="46038" cy="1981200"/>
          </a:xfrm>
          <a:prstGeom prst="straightConnector1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7827" name="AutoShape 3"/>
          <p:cNvSpPr>
            <a:spLocks noChangeShapeType="1"/>
          </p:cNvSpPr>
          <p:nvPr/>
        </p:nvSpPr>
        <p:spPr bwMode="auto">
          <a:xfrm flipV="1">
            <a:off x="609600" y="4068763"/>
            <a:ext cx="1828800" cy="46037"/>
          </a:xfrm>
          <a:prstGeom prst="straightConnector1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43025" name="AutoShape 9"/>
          <p:cNvCxnSpPr>
            <a:cxnSpLocks noChangeShapeType="1"/>
          </p:cNvCxnSpPr>
          <p:nvPr/>
        </p:nvCxnSpPr>
        <p:spPr bwMode="auto">
          <a:xfrm>
            <a:off x="-55563" y="23813"/>
            <a:ext cx="981076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4302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3027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43028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800600"/>
            <a:ext cx="13239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9" name="Rectangle 15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solidFill>
                <a:prstClr val="black"/>
              </a:solidFill>
            </a:endParaRPr>
          </a:p>
        </p:txBody>
      </p:sp>
      <p:sp>
        <p:nvSpPr>
          <p:cNvPr id="4303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43031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4114800"/>
            <a:ext cx="12065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2708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33796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7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216488" y="581561"/>
            <a:ext cx="4597284" cy="132343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Домашнее задание</a:t>
            </a:r>
          </a:p>
          <a:p>
            <a:pPr algn="ctr">
              <a:defRPr/>
            </a:pP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8838" y="1876961"/>
            <a:ext cx="500156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§§</a:t>
            </a:r>
            <a:r>
              <a:rPr lang="ru-RU" sz="4000" b="1" dirty="0" smtClean="0"/>
              <a:t> 13, 14, 15; </a:t>
            </a:r>
          </a:p>
          <a:p>
            <a:r>
              <a:rPr lang="ru-RU" sz="4000" b="1" dirty="0" smtClean="0"/>
              <a:t>стр.38, упр. 4,  № 1, 2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20496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7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509826"/>
            <a:ext cx="7924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Механическое движение       </a:t>
            </a:r>
          </a:p>
        </p:txBody>
      </p:sp>
      <p:pic>
        <p:nvPicPr>
          <p:cNvPr id="20484" name="Picture 4" descr="j01856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876800"/>
            <a:ext cx="113823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MPj03959640000[1]"/>
          <p:cNvPicPr>
            <a:picLocks noChangeAspect="1" noChangeArrowheads="1"/>
          </p:cNvPicPr>
          <p:nvPr/>
        </p:nvPicPr>
        <p:blipFill>
          <a:blip r:embed="rId4" cstate="print"/>
          <a:srcRect t="11585" r="15991" b="7321"/>
          <a:stretch>
            <a:fillRect/>
          </a:stretch>
        </p:blipFill>
        <p:spPr bwMode="auto">
          <a:xfrm>
            <a:off x="381000" y="5181600"/>
            <a:ext cx="914400" cy="722916"/>
          </a:xfrm>
          <a:prstGeom prst="ellipse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20487" name="Picture 4" descr="2m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2837" y="3401280"/>
            <a:ext cx="1655763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5" descr="j029215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5486400"/>
            <a:ext cx="823913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4" descr="j023307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3275012"/>
            <a:ext cx="16764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6" descr="j0183328"/>
          <p:cNvPicPr>
            <a:picLocks noChangeAspect="1" noChangeArrowheads="1"/>
          </p:cNvPicPr>
          <p:nvPr/>
        </p:nvPicPr>
        <p:blipFill>
          <a:blip r:embed="rId8" cstate="print"/>
          <a:srcRect t="25980" b="28470"/>
          <a:stretch>
            <a:fillRect/>
          </a:stretch>
        </p:blipFill>
        <p:spPr bwMode="auto">
          <a:xfrm>
            <a:off x="685800" y="6019800"/>
            <a:ext cx="13319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 descr="ag00185_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4602650" y="5454650"/>
            <a:ext cx="1676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8" descr="лягушка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11600" y="3997325"/>
            <a:ext cx="14986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9" descr="9m5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29200" y="3200400"/>
            <a:ext cx="335280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witch1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1006475" y="3962400"/>
            <a:ext cx="20129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352378"/>
            <a:ext cx="647700" cy="923925"/>
          </a:xfrm>
          <a:prstGeom prst="rect">
            <a:avLst/>
          </a:prstGeom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09600" y="1219200"/>
            <a:ext cx="7924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 это </a:t>
            </a: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изменение с течением времени положения тела относительно других тел</a:t>
            </a:r>
          </a:p>
        </p:txBody>
      </p:sp>
      <p:pic>
        <p:nvPicPr>
          <p:cNvPr id="9" name="Рисунок 3"/>
          <p:cNvPicPr>
            <a:picLocks noChangeAspect="1" noChangeArrowheads="1"/>
          </p:cNvPicPr>
          <p:nvPr/>
        </p:nvPicPr>
        <p:blipFill>
          <a:blip r:embed="rId14" cstate="print"/>
          <a:srcRect l="16114" t="33333" r="31513" b="19047"/>
          <a:stretch>
            <a:fillRect/>
          </a:stretch>
        </p:blipFill>
        <p:spPr bwMode="auto">
          <a:xfrm>
            <a:off x="6385560" y="4724400"/>
            <a:ext cx="1539240" cy="1184031"/>
          </a:xfrm>
          <a:prstGeom prst="ellipse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4 0.05208 L 1.06667 0.05208 " pathEditMode="relative" rAng="0" ptsTypes="AA">
                                      <p:cBhvr>
                                        <p:cTn id="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22539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0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31" name="Прямоугольник 5"/>
          <p:cNvSpPr>
            <a:spLocks noChangeArrowheads="1"/>
          </p:cNvSpPr>
          <p:nvPr/>
        </p:nvSpPr>
        <p:spPr bwMode="auto">
          <a:xfrm>
            <a:off x="609600" y="2603500"/>
            <a:ext cx="7315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008000"/>
                </a:solidFill>
              </a:rPr>
              <a:t>2. Колебания маятника. </a:t>
            </a:r>
          </a:p>
          <a:p>
            <a:r>
              <a:rPr lang="ru-RU" sz="2800" b="1" i="1" dirty="0">
                <a:solidFill>
                  <a:srgbClr val="008000"/>
                </a:solidFill>
              </a:rPr>
              <a:t>3. Течение воды.</a:t>
            </a:r>
          </a:p>
          <a:p>
            <a:r>
              <a:rPr lang="ru-RU" sz="2800" b="1" i="1" dirty="0">
                <a:solidFill>
                  <a:srgbClr val="008000"/>
                </a:solidFill>
              </a:rPr>
              <a:t>4. Перемещение воздуха (ветер). </a:t>
            </a:r>
          </a:p>
          <a:p>
            <a:r>
              <a:rPr lang="ru-RU" sz="2800" b="1" i="1" dirty="0">
                <a:solidFill>
                  <a:srgbClr val="008000"/>
                </a:solidFill>
              </a:rPr>
              <a:t>5. Перемещение отдельной молекулы.</a:t>
            </a:r>
          </a:p>
        </p:txBody>
      </p:sp>
      <p:sp>
        <p:nvSpPr>
          <p:cNvPr id="22532" name="Прямоугольник 6"/>
          <p:cNvSpPr>
            <a:spLocks noChangeArrowheads="1"/>
          </p:cNvSpPr>
          <p:nvPr/>
        </p:nvSpPr>
        <p:spPr bwMode="auto">
          <a:xfrm>
            <a:off x="1149207" y="458450"/>
            <a:ext cx="68582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Примеры механического </a:t>
            </a:r>
          </a:p>
          <a:p>
            <a:pPr algn="ctr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движения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533" name="Прямоугольник 7"/>
          <p:cNvSpPr>
            <a:spLocks noChangeArrowheads="1"/>
          </p:cNvSpPr>
          <p:nvPr/>
        </p:nvSpPr>
        <p:spPr bwMode="auto">
          <a:xfrm>
            <a:off x="609600" y="1712912"/>
            <a:ext cx="7924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008000"/>
                </a:solidFill>
              </a:rPr>
              <a:t>1. Движение относительно Земли человека, автомобиля, самолета.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494548"/>
            <a:ext cx="1491246" cy="16776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01" y="4550965"/>
            <a:ext cx="1867599" cy="1621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5" descr="пар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562" y="4421797"/>
            <a:ext cx="1493734" cy="169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6036" y="2192336"/>
            <a:ext cx="2073564" cy="142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0756" y="4845166"/>
            <a:ext cx="2121244" cy="8484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05577"/>
            <a:ext cx="937629" cy="1275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25606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7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2796259" y="457200"/>
            <a:ext cx="3543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Траектория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25604" name="Рисунок 12" descr="Рисунок1.JPG"/>
          <p:cNvPicPr>
            <a:picLocks noChangeAspect="1"/>
          </p:cNvPicPr>
          <p:nvPr/>
        </p:nvPicPr>
        <p:blipFill rotWithShape="1">
          <a:blip r:embed="rId3" cstate="print"/>
          <a:srcRect l="8264"/>
          <a:stretch/>
        </p:blipFill>
        <p:spPr bwMode="auto">
          <a:xfrm>
            <a:off x="896204" y="1981200"/>
            <a:ext cx="2685196" cy="225343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8331" y="2545570"/>
            <a:ext cx="3273669" cy="242251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710697" y="1219200"/>
            <a:ext cx="77492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линия, по которой движется</a:t>
            </a:r>
          </a:p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тело.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1454" y="4343400"/>
            <a:ext cx="408305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1035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extBox 4"/>
          <p:cNvSpPr txBox="1">
            <a:spLocks noChangeArrowheads="1"/>
          </p:cNvSpPr>
          <p:nvPr/>
        </p:nvSpPr>
        <p:spPr bwMode="auto">
          <a:xfrm>
            <a:off x="1219200" y="914400"/>
            <a:ext cx="632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/>
          </a:p>
        </p:txBody>
      </p:sp>
      <p:sp>
        <p:nvSpPr>
          <p:cNvPr id="8" name="Полилиния 7"/>
          <p:cNvSpPr/>
          <p:nvPr/>
        </p:nvSpPr>
        <p:spPr bwMode="auto">
          <a:xfrm>
            <a:off x="5486400" y="3636287"/>
            <a:ext cx="2813050" cy="1128713"/>
          </a:xfrm>
          <a:custGeom>
            <a:avLst/>
            <a:gdLst>
              <a:gd name="connsiteX0" fmla="*/ 0 w 4488873"/>
              <a:gd name="connsiteY0" fmla="*/ 1267691 h 1267691"/>
              <a:gd name="connsiteX1" fmla="*/ 277091 w 4488873"/>
              <a:gd name="connsiteY1" fmla="*/ 574963 h 1267691"/>
              <a:gd name="connsiteX2" fmla="*/ 290946 w 4488873"/>
              <a:gd name="connsiteY2" fmla="*/ 561109 h 1267691"/>
              <a:gd name="connsiteX3" fmla="*/ 845128 w 4488873"/>
              <a:gd name="connsiteY3" fmla="*/ 339436 h 1267691"/>
              <a:gd name="connsiteX4" fmla="*/ 1274619 w 4488873"/>
              <a:gd name="connsiteY4" fmla="*/ 671945 h 1267691"/>
              <a:gd name="connsiteX5" fmla="*/ 1357746 w 4488873"/>
              <a:gd name="connsiteY5" fmla="*/ 699654 h 1267691"/>
              <a:gd name="connsiteX6" fmla="*/ 1496291 w 4488873"/>
              <a:gd name="connsiteY6" fmla="*/ 644236 h 1267691"/>
              <a:gd name="connsiteX7" fmla="*/ 1607128 w 4488873"/>
              <a:gd name="connsiteY7" fmla="*/ 325582 h 1267691"/>
              <a:gd name="connsiteX8" fmla="*/ 1759528 w 4488873"/>
              <a:gd name="connsiteY8" fmla="*/ 90054 h 1267691"/>
              <a:gd name="connsiteX9" fmla="*/ 2008910 w 4488873"/>
              <a:gd name="connsiteY9" fmla="*/ 6927 h 1267691"/>
              <a:gd name="connsiteX10" fmla="*/ 2244437 w 4488873"/>
              <a:gd name="connsiteY10" fmla="*/ 48491 h 1267691"/>
              <a:gd name="connsiteX11" fmla="*/ 2466110 w 4488873"/>
              <a:gd name="connsiteY11" fmla="*/ 297873 h 1267691"/>
              <a:gd name="connsiteX12" fmla="*/ 2909455 w 4488873"/>
              <a:gd name="connsiteY12" fmla="*/ 284018 h 1267691"/>
              <a:gd name="connsiteX13" fmla="*/ 3380510 w 4488873"/>
              <a:gd name="connsiteY13" fmla="*/ 34636 h 1267691"/>
              <a:gd name="connsiteX14" fmla="*/ 4184073 w 4488873"/>
              <a:gd name="connsiteY14" fmla="*/ 214745 h 1267691"/>
              <a:gd name="connsiteX15" fmla="*/ 4488873 w 4488873"/>
              <a:gd name="connsiteY15" fmla="*/ 602673 h 126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88873" h="1267691">
                <a:moveTo>
                  <a:pt x="0" y="1267691"/>
                </a:moveTo>
                <a:cubicBezTo>
                  <a:pt x="92364" y="1036782"/>
                  <a:pt x="228600" y="692727"/>
                  <a:pt x="277091" y="574963"/>
                </a:cubicBezTo>
                <a:cubicBezTo>
                  <a:pt x="325582" y="457199"/>
                  <a:pt x="196273" y="600363"/>
                  <a:pt x="290946" y="561109"/>
                </a:cubicBezTo>
                <a:cubicBezTo>
                  <a:pt x="385619" y="521855"/>
                  <a:pt x="681183" y="320963"/>
                  <a:pt x="845128" y="339436"/>
                </a:cubicBezTo>
                <a:cubicBezTo>
                  <a:pt x="1009074" y="357909"/>
                  <a:pt x="1189183" y="611909"/>
                  <a:pt x="1274619" y="671945"/>
                </a:cubicBezTo>
                <a:cubicBezTo>
                  <a:pt x="1360055" y="731981"/>
                  <a:pt x="1320801" y="704272"/>
                  <a:pt x="1357746" y="699654"/>
                </a:cubicBezTo>
                <a:cubicBezTo>
                  <a:pt x="1394691" y="695036"/>
                  <a:pt x="1454727" y="706581"/>
                  <a:pt x="1496291" y="644236"/>
                </a:cubicBezTo>
                <a:cubicBezTo>
                  <a:pt x="1537855" y="581891"/>
                  <a:pt x="1563255" y="417946"/>
                  <a:pt x="1607128" y="325582"/>
                </a:cubicBezTo>
                <a:cubicBezTo>
                  <a:pt x="1651001" y="233218"/>
                  <a:pt x="1692564" y="143163"/>
                  <a:pt x="1759528" y="90054"/>
                </a:cubicBezTo>
                <a:cubicBezTo>
                  <a:pt x="1826492" y="36945"/>
                  <a:pt x="1928092" y="13854"/>
                  <a:pt x="2008910" y="6927"/>
                </a:cubicBezTo>
                <a:cubicBezTo>
                  <a:pt x="2089728" y="0"/>
                  <a:pt x="2168237" y="0"/>
                  <a:pt x="2244437" y="48491"/>
                </a:cubicBezTo>
                <a:cubicBezTo>
                  <a:pt x="2320637" y="96982"/>
                  <a:pt x="2355274" y="258619"/>
                  <a:pt x="2466110" y="297873"/>
                </a:cubicBezTo>
                <a:cubicBezTo>
                  <a:pt x="2576946" y="337127"/>
                  <a:pt x="2757055" y="327891"/>
                  <a:pt x="2909455" y="284018"/>
                </a:cubicBezTo>
                <a:cubicBezTo>
                  <a:pt x="3061855" y="240145"/>
                  <a:pt x="3168074" y="46181"/>
                  <a:pt x="3380510" y="34636"/>
                </a:cubicBezTo>
                <a:cubicBezTo>
                  <a:pt x="3592946" y="23091"/>
                  <a:pt x="3999346" y="120072"/>
                  <a:pt x="4184073" y="214745"/>
                </a:cubicBezTo>
                <a:cubicBezTo>
                  <a:pt x="4368800" y="309418"/>
                  <a:pt x="4488873" y="602673"/>
                  <a:pt x="4488873" y="60267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 bwMode="auto">
          <a:xfrm flipV="1">
            <a:off x="5524500" y="4193500"/>
            <a:ext cx="2774950" cy="571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30" name="TextBox 9"/>
          <p:cNvSpPr txBox="1">
            <a:spLocks noChangeArrowheads="1"/>
          </p:cNvSpPr>
          <p:nvPr/>
        </p:nvSpPr>
        <p:spPr bwMode="auto">
          <a:xfrm rot="20889890">
            <a:off x="4458289" y="4529628"/>
            <a:ext cx="43386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Перемещение </a:t>
            </a:r>
          </a:p>
          <a:p>
            <a:pPr algn="ctr"/>
            <a:r>
              <a:rPr lang="ru-RU" sz="2400" b="1" dirty="0" smtClean="0"/>
              <a:t>– вектор</a:t>
            </a:r>
            <a:r>
              <a:rPr lang="ru-RU" sz="2400" b="1" dirty="0"/>
              <a:t>, соединяющий </a:t>
            </a:r>
          </a:p>
          <a:p>
            <a:pPr algn="ctr"/>
            <a:r>
              <a:rPr lang="ru-RU" sz="2400" b="1" dirty="0"/>
              <a:t>начальное положение тела </a:t>
            </a:r>
          </a:p>
          <a:p>
            <a:pPr algn="ctr"/>
            <a:r>
              <a:rPr lang="ru-RU" sz="2400" b="1" dirty="0"/>
              <a:t>с конечным.</a:t>
            </a:r>
          </a:p>
        </p:txBody>
      </p:sp>
      <p:sp>
        <p:nvSpPr>
          <p:cNvPr id="11" name="Прямоугольник 10"/>
          <p:cNvSpPr/>
          <p:nvPr/>
        </p:nvSpPr>
        <p:spPr>
          <a:xfrm rot="20881667">
            <a:off x="5338823" y="3772369"/>
            <a:ext cx="2911145" cy="646331"/>
          </a:xfrm>
          <a:prstGeom prst="rect">
            <a:avLst/>
          </a:prstGeom>
        </p:spPr>
        <p:txBody>
          <a:bodyPr>
            <a:prstTxWarp prst="textCurveDown">
              <a:avLst/>
            </a:prstTxWarp>
            <a:spAutoFit/>
          </a:bodyPr>
          <a:lstStyle/>
          <a:p>
            <a:pPr>
              <a:defRPr/>
            </a:pPr>
            <a:r>
              <a:rPr lang="ru-RU" sz="3600" b="1" dirty="0">
                <a:cs typeface="Times New Roman" pitchFamily="18" charset="0"/>
              </a:rPr>
              <a:t>траектория</a:t>
            </a:r>
          </a:p>
        </p:txBody>
      </p:sp>
      <p:sp>
        <p:nvSpPr>
          <p:cNvPr id="1032" name="Прямоугольник 11"/>
          <p:cNvSpPr>
            <a:spLocks noChangeArrowheads="1"/>
          </p:cNvSpPr>
          <p:nvPr/>
        </p:nvSpPr>
        <p:spPr bwMode="auto">
          <a:xfrm>
            <a:off x="608012" y="1066800"/>
            <a:ext cx="7924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/>
              <a:t>это длина </a:t>
            </a:r>
            <a:r>
              <a:rPr lang="ru-RU" sz="4000" b="1" dirty="0"/>
              <a:t>траектории, по которой движется </a:t>
            </a:r>
            <a:r>
              <a:rPr lang="ru-RU" sz="4000" b="1" dirty="0" smtClean="0"/>
              <a:t>тело в течение какого-то промежутка времени. </a:t>
            </a:r>
            <a:endParaRPr lang="ru-RU" sz="4000" b="1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66530" y="3048000"/>
            <a:ext cx="408305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066800" y="498901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Путь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5080337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[S] </a:t>
            </a:r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0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60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30" grpId="0"/>
      <p:bldP spid="11" grpId="0"/>
      <p:bldP spid="103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400800" y="1295400"/>
            <a:ext cx="1828800" cy="99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6477000" y="1295400"/>
          <a:ext cx="1676400" cy="869950"/>
        </p:xfrm>
        <a:graphic>
          <a:graphicData uri="http://schemas.openxmlformats.org/presentationml/2006/ole">
            <p:oleObj spid="_x0000_s2071" name="Формула" r:id="rId4" imgW="457002" imgH="215806" progId="Equation.3">
              <p:embed/>
            </p:oleObj>
          </a:graphicData>
        </a:graphic>
      </p:graphicFrame>
      <p:grpSp>
        <p:nvGrpSpPr>
          <p:cNvPr id="2054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2057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5" name="Прямоугольник 4"/>
          <p:cNvSpPr>
            <a:spLocks noChangeArrowheads="1"/>
          </p:cNvSpPr>
          <p:nvPr/>
        </p:nvSpPr>
        <p:spPr bwMode="auto">
          <a:xfrm>
            <a:off x="990600" y="609600"/>
            <a:ext cx="7239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u="sng" dirty="0"/>
              <a:t>Основной единицей </a:t>
            </a:r>
            <a:r>
              <a:rPr lang="ru-RU" sz="2800" dirty="0"/>
              <a:t>пути в Международной системе (СИ) является</a:t>
            </a:r>
            <a:r>
              <a:rPr lang="ru-RU" sz="2800" i="1" dirty="0"/>
              <a:t> </a:t>
            </a:r>
            <a:r>
              <a:rPr lang="ru-RU" sz="2800" b="1" i="1" dirty="0"/>
              <a:t>метр (м)</a:t>
            </a:r>
            <a:r>
              <a:rPr lang="ru-RU" sz="2800" i="1" dirty="0"/>
              <a:t>. </a:t>
            </a:r>
          </a:p>
          <a:p>
            <a:r>
              <a:rPr lang="ru-RU" sz="2800" i="1" dirty="0"/>
              <a:t>Другие единицы длины:</a:t>
            </a:r>
          </a:p>
        </p:txBody>
      </p:sp>
      <p:graphicFrame>
        <p:nvGraphicFramePr>
          <p:cNvPr id="2051" name="Object 8"/>
          <p:cNvGraphicFramePr>
            <a:graphicFrameLocks noChangeAspect="1"/>
          </p:cNvGraphicFramePr>
          <p:nvPr/>
        </p:nvGraphicFramePr>
        <p:xfrm>
          <a:off x="4438650" y="4718050"/>
          <a:ext cx="114300" cy="215900"/>
        </p:xfrm>
        <a:graphic>
          <a:graphicData uri="http://schemas.openxmlformats.org/presentationml/2006/ole">
            <p:oleObj spid="_x0000_s2072" name="Формула" r:id="rId5" imgW="114151" imgH="215619" progId="Equation.3">
              <p:embed/>
            </p:oleObj>
          </a:graphicData>
        </a:graphic>
      </p:graphicFrame>
      <p:graphicFrame>
        <p:nvGraphicFramePr>
          <p:cNvPr id="2052" name="Object 3"/>
          <p:cNvGraphicFramePr>
            <a:graphicFrameLocks noChangeAspect="1"/>
          </p:cNvGraphicFramePr>
          <p:nvPr/>
        </p:nvGraphicFramePr>
        <p:xfrm>
          <a:off x="609600" y="2286000"/>
          <a:ext cx="3530600" cy="3429000"/>
        </p:xfrm>
        <a:graphic>
          <a:graphicData uri="http://schemas.openxmlformats.org/presentationml/2006/ole">
            <p:oleObj spid="_x0000_s2073" name="Формула" r:id="rId6" imgW="888614" imgH="863225" progId="Equation.3">
              <p:embed/>
            </p:oleObj>
          </a:graphicData>
        </a:graphic>
      </p:graphicFrame>
      <p:sp>
        <p:nvSpPr>
          <p:cNvPr id="2056" name="Прямоугольник 9"/>
          <p:cNvSpPr>
            <a:spLocks noChangeArrowheads="1"/>
          </p:cNvSpPr>
          <p:nvPr/>
        </p:nvSpPr>
        <p:spPr bwMode="auto">
          <a:xfrm>
            <a:off x="4191000" y="1981200"/>
            <a:ext cx="4572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i="1" dirty="0"/>
              <a:t>миллиметр (мм),</a:t>
            </a:r>
          </a:p>
          <a:p>
            <a:pPr>
              <a:lnSpc>
                <a:spcPct val="150000"/>
              </a:lnSpc>
            </a:pPr>
            <a:r>
              <a:rPr lang="ru-RU" sz="4400" i="1" dirty="0"/>
              <a:t> сантиметр (см),</a:t>
            </a:r>
          </a:p>
          <a:p>
            <a:pPr>
              <a:lnSpc>
                <a:spcPct val="150000"/>
              </a:lnSpc>
            </a:pPr>
            <a:r>
              <a:rPr lang="ru-RU" sz="4400" i="1" dirty="0"/>
              <a:t> дециметр (</a:t>
            </a:r>
            <a:r>
              <a:rPr lang="ru-RU" sz="4400" i="1" dirty="0" err="1"/>
              <a:t>дм</a:t>
            </a:r>
            <a:r>
              <a:rPr lang="ru-RU" sz="4400" i="1" dirty="0"/>
              <a:t>)</a:t>
            </a:r>
          </a:p>
          <a:p>
            <a:pPr>
              <a:lnSpc>
                <a:spcPct val="150000"/>
              </a:lnSpc>
            </a:pPr>
            <a:r>
              <a:rPr lang="ru-RU" sz="4400" i="1" dirty="0"/>
              <a:t>  километр (км).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4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2057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2051" name="Object 8"/>
          <p:cNvGraphicFramePr>
            <a:graphicFrameLocks noChangeAspect="1"/>
          </p:cNvGraphicFramePr>
          <p:nvPr/>
        </p:nvGraphicFramePr>
        <p:xfrm>
          <a:off x="4438650" y="4718050"/>
          <a:ext cx="114300" cy="215900"/>
        </p:xfrm>
        <a:graphic>
          <a:graphicData uri="http://schemas.openxmlformats.org/presentationml/2006/ole">
            <p:oleObj spid="_x0000_s4101" name="Формула" r:id="rId4" imgW="114151" imgH="215619" progId="Equation.3">
              <p:embed/>
            </p:oleObj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066800" y="1981200"/>
            <a:ext cx="6781800" cy="1739684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>
                <a:ln/>
                <a:solidFill>
                  <a:srgbClr val="006400"/>
                </a:solidFill>
                <a:latin typeface="+mn-lt"/>
                <a:ea typeface="+mj-ea"/>
                <a:cs typeface="+mj-cs"/>
              </a:rPr>
              <a:t>Равномерное и неравномерное движение. </a:t>
            </a:r>
            <a:endParaRPr lang="ru-RU" sz="5400" b="1" dirty="0">
              <a:ln/>
              <a:solidFill>
                <a:srgbClr val="006400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432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24592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3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8" name="Рисунок 17" descr="человек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81000" y="838200"/>
            <a:ext cx="619125" cy="1066800"/>
          </a:xfrm>
          <a:prstGeom prst="rect">
            <a:avLst/>
          </a:prstGeom>
        </p:spPr>
      </p:pic>
      <p:sp>
        <p:nvSpPr>
          <p:cNvPr id="19" name="Прямоугольник 6"/>
          <p:cNvSpPr>
            <a:spLocks noChangeArrowheads="1"/>
          </p:cNvSpPr>
          <p:nvPr/>
        </p:nvSpPr>
        <p:spPr bwMode="auto">
          <a:xfrm>
            <a:off x="558382" y="1828800"/>
            <a:ext cx="82046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Равномерное движение - 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2812" y="2590800"/>
            <a:ext cx="731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это движение, при котором тело за равные промежутки времени проходит равные пути.</a:t>
            </a: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3800" y="5257800"/>
            <a:ext cx="647700" cy="92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1.10781 -0.0111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82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5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00625E-6 L -0.88542 0.01041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71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ELEGANT</Template>
  <TotalTime>1048</TotalTime>
  <Words>467</Words>
  <Application>Microsoft Office PowerPoint</Application>
  <PresentationFormat>Экран (4:3)</PresentationFormat>
  <Paragraphs>111</Paragraphs>
  <Slides>21</Slides>
  <Notes>20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Тема Office</vt:lpstr>
      <vt:lpstr>4_Тема Office</vt:lpstr>
      <vt:lpstr>5_Тема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Администратор</dc:creator>
  <cp:lastModifiedBy>Учитель</cp:lastModifiedBy>
  <cp:revision>76</cp:revision>
  <cp:lastPrinted>1601-01-01T00:00:00Z</cp:lastPrinted>
  <dcterms:created xsi:type="dcterms:W3CDTF">1601-01-01T00:00:00Z</dcterms:created>
  <dcterms:modified xsi:type="dcterms:W3CDTF">2014-01-16T05:24:36Z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