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798550-859C-4421-9042-62256055DB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distrib.avangard.data.cod.ru/photos/2/3/e/3efc9cde78e53f710557bd3031970e3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ive4fun.ru/pictures/img_12398122_1958_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-nebo.ru/admin/files/prik09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horsefriendship.ucoz.ru/kopita/image00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Физика в познании вещества, поля, пространства и времени.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935480"/>
            <a:ext cx="6779096" cy="4389120"/>
          </a:xfrm>
        </p:spPr>
        <p:txBody>
          <a:bodyPr>
            <a:normAutofit fontScale="92500" lnSpcReduction="10000"/>
          </a:bodyPr>
          <a:lstStyle/>
          <a:p>
            <a:r>
              <a:rPr lang="ru-RU" sz="5400" dirty="0" smtClean="0"/>
              <a:t>Закон . . .</a:t>
            </a:r>
          </a:p>
          <a:p>
            <a:endParaRPr lang="ru-RU" sz="5400" dirty="0" smtClean="0"/>
          </a:p>
          <a:p>
            <a:r>
              <a:rPr lang="ru-RU" sz="5400" dirty="0" smtClean="0"/>
              <a:t>Гипотеза. . .</a:t>
            </a:r>
          </a:p>
          <a:p>
            <a:endParaRPr lang="ru-RU" sz="5400" dirty="0" smtClean="0"/>
          </a:p>
          <a:p>
            <a:r>
              <a:rPr lang="ru-RU" sz="5400" dirty="0" smtClean="0"/>
              <a:t>Теория . . 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модели.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Модель -. . 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Примеры:</a:t>
            </a:r>
          </a:p>
          <a:p>
            <a:pPr lvl="1"/>
            <a:r>
              <a:rPr lang="ru-RU" dirty="0" smtClean="0"/>
              <a:t>Материальная точка.</a:t>
            </a:r>
          </a:p>
          <a:p>
            <a:pPr lvl="1"/>
            <a:r>
              <a:rPr lang="ru-RU" dirty="0" smtClean="0"/>
              <a:t>Математический маятник.</a:t>
            </a:r>
          </a:p>
          <a:p>
            <a:endParaRPr lang="ru-RU" dirty="0" smtClean="0"/>
          </a:p>
          <a:p>
            <a:r>
              <a:rPr lang="ru-RU" dirty="0" smtClean="0"/>
              <a:t>Решение задачи №591.</a:t>
            </a:r>
          </a:p>
          <a:p>
            <a:r>
              <a:rPr lang="ru-RU" dirty="0" smtClean="0"/>
              <a:t>Пределы применимости. .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latin typeface="Franklin Gothic Medium"/>
              </a:rPr>
              <a:t>§5, 6  </a:t>
            </a:r>
            <a:r>
              <a:rPr lang="ru-RU" sz="3600" dirty="0" smtClean="0">
                <a:latin typeface="Franklin Gothic Medium"/>
              </a:rPr>
              <a:t>(</a:t>
            </a:r>
            <a:r>
              <a:rPr lang="ru-RU" sz="3600" dirty="0" smtClean="0"/>
              <a:t>Самостоятельное чтение)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Значения маркировки: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sz="4400" b="1" dirty="0" smtClean="0"/>
              <a:t>V</a:t>
            </a:r>
            <a:r>
              <a:rPr lang="ru-RU" dirty="0" smtClean="0"/>
              <a:t> </a:t>
            </a:r>
            <a:r>
              <a:rPr lang="ru-RU" dirty="0" smtClean="0"/>
              <a:t>- Я прав (а), я так думаю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sz="4400" b="1" dirty="0" smtClean="0"/>
              <a:t>–</a:t>
            </a:r>
            <a:r>
              <a:rPr lang="ru-RU" dirty="0" smtClean="0"/>
              <a:t> </a:t>
            </a:r>
            <a:r>
              <a:rPr lang="ru-RU" dirty="0" smtClean="0"/>
              <a:t>- Я не прав (а), я думал (а) иначе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sz="4400" b="1" dirty="0" smtClean="0"/>
              <a:t>+</a:t>
            </a:r>
            <a:r>
              <a:rPr lang="ru-RU" dirty="0" smtClean="0"/>
              <a:t> </a:t>
            </a:r>
            <a:r>
              <a:rPr lang="ru-RU" dirty="0" smtClean="0"/>
              <a:t>-Я этого не знал (а) (новая информация</a:t>
            </a:r>
            <a:r>
              <a:rPr lang="ru-RU" dirty="0" smtClean="0"/>
              <a:t>).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sz="4400" b="1" dirty="0" smtClean="0"/>
              <a:t>?</a:t>
            </a:r>
            <a:r>
              <a:rPr lang="ru-RU" dirty="0" smtClean="0"/>
              <a:t> - Нужно </a:t>
            </a:r>
            <a:r>
              <a:rPr lang="ru-RU" dirty="0" smtClean="0"/>
              <a:t>задать вопрос.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892480" cy="420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Фундаментальные взаимодействия.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ru-RU" dirty="0" smtClean="0"/>
              <a:t>Определение . . .</a:t>
            </a:r>
          </a:p>
          <a:p>
            <a:r>
              <a:rPr lang="ru-RU" dirty="0" smtClean="0"/>
              <a:t>Радиус действия. . .</a:t>
            </a:r>
          </a:p>
          <a:p>
            <a:r>
              <a:rPr lang="ru-RU" dirty="0" smtClean="0"/>
              <a:t>Основные характеристики: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2852936"/>
          <a:ext cx="8640959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456384"/>
                <a:gridCol w="1080120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Взаимодействие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Взаимодействующие частицы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Радиус действия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Относительная интенсивность</a:t>
                      </a:r>
                      <a:endParaRPr lang="ru-RU" sz="1400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Гравитационное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частицы.</a:t>
                      </a:r>
                    </a:p>
                    <a:p>
                      <a:r>
                        <a:rPr lang="ru-RU" sz="1400" b="1" dirty="0" smtClean="0"/>
                        <a:t>Определяет процесс образования и структуру Вселенной.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Слабое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кроме фотона.</a:t>
                      </a:r>
                    </a:p>
                    <a:p>
                      <a:r>
                        <a:rPr lang="ru-RU" sz="1400" b="1" dirty="0" smtClean="0"/>
                        <a:t>Определяет реакции термоядерного</a:t>
                      </a:r>
                      <a:r>
                        <a:rPr lang="ru-RU" sz="1400" b="1" baseline="0" dirty="0" smtClean="0"/>
                        <a:t> синтеза на Солнце.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Электромагнитное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Заряженные частицы.</a:t>
                      </a:r>
                    </a:p>
                    <a:p>
                      <a:r>
                        <a:rPr lang="ru-RU" sz="1400" b="1" dirty="0" smtClean="0"/>
                        <a:t>Объединяет атомы и молекулы</a:t>
                      </a:r>
                      <a:r>
                        <a:rPr lang="ru-RU" sz="1400" b="1" baseline="0" dirty="0" smtClean="0"/>
                        <a:t> в веществе.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Сильное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Адроны.</a:t>
                      </a:r>
                    </a:p>
                    <a:p>
                      <a:r>
                        <a:rPr lang="ru-RU" sz="1400" b="1" dirty="0" smtClean="0"/>
                        <a:t>Обуславливает связь протонов и нейтронов в атомном ядре.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Единицы физических величин.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Основные единицы.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Метр</a:t>
            </a:r>
            <a:r>
              <a:rPr lang="ru-RU" dirty="0" smtClean="0"/>
              <a:t> - </a:t>
            </a:r>
            <a:r>
              <a:rPr lang="ru-RU" dirty="0" smtClean="0"/>
              <a:t> </a:t>
            </a:r>
            <a:r>
              <a:rPr lang="ru-RU" dirty="0" smtClean="0"/>
              <a:t>равен расстоянию, которое проходит свет в вакууме за промежуток времени, равный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секунды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Секунда</a:t>
            </a:r>
            <a:r>
              <a:rPr lang="ru-RU" dirty="0" smtClean="0"/>
              <a:t> </a:t>
            </a:r>
            <a:r>
              <a:rPr lang="ru-RU" dirty="0" smtClean="0"/>
              <a:t>- интервал времени, равный 9 192 631 770 периодам </a:t>
            </a:r>
            <a:r>
              <a:rPr lang="ru-RU" dirty="0" smtClean="0"/>
              <a:t>излучения изотопа атома цезия-133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Килограмм</a:t>
            </a:r>
            <a:r>
              <a:rPr lang="ru-RU" dirty="0" smtClean="0"/>
              <a:t> </a:t>
            </a:r>
            <a:r>
              <a:rPr lang="ru-RU" dirty="0" smtClean="0"/>
              <a:t>- масса </a:t>
            </a:r>
            <a:r>
              <a:rPr lang="ru-RU" dirty="0" smtClean="0"/>
              <a:t>международного эталона килограмма, хранящегося в Международном бюро мер и весов (расположено в г. Севр близ Парижа) и представляющего собой цилиндр диаметром и высотой 39.17 мм из </a:t>
            </a:r>
            <a:r>
              <a:rPr lang="ru-RU" dirty="0" err="1" smtClean="0"/>
              <a:t>платино-иридиевого</a:t>
            </a:r>
            <a:r>
              <a:rPr lang="ru-RU" dirty="0" smtClean="0"/>
              <a:t> сплава (90 % платины, 10 % иридия).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32856"/>
            <a:ext cx="1224136" cy="54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392488" cy="535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5842992" cy="5919936"/>
          </a:xfrm>
        </p:spPr>
        <p:txBody>
          <a:bodyPr/>
          <a:lstStyle/>
          <a:p>
            <a:r>
              <a:rPr lang="ru-RU" b="1" dirty="0" smtClean="0"/>
              <a:t>Кельвин</a:t>
            </a:r>
            <a:r>
              <a:rPr lang="ru-RU" dirty="0" smtClean="0"/>
              <a:t> -   1/273,16 </a:t>
            </a:r>
            <a:r>
              <a:rPr lang="ru-RU" dirty="0" smtClean="0"/>
              <a:t>термодинамической температуры тройной точки воды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Ампер</a:t>
            </a:r>
            <a:r>
              <a:rPr lang="ru-RU" dirty="0" smtClean="0"/>
              <a:t> </a:t>
            </a:r>
            <a:r>
              <a:rPr lang="ru-RU" dirty="0" smtClean="0"/>
              <a:t>- сила постоянного тока, текущего в каждом из двух параллельных бесконечно длинных бесконечно малого кругового сечения проводников в вакууме на расстоянии 1 метр, и создающая силу взаимодействия между ними 2×10−7 ньютонов на каждый метр длины проводника.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2736304" cy="342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428999"/>
            <a:ext cx="2736304" cy="36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Единицы измерения производных физических величин.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935480"/>
            <a:ext cx="6264696" cy="438912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Плотность</a:t>
            </a:r>
          </a:p>
          <a:p>
            <a:endParaRPr lang="ru-RU" sz="4400" dirty="0" smtClean="0"/>
          </a:p>
          <a:p>
            <a:r>
              <a:rPr lang="ru-RU" sz="4400" dirty="0" smtClean="0"/>
              <a:t>Сила</a:t>
            </a:r>
          </a:p>
          <a:p>
            <a:endParaRPr lang="ru-RU" sz="4400" dirty="0" smtClean="0"/>
          </a:p>
          <a:p>
            <a:r>
              <a:rPr lang="ru-RU" sz="4400" dirty="0" smtClean="0"/>
              <a:t>Заряд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Записать самостоятельно.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sz="4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256584" cy="730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Придумайте и решите.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935480"/>
            <a:ext cx="663508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u="sng" dirty="0" smtClean="0"/>
              <a:t>Образец:</a:t>
            </a:r>
            <a:endParaRPr lang="ru-RU" sz="4800" u="sng" dirty="0" smtClean="0"/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250мА = . . . А</a:t>
            </a: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3кт = . . .кг</a:t>
            </a: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0,00067Н = . . .мкН</a:t>
            </a: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4500В = . . . кВ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15370" cy="15567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Физика</a:t>
            </a:r>
            <a:r>
              <a:rPr lang="ru-RU" dirty="0" smtClean="0"/>
              <a:t> — </a:t>
            </a:r>
            <a:r>
              <a:rPr lang="ru-RU" sz="3100" dirty="0" smtClean="0"/>
              <a:t>это  </a:t>
            </a:r>
            <a:r>
              <a:rPr lang="ru-RU" sz="3100" dirty="0" smtClean="0"/>
              <a:t>наука </a:t>
            </a:r>
            <a:r>
              <a:rPr lang="ru-RU" sz="3100" dirty="0" smtClean="0"/>
              <a:t> о  наиболее  общих  и фундаментальных   закономерностях, определяющих структуру  и  эволюцию  материального  мира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7" name="Овал 6"/>
          <p:cNvSpPr/>
          <p:nvPr/>
        </p:nvSpPr>
        <p:spPr>
          <a:xfrm>
            <a:off x="3071802" y="2786058"/>
            <a:ext cx="2928958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ФИЗИКА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1556792"/>
            <a:ext cx="2428892" cy="1071570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ХИМИЯ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– наука о превращения веществ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143116"/>
            <a:ext cx="2500330" cy="1071570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МЕТЕОРОЛОГИ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наука о земной атмосфере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88" y="3714752"/>
            <a:ext cx="2428892" cy="1071570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АСТРОНОМИЯ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наука о космосе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3857628"/>
            <a:ext cx="2428892" cy="1071570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ГЕОЛОГИЯ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наука о недрах Земли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2285992"/>
            <a:ext cx="2428892" cy="1071570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БИОЛОГИЯ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наука о живых организмах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00166" y="5286388"/>
            <a:ext cx="2643206" cy="1143008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ГЕОГРАФИЯ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–наука о природе земной поверхности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6314" y="5286388"/>
            <a:ext cx="3000396" cy="1143008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АРХЕОЛОГИЯ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–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изучает по вещественным источникам историческое прошлое человечества.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stCxn id="7" idx="0"/>
            <a:endCxn id="8" idx="2"/>
          </p:cNvCxnSpPr>
          <p:nvPr/>
        </p:nvCxnSpPr>
        <p:spPr>
          <a:xfrm rot="16200000" flipV="1">
            <a:off x="4434444" y="2684220"/>
            <a:ext cx="157696" cy="4597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7" idx="1"/>
            <a:endCxn id="12" idx="3"/>
          </p:cNvCxnSpPr>
          <p:nvPr/>
        </p:nvCxnSpPr>
        <p:spPr>
          <a:xfrm rot="16200000" flipV="1">
            <a:off x="3020019" y="2587809"/>
            <a:ext cx="246751" cy="7146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1" idx="3"/>
          </p:cNvCxnSpPr>
          <p:nvPr/>
        </p:nvCxnSpPr>
        <p:spPr>
          <a:xfrm rot="10800000" flipV="1">
            <a:off x="2714612" y="4143379"/>
            <a:ext cx="500066" cy="25003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7" idx="7"/>
            <a:endCxn id="9" idx="1"/>
          </p:cNvCxnSpPr>
          <p:nvPr/>
        </p:nvCxnSpPr>
        <p:spPr>
          <a:xfrm rot="5400000" flipH="1" flipV="1">
            <a:off x="5662917" y="2587809"/>
            <a:ext cx="389627" cy="5718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0" idx="1"/>
          </p:cNvCxnSpPr>
          <p:nvPr/>
        </p:nvCxnSpPr>
        <p:spPr>
          <a:xfrm>
            <a:off x="5857884" y="4143380"/>
            <a:ext cx="571504" cy="10715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5000628" y="4714884"/>
            <a:ext cx="642942" cy="50006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3411135" y="4661303"/>
            <a:ext cx="642942" cy="60722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Franklin Gothic Medium"/>
              </a:rPr>
              <a:t>Из.</a:t>
            </a:r>
          </a:p>
          <a:p>
            <a:endParaRPr lang="ru-RU" sz="3600" dirty="0" smtClean="0">
              <a:latin typeface="Franklin Gothic Medium"/>
            </a:endParaRPr>
          </a:p>
          <a:p>
            <a:r>
              <a:rPr lang="ru-RU" sz="3600" dirty="0" smtClean="0">
                <a:latin typeface="Franklin Gothic Medium"/>
              </a:rPr>
              <a:t>Один задай себе, другой товарищу.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Franklin Gothic Medium"/>
              </a:rPr>
              <a:t>§1 – </a:t>
            </a:r>
            <a:r>
              <a:rPr lang="ru-RU" sz="6000" dirty="0" smtClean="0">
                <a:latin typeface="Franklin Gothic Medium"/>
              </a:rPr>
              <a:t>8, </a:t>
            </a:r>
            <a:r>
              <a:rPr lang="ru-RU" sz="3200" smtClean="0">
                <a:latin typeface="Franklin Gothic Medium"/>
              </a:rPr>
              <a:t>дополнить конспект.</a:t>
            </a:r>
            <a:endParaRPr lang="ru-RU" sz="3200" dirty="0" smtClean="0">
              <a:latin typeface="Franklin Gothic Medium"/>
            </a:endParaRPr>
          </a:p>
          <a:p>
            <a:r>
              <a:rPr lang="ru-RU" sz="4800" dirty="0" smtClean="0"/>
              <a:t>Готовиться к теоретическому опросу.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Органы чувств: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71802" y="1447800"/>
            <a:ext cx="5614998" cy="4572000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   Зрение</a:t>
            </a:r>
          </a:p>
          <a:p>
            <a:r>
              <a:rPr lang="ru-RU" sz="4400" dirty="0" smtClean="0"/>
              <a:t>   Слух</a:t>
            </a:r>
          </a:p>
          <a:p>
            <a:r>
              <a:rPr lang="ru-RU" sz="4400" dirty="0" smtClean="0"/>
              <a:t>   Обоняние</a:t>
            </a:r>
          </a:p>
          <a:p>
            <a:r>
              <a:rPr lang="ru-RU" sz="4400" dirty="0" smtClean="0"/>
              <a:t>   </a:t>
            </a:r>
            <a:r>
              <a:rPr lang="ru-RU" sz="4400" dirty="0" smtClean="0"/>
              <a:t>Вкус</a:t>
            </a:r>
          </a:p>
          <a:p>
            <a:endParaRPr lang="ru-RU" sz="4400" dirty="0" smtClean="0"/>
          </a:p>
          <a:p>
            <a:r>
              <a:rPr lang="ru-RU" sz="4400" dirty="0" smtClean="0"/>
              <a:t>   Осязание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215423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	</a:t>
            </a:r>
            <a:r>
              <a:rPr lang="ru-RU" sz="4000" b="1" dirty="0" smtClean="0"/>
              <a:t>«Доверять неразумным </a:t>
            </a:r>
            <a:r>
              <a:rPr lang="ru-RU" sz="4000" b="1" dirty="0" smtClean="0"/>
              <a:t>ощущениям </a:t>
            </a:r>
            <a:r>
              <a:rPr lang="ru-RU" sz="4000" b="1" dirty="0" smtClean="0"/>
              <a:t>– свойство грубых душ».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3438" y="2500306"/>
            <a:ext cx="4043362" cy="351949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Гераклит</a:t>
            </a:r>
          </a:p>
          <a:p>
            <a:pPr>
              <a:buNone/>
            </a:pPr>
            <a:r>
              <a:rPr lang="ru-RU" sz="3600" dirty="0" smtClean="0"/>
              <a:t> ( 530-470 до н.э.)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44396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368000"/>
            <a:ext cx="7772400" cy="4572000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071670" y="4357694"/>
            <a:ext cx="5400000" cy="1588"/>
          </a:xfrm>
          <a:prstGeom prst="straightConnector1">
            <a:avLst/>
          </a:prstGeom>
          <a:ln w="139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V="1">
            <a:off x="1750199" y="4036223"/>
            <a:ext cx="357190" cy="285752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V="1">
            <a:off x="7393801" y="4393413"/>
            <a:ext cx="357190" cy="285752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750199" y="4393413"/>
            <a:ext cx="357190" cy="285752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393801" y="4036223"/>
            <a:ext cx="357190" cy="285752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073600" y="3000372"/>
            <a:ext cx="5400000" cy="1588"/>
          </a:xfrm>
          <a:prstGeom prst="straightConnector1">
            <a:avLst/>
          </a:prstGeom>
          <a:ln w="139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V="1">
            <a:off x="1944000" y="2988000"/>
            <a:ext cx="357190" cy="285752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944000" y="2736000"/>
            <a:ext cx="357190" cy="285752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7072330" y="3000372"/>
            <a:ext cx="357190" cy="214314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7072330" y="2714620"/>
            <a:ext cx="357190" cy="285752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796000" y="3564000"/>
            <a:ext cx="3357586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93671" y="3535363"/>
            <a:ext cx="3357586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Картинка 7 из 290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266091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Картинка 29 из 290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689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F:\ФИЗИКА\КАРТИНКИ и ТАБЛИЦЫ\ТЕРМОДИНАМИКА И МОЛЕКУЛЯРНАЯ ФИЗИКА\температура\vo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21424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B5071-3840-463D-8A68-8D2DA5AFE2C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 smtClean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Наблюдение</a:t>
            </a:r>
          </a:p>
          <a:p>
            <a:pPr algn="ctr"/>
            <a:endParaRPr lang="ru-RU" b="1" dirty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Мысль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(</a:t>
            </a:r>
            <a:r>
              <a:rPr lang="ru-RU" sz="2000" b="1" i="1" dirty="0" smtClean="0">
                <a:solidFill>
                  <a:schemeClr val="accent1"/>
                </a:solidFill>
              </a:rPr>
              <a:t>фантазия, воображение, мечта)</a:t>
            </a:r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endParaRPr lang="ru-RU" b="1" dirty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Опыт</a:t>
            </a:r>
          </a:p>
          <a:p>
            <a:pPr algn="ctr">
              <a:buNone/>
            </a:pPr>
            <a:endParaRPr lang="ru-RU" b="1" dirty="0" smtClean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ru-RU" sz="4800" b="1" dirty="0" smtClean="0"/>
              <a:t>,           ,</a:t>
            </a:r>
            <a:endParaRPr lang="ru-RU" sz="4800" b="1" dirty="0" smtClean="0"/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1"/>
                </a:solidFill>
              </a:rPr>
              <a:t>(догадка, поиск закономерности)</a:t>
            </a:r>
          </a:p>
          <a:p>
            <a:pPr algn="ctr"/>
            <a:endParaRPr lang="ru-RU" b="1" dirty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Новое знание</a:t>
            </a:r>
          </a:p>
          <a:p>
            <a:pPr algn="ctr">
              <a:buNone/>
            </a:pPr>
            <a:endParaRPr lang="ru-RU" b="1" dirty="0" smtClean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Новое наблюдение</a:t>
            </a:r>
            <a:endParaRPr lang="ru-RU" b="1" dirty="0">
              <a:solidFill>
                <a:schemeClr val="accent4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4287042" y="1481710"/>
            <a:ext cx="571504" cy="1588"/>
          </a:xfrm>
          <a:prstGeom prst="straightConnector1">
            <a:avLst/>
          </a:prstGeom>
          <a:ln w="539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4287042" y="2633838"/>
            <a:ext cx="571504" cy="1588"/>
          </a:xfrm>
          <a:prstGeom prst="straightConnector1">
            <a:avLst/>
          </a:prstGeom>
          <a:ln w="539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287042" y="5082110"/>
            <a:ext cx="571504" cy="1588"/>
          </a:xfrm>
          <a:prstGeom prst="straightConnector1">
            <a:avLst/>
          </a:prstGeom>
          <a:ln w="539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287042" y="5946206"/>
            <a:ext cx="571504" cy="1588"/>
          </a:xfrm>
          <a:prstGeom prst="straightConnector1">
            <a:avLst/>
          </a:prstGeom>
          <a:ln w="539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Картинка 237 из 15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0"/>
            <a:ext cx="2016224" cy="145816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067944" y="548680"/>
            <a:ext cx="1072140" cy="4320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ние</a:t>
            </a:r>
            <a:endParaRPr lang="ru-RU" sz="2400" b="1" dirty="0"/>
          </a:p>
        </p:txBody>
      </p:sp>
      <p:pic>
        <p:nvPicPr>
          <p:cNvPr id="11" name="Picture 2" descr="Картинка 2 из 733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852936"/>
            <a:ext cx="1002093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494</Words>
  <Application>Microsoft Office PowerPoint</Application>
  <PresentationFormat>Экран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Введение</vt:lpstr>
      <vt:lpstr>Физика — это  наука  о  наиболее  общих  и фундаментальных   закономерностях, определяющих структуру  и  эволюцию  материального  мира.</vt:lpstr>
      <vt:lpstr>Органы чувств:</vt:lpstr>
      <vt:lpstr> «Доверять неразумным ощущениям – свойство грубых душ». </vt:lpstr>
      <vt:lpstr>Слайд 5</vt:lpstr>
      <vt:lpstr>Слайд 6</vt:lpstr>
      <vt:lpstr>Слайд 7</vt:lpstr>
      <vt:lpstr>Слайд 8</vt:lpstr>
      <vt:lpstr>Слайд 9</vt:lpstr>
      <vt:lpstr>Физические:</vt:lpstr>
      <vt:lpstr>Физические модели.</vt:lpstr>
      <vt:lpstr>§5, 6  (Самостоятельное чтение) </vt:lpstr>
      <vt:lpstr>Фундаментальные взаимодействия.</vt:lpstr>
      <vt:lpstr>Единицы физических величин.</vt:lpstr>
      <vt:lpstr>Основные единицы.</vt:lpstr>
      <vt:lpstr>Слайд 16</vt:lpstr>
      <vt:lpstr>Единицы измерения производных физических величин.</vt:lpstr>
      <vt:lpstr>Слайд 18</vt:lpstr>
      <vt:lpstr>Придумайте и решите.</vt:lpstr>
      <vt:lpstr>Выбери вопрос: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Kozlova</cp:lastModifiedBy>
  <cp:revision>11</cp:revision>
  <dcterms:modified xsi:type="dcterms:W3CDTF">2011-09-02T16:35:40Z</dcterms:modified>
</cp:coreProperties>
</file>