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68" r:id="rId3"/>
    <p:sldId id="274" r:id="rId4"/>
    <p:sldId id="273" r:id="rId5"/>
    <p:sldId id="271" r:id="rId6"/>
    <p:sldId id="269" r:id="rId7"/>
    <p:sldId id="256" r:id="rId8"/>
    <p:sldId id="257" r:id="rId9"/>
    <p:sldId id="258" r:id="rId10"/>
    <p:sldId id="259" r:id="rId11"/>
    <p:sldId id="275" r:id="rId12"/>
    <p:sldId id="260" r:id="rId13"/>
    <p:sldId id="261" r:id="rId14"/>
    <p:sldId id="272" r:id="rId15"/>
    <p:sldId id="262" r:id="rId16"/>
    <p:sldId id="279" r:id="rId17"/>
    <p:sldId id="264" r:id="rId18"/>
    <p:sldId id="267" r:id="rId19"/>
    <p:sldId id="26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2476F-B2CC-48C3-B2A3-490BB22B6BF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F5B89-5118-45F9-B248-452398290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2476F-B2CC-48C3-B2A3-490BB22B6BF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F5B89-5118-45F9-B248-452398290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2476F-B2CC-48C3-B2A3-490BB22B6BF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F5B89-5118-45F9-B248-452398290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2476F-B2CC-48C3-B2A3-490BB22B6BF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F5B89-5118-45F9-B248-452398290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2476F-B2CC-48C3-B2A3-490BB22B6BF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F5B89-5118-45F9-B248-452398290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2476F-B2CC-48C3-B2A3-490BB22B6BF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F5B89-5118-45F9-B248-452398290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2476F-B2CC-48C3-B2A3-490BB22B6BF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F5B89-5118-45F9-B248-452398290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2476F-B2CC-48C3-B2A3-490BB22B6BF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F5B89-5118-45F9-B248-452398290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2476F-B2CC-48C3-B2A3-490BB22B6BF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F5B89-5118-45F9-B248-452398290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2476F-B2CC-48C3-B2A3-490BB22B6BF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F5B89-5118-45F9-B248-452398290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92476F-B2CC-48C3-B2A3-490BB22B6BF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F5B89-5118-45F9-B248-4523982908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592476F-B2CC-48C3-B2A3-490BB22B6BFF}" type="datetimeFigureOut">
              <a:rPr lang="ru-RU" smtClean="0"/>
              <a:pPr/>
              <a:t>24.02.2011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B5F5B89-5118-45F9-B248-452398290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5252100"/>
          </a:xfrm>
        </p:spPr>
        <p:txBody>
          <a:bodyPr>
            <a:normAutofit fontScale="90000"/>
          </a:bodyPr>
          <a:lstStyle/>
          <a:p>
            <a:r>
              <a:rPr lang="ru-RU" sz="8000" dirty="0" smtClean="0"/>
              <a:t>  </a:t>
            </a:r>
            <a:r>
              <a:rPr lang="ru-RU" sz="8000" dirty="0" smtClean="0"/>
              <a:t>ЕГЭ</a:t>
            </a:r>
            <a:br>
              <a:rPr lang="ru-RU" sz="8000" dirty="0" smtClean="0"/>
            </a:br>
            <a:r>
              <a:rPr lang="ru-RU" sz="8000" dirty="0" smtClean="0"/>
              <a:t>/география/ </a:t>
            </a: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  решение </a:t>
            </a:r>
            <a:br>
              <a:rPr lang="ru-RU" sz="8000" dirty="0" smtClean="0"/>
            </a:br>
            <a:r>
              <a:rPr lang="ru-RU" sz="8000" dirty="0" smtClean="0"/>
              <a:t>     задач</a:t>
            </a:r>
            <a:endParaRPr lang="ru-RU" sz="8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7901014" cy="1428760"/>
          </a:xfrm>
        </p:spPr>
        <p:txBody>
          <a:bodyPr/>
          <a:lstStyle/>
          <a:p>
            <a:r>
              <a:rPr lang="ru-RU" dirty="0" smtClean="0"/>
              <a:t>Задание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57430"/>
            <a:ext cx="8229600" cy="385765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r>
              <a:rPr lang="ru-RU" dirty="0"/>
              <a:t>На каком меридиане расположен пункт, если в полдень по Гринвичу местное время на нем </a:t>
            </a:r>
            <a:r>
              <a:rPr lang="ru-RU" dirty="0" smtClean="0"/>
              <a:t>9 часов?</a:t>
            </a:r>
          </a:p>
          <a:p>
            <a:endParaRPr lang="ru-RU" dirty="0"/>
          </a:p>
          <a:p>
            <a:r>
              <a:rPr lang="ru-RU" dirty="0" smtClean="0"/>
              <a:t>   </a:t>
            </a:r>
            <a:r>
              <a:rPr lang="ru-RU" dirty="0"/>
              <a:t>(45 </a:t>
            </a:r>
            <a:r>
              <a:rPr lang="ru-RU" dirty="0" err="1"/>
              <a:t>з.д</a:t>
            </a:r>
            <a:r>
              <a:rPr lang="ru-RU" dirty="0"/>
              <a:t>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Повторим!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Полуденная высота Солнца над горизонтом на данной </a:t>
            </a:r>
            <a:r>
              <a:rPr lang="ru-RU" dirty="0" err="1" smtClean="0"/>
              <a:t>паралели</a:t>
            </a:r>
            <a:r>
              <a:rPr lang="ru-RU" dirty="0" smtClean="0"/>
              <a:t> равна разности между высотой Солнца над </a:t>
            </a:r>
            <a:r>
              <a:rPr lang="ru-RU" dirty="0" err="1" smtClean="0"/>
              <a:t>паралелью</a:t>
            </a:r>
            <a:r>
              <a:rPr lang="ru-RU" dirty="0" smtClean="0"/>
              <a:t>, </a:t>
            </a:r>
            <a:r>
              <a:rPr lang="ru-RU" dirty="0" err="1" smtClean="0"/>
              <a:t>над</a:t>
            </a:r>
            <a:r>
              <a:rPr lang="ru-RU" dirty="0" smtClean="0"/>
              <a:t> которой оно стоит в зените и разницей в широте между этими </a:t>
            </a:r>
            <a:r>
              <a:rPr lang="ru-RU" dirty="0" err="1" smtClean="0"/>
              <a:t>паралелями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Полуденная высота Солнца над горизонтом одинакова на </a:t>
            </a:r>
            <a:r>
              <a:rPr lang="ru-RU" dirty="0" err="1" smtClean="0"/>
              <a:t>паралелях</a:t>
            </a:r>
            <a:r>
              <a:rPr lang="ru-RU" dirty="0" smtClean="0"/>
              <a:t>, </a:t>
            </a:r>
            <a:r>
              <a:rPr lang="ru-RU" dirty="0" err="1" smtClean="0"/>
              <a:t>расположеных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одинаковом расстоянии от </a:t>
            </a:r>
            <a:r>
              <a:rPr lang="ru-RU" dirty="0" err="1" smtClean="0"/>
              <a:t>паралели</a:t>
            </a:r>
            <a:r>
              <a:rPr lang="ru-RU" dirty="0" smtClean="0"/>
              <a:t> над которой оно в зените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972452" cy="642942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 №4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183880" cy="4857784"/>
          </a:xfrm>
        </p:spPr>
        <p:txBody>
          <a:bodyPr>
            <a:noAutofit/>
          </a:bodyPr>
          <a:lstStyle/>
          <a:p>
            <a:r>
              <a:rPr lang="ru-RU" sz="1800" dirty="0" smtClean="0"/>
              <a:t>Определить высоту солнца над горизонтом в день летнего солнцестояния в полдень в Санкт-Петербурге. Где на Земле в этот день Солнце будет находиться  на такой же высоте над горизонтом</a:t>
            </a:r>
            <a:r>
              <a:rPr lang="ru-RU" sz="1800" dirty="0" smtClean="0"/>
              <a:t>?</a:t>
            </a:r>
          </a:p>
          <a:p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1)Находим полуденную высоту Солнца в Санкт-Петербурге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90 </a:t>
            </a:r>
            <a:r>
              <a:rPr lang="ru-RU" sz="1800" dirty="0" smtClean="0"/>
              <a:t>-  ( 59 -23,5 ) = </a:t>
            </a:r>
            <a:r>
              <a:rPr lang="ru-RU" sz="1800" dirty="0" smtClean="0"/>
              <a:t>54,5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2)Определяем </a:t>
            </a:r>
            <a:r>
              <a:rPr lang="ru-RU" sz="1800" dirty="0" err="1" smtClean="0"/>
              <a:t>паралель</a:t>
            </a:r>
            <a:r>
              <a:rPr lang="ru-RU" sz="1800" dirty="0" smtClean="0"/>
              <a:t>, где Солнце находится на такой же </a:t>
            </a:r>
            <a:r>
              <a:rPr lang="ru-RU" sz="1800" dirty="0" err="1" smtClean="0"/>
              <a:t>высоте,как</a:t>
            </a:r>
            <a:r>
              <a:rPr lang="ru-RU" sz="1800" dirty="0" smtClean="0"/>
              <a:t> </a:t>
            </a:r>
            <a:r>
              <a:rPr lang="ru-RU" sz="1800" dirty="0" smtClean="0"/>
              <a:t> </a:t>
            </a:r>
            <a:r>
              <a:rPr lang="ru-RU" sz="1800" dirty="0" smtClean="0"/>
              <a:t>в Санкт-Петербурге: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-Санкт-Петербург находится от тропика на расстоянии : 59-23,5=35,5</a:t>
            </a:r>
          </a:p>
          <a:p>
            <a:pPr>
              <a:buNone/>
            </a:pPr>
            <a:r>
              <a:rPr lang="ru-RU" sz="1800" dirty="0" smtClean="0"/>
              <a:t>-</a:t>
            </a:r>
            <a:r>
              <a:rPr lang="ru-RU" sz="1800" dirty="0"/>
              <a:t>на расстоянии 35,5 от северного тропика расположена параллель  23,5- 35,5= -12, т.е.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15328" cy="1143008"/>
          </a:xfrm>
        </p:spPr>
        <p:txBody>
          <a:bodyPr/>
          <a:lstStyle/>
          <a:p>
            <a:r>
              <a:rPr lang="ru-RU" dirty="0" smtClean="0"/>
              <a:t>        Задание </a:t>
            </a:r>
            <a:r>
              <a:rPr lang="ru-RU" dirty="0" smtClean="0"/>
              <a:t>№5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15328" cy="407196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Определить географическую широту пункта, если там 21 марта в полдень тень от предметов падает на север.</a:t>
            </a:r>
          </a:p>
          <a:p>
            <a:pPr>
              <a:buNone/>
            </a:pPr>
            <a:endParaRPr lang="ru-RU" dirty="0"/>
          </a:p>
          <a:p>
            <a:pPr lvl="0"/>
            <a:r>
              <a:rPr lang="ru-RU" dirty="0" smtClean="0"/>
              <a:t>21 </a:t>
            </a:r>
            <a:r>
              <a:rPr lang="ru-RU" dirty="0"/>
              <a:t>марта солнце в зените над экватором, значит пункт находится в северном полушарии.</a:t>
            </a:r>
          </a:p>
          <a:p>
            <a:pPr lvl="0"/>
            <a:r>
              <a:rPr lang="ru-RU" dirty="0"/>
              <a:t>Географическая широта- Х,  90-(х-0)=45, отсюда х=45, т.е. пункт находится на широте   45 </a:t>
            </a:r>
            <a:r>
              <a:rPr lang="ru-RU" dirty="0" err="1"/>
              <a:t>с.ш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786322"/>
            <a:ext cx="8183880" cy="1051560"/>
          </a:xfrm>
        </p:spPr>
        <p:txBody>
          <a:bodyPr/>
          <a:lstStyle/>
          <a:p>
            <a:r>
              <a:rPr lang="ru-RU" dirty="0" smtClean="0"/>
              <a:t>           Повторим!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Продолжительность светового дня в июле уменьшается при движении к югу от северного тропика</a:t>
            </a:r>
          </a:p>
          <a:p>
            <a:r>
              <a:rPr lang="ru-RU" dirty="0" smtClean="0"/>
              <a:t>Продолжительность светового дня в январе уменьшается при движении к северу от южного тропика</a:t>
            </a:r>
          </a:p>
          <a:p>
            <a:r>
              <a:rPr lang="ru-RU" dirty="0" smtClean="0"/>
              <a:t>Солнце в зените бывает только на </a:t>
            </a:r>
            <a:r>
              <a:rPr lang="ru-RU" dirty="0" err="1" smtClean="0"/>
              <a:t>паралелях</a:t>
            </a:r>
            <a:r>
              <a:rPr lang="ru-RU" dirty="0" smtClean="0"/>
              <a:t> между северным и южным тропиком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7901014" cy="928694"/>
          </a:xfrm>
        </p:spPr>
        <p:txBody>
          <a:bodyPr/>
          <a:lstStyle/>
          <a:p>
            <a:r>
              <a:rPr lang="ru-RU" dirty="0" smtClean="0"/>
              <a:t>     Задание </a:t>
            </a:r>
            <a:r>
              <a:rPr lang="ru-RU" dirty="0" smtClean="0"/>
              <a:t>№6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115328" cy="4214842"/>
          </a:xfrm>
        </p:spPr>
        <p:txBody>
          <a:bodyPr>
            <a:normAutofit/>
          </a:bodyPr>
          <a:lstStyle/>
          <a:p>
            <a:r>
              <a:rPr lang="ru-RU" dirty="0" smtClean="0"/>
              <a:t>В каком из африканских государств наблюдается наименьшая продолжительность светового дня в июле? Ход ваших мыслей запишите.</a:t>
            </a:r>
          </a:p>
          <a:p>
            <a:pPr>
              <a:buNone/>
            </a:pPr>
            <a:endParaRPr lang="ru-RU" dirty="0"/>
          </a:p>
          <a:p>
            <a:r>
              <a:rPr lang="ru-RU" dirty="0" smtClean="0"/>
              <a:t>Можно ли утверждать, что в Африке есть страны , над территорией которых Солнце никогда не бывает в зените</a:t>
            </a:r>
            <a:r>
              <a:rPr lang="ru-RU" dirty="0" smtClean="0"/>
              <a:t>? Обосновать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214950"/>
            <a:ext cx="7972452" cy="820090"/>
          </a:xfrm>
        </p:spPr>
        <p:txBody>
          <a:bodyPr/>
          <a:lstStyle/>
          <a:p>
            <a:r>
              <a:rPr lang="ru-RU" dirty="0" smtClean="0"/>
              <a:t>         Повторим!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857232"/>
            <a:ext cx="8115328" cy="414340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Е=Р-С (в расчете на тысячу человек) </a:t>
            </a:r>
          </a:p>
          <a:p>
            <a:endParaRPr lang="ru-RU" dirty="0" smtClean="0"/>
          </a:p>
          <a:p>
            <a:r>
              <a:rPr lang="ru-RU" dirty="0" smtClean="0"/>
              <a:t>Для развитых стран характерно:</a:t>
            </a:r>
          </a:p>
          <a:p>
            <a:pPr>
              <a:buNone/>
            </a:pPr>
            <a:r>
              <a:rPr lang="ru-RU" dirty="0" smtClean="0"/>
              <a:t>-низкий естественный прирост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err="1" smtClean="0"/>
              <a:t>депопуляция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-старение населения </a:t>
            </a:r>
          </a:p>
          <a:p>
            <a:pPr>
              <a:buNone/>
            </a:pPr>
            <a:r>
              <a:rPr lang="ru-RU" dirty="0" smtClean="0"/>
              <a:t>-ПВП – «трапеция»  </a:t>
            </a:r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Для развивающихся стран характерно:</a:t>
            </a:r>
          </a:p>
          <a:p>
            <a:pPr>
              <a:buNone/>
            </a:pPr>
            <a:r>
              <a:rPr lang="ru-RU" dirty="0" smtClean="0"/>
              <a:t>-высокий естественный прирост</a:t>
            </a:r>
          </a:p>
          <a:p>
            <a:pPr>
              <a:buNone/>
            </a:pPr>
            <a:r>
              <a:rPr lang="ru-RU" dirty="0" smtClean="0"/>
              <a:t>-высокая доля детей</a:t>
            </a:r>
          </a:p>
          <a:p>
            <a:pPr>
              <a:buNone/>
            </a:pPr>
            <a:r>
              <a:rPr lang="ru-RU" dirty="0" smtClean="0"/>
              <a:t>-ПВП- «треугольная»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115328" cy="1143008"/>
          </a:xfrm>
        </p:spPr>
        <p:txBody>
          <a:bodyPr/>
          <a:lstStyle/>
          <a:p>
            <a:r>
              <a:rPr lang="ru-RU" dirty="0" smtClean="0"/>
              <a:t>          Задание </a:t>
            </a:r>
            <a:r>
              <a:rPr lang="ru-RU" dirty="0" smtClean="0"/>
              <a:t>№7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214554"/>
            <a:ext cx="7901014" cy="250375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Используя приведенные в таблице данные, определите, в какой из стран – Алжире, Чили или Италии – показатель смертности в расчете на 1 тыс. жителей наибольший. Для обоснования своего ответа запишите необходимые числовые данные или рассуждения. Объясните, почему в этой стране показатель смертности наибольший.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Демографические показатели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857232"/>
          <a:ext cx="8186765" cy="4259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6177"/>
                <a:gridCol w="1208125"/>
                <a:gridCol w="994926"/>
                <a:gridCol w="1037537"/>
              </a:tblGrid>
              <a:tr h="496493"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Алжир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Италия</a:t>
                      </a:r>
                      <a:endParaRPr lang="ru-RU" dirty="0"/>
                    </a:p>
                  </a:txBody>
                  <a:tcPr/>
                </a:tc>
              </a:tr>
              <a:tr h="496493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Общая численность населения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58,1</a:t>
                      </a:r>
                      <a:endParaRPr lang="ru-RU" dirty="0"/>
                    </a:p>
                  </a:txBody>
                  <a:tcPr/>
                </a:tc>
              </a:tr>
              <a:tr h="496493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населения в возрасте до 15 лет,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  <a:tr h="496493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населения старше 65 лет,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</a:tr>
              <a:tr h="496493">
                <a:tc>
                  <a:txBody>
                    <a:bodyPr/>
                    <a:lstStyle/>
                    <a:p>
                      <a:r>
                        <a:rPr lang="ru-RU" dirty="0" smtClean="0"/>
                        <a:t>Рождаемость(промилле)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8,5</a:t>
                      </a:r>
                      <a:endParaRPr lang="ru-RU" dirty="0"/>
                    </a:p>
                  </a:txBody>
                  <a:tcPr/>
                </a:tc>
              </a:tr>
              <a:tr h="496493">
                <a:tc>
                  <a:txBody>
                    <a:bodyPr/>
                    <a:lstStyle/>
                    <a:p>
                      <a:r>
                        <a:rPr lang="ru-RU" dirty="0" smtClean="0"/>
                        <a:t>Естественный прирост(</a:t>
                      </a:r>
                      <a:r>
                        <a:rPr lang="ru-RU" dirty="0" err="1" smtClean="0"/>
                        <a:t>прмилле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-2,0</a:t>
                      </a:r>
                      <a:endParaRPr lang="ru-RU" dirty="0"/>
                    </a:p>
                  </a:txBody>
                  <a:tcPr/>
                </a:tc>
              </a:tr>
              <a:tr h="496493">
                <a:tc>
                  <a:txBody>
                    <a:bodyPr/>
                    <a:lstStyle/>
                    <a:p>
                      <a:r>
                        <a:rPr lang="ru-RU" dirty="0" smtClean="0"/>
                        <a:t>Ожидаемая продолжительность жизни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80,0</a:t>
                      </a:r>
                      <a:endParaRPr lang="ru-RU" dirty="0"/>
                    </a:p>
                  </a:txBody>
                  <a:tcPr/>
                </a:tc>
              </a:tr>
              <a:tr h="496493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городского населения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642918"/>
            <a:ext cx="7901014" cy="1214446"/>
          </a:xfrm>
        </p:spPr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428868"/>
            <a:ext cx="8112442" cy="318782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).Е=Р-С, С=Р-Е    Алжир- 5 пр., Чили- 6пр.  Италия- 10,5пр.</a:t>
            </a:r>
          </a:p>
          <a:p>
            <a:endParaRPr lang="ru-RU" dirty="0" smtClean="0"/>
          </a:p>
          <a:p>
            <a:r>
              <a:rPr lang="ru-RU" dirty="0" smtClean="0"/>
              <a:t>2)Доля </a:t>
            </a:r>
            <a:r>
              <a:rPr lang="ru-RU" dirty="0"/>
              <a:t>лиц старше 65 лет: Италия-19%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429264"/>
            <a:ext cx="8115328" cy="642942"/>
          </a:xfrm>
        </p:spPr>
        <p:txBody>
          <a:bodyPr/>
          <a:lstStyle/>
          <a:p>
            <a:r>
              <a:rPr lang="ru-RU" dirty="0" smtClean="0"/>
              <a:t>                Повторим 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30352"/>
            <a:ext cx="8186766" cy="447028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Дни равноденствия- 21 марта , 23 сентября- Солнце в зените над экватором.</a:t>
            </a:r>
          </a:p>
          <a:p>
            <a:r>
              <a:rPr lang="ru-RU" dirty="0" smtClean="0"/>
              <a:t>21 </a:t>
            </a:r>
            <a:r>
              <a:rPr lang="ru-RU" dirty="0" err="1" smtClean="0"/>
              <a:t>декабря-день</a:t>
            </a:r>
            <a:r>
              <a:rPr lang="ru-RU" dirty="0" smtClean="0"/>
              <a:t> зимнего </a:t>
            </a:r>
            <a:r>
              <a:rPr lang="ru-RU" dirty="0" err="1" smtClean="0"/>
              <a:t>солнцестояния-Солнце</a:t>
            </a:r>
            <a:r>
              <a:rPr lang="ru-RU" dirty="0" smtClean="0"/>
              <a:t> в зените над южным тропиком</a:t>
            </a:r>
          </a:p>
          <a:p>
            <a:r>
              <a:rPr lang="ru-RU" dirty="0" smtClean="0"/>
              <a:t>22 </a:t>
            </a:r>
            <a:r>
              <a:rPr lang="ru-RU" dirty="0" err="1" smtClean="0"/>
              <a:t>июня-день</a:t>
            </a:r>
            <a:r>
              <a:rPr lang="ru-RU" dirty="0" smtClean="0"/>
              <a:t> летнего </a:t>
            </a:r>
            <a:r>
              <a:rPr lang="ru-RU" dirty="0" err="1" smtClean="0"/>
              <a:t>солнцестояния-Солнце</a:t>
            </a:r>
            <a:r>
              <a:rPr lang="ru-RU" dirty="0" smtClean="0"/>
              <a:t> в зените над северным тропиком</a:t>
            </a:r>
          </a:p>
          <a:p>
            <a:r>
              <a:rPr lang="ru-RU" dirty="0" smtClean="0"/>
              <a:t>66,5 </a:t>
            </a:r>
            <a:r>
              <a:rPr lang="ru-RU" dirty="0" err="1" smtClean="0"/>
              <a:t>с.ш.-северный</a:t>
            </a:r>
            <a:r>
              <a:rPr lang="ru-RU" dirty="0" smtClean="0"/>
              <a:t> полярный круг</a:t>
            </a:r>
          </a:p>
          <a:p>
            <a:r>
              <a:rPr lang="ru-RU" dirty="0" smtClean="0"/>
              <a:t>66,6 </a:t>
            </a:r>
            <a:r>
              <a:rPr lang="ru-RU" dirty="0" err="1" smtClean="0"/>
              <a:t>ю.ш.-южный</a:t>
            </a:r>
            <a:r>
              <a:rPr lang="ru-RU" dirty="0" smtClean="0"/>
              <a:t> полярный круг</a:t>
            </a:r>
          </a:p>
          <a:p>
            <a:r>
              <a:rPr lang="ru-RU" dirty="0" smtClean="0"/>
              <a:t>23,5 </a:t>
            </a:r>
            <a:r>
              <a:rPr lang="ru-RU" dirty="0" err="1" smtClean="0"/>
              <a:t>ю.ш</a:t>
            </a:r>
            <a:r>
              <a:rPr lang="ru-RU" dirty="0" smtClean="0"/>
              <a:t>.; 23,5 </a:t>
            </a:r>
            <a:r>
              <a:rPr lang="ru-RU" dirty="0" err="1" smtClean="0"/>
              <a:t>с.ш</a:t>
            </a:r>
            <a:r>
              <a:rPr lang="ru-RU" dirty="0" smtClean="0"/>
              <a:t>. –тропики(солнце в зените один раз в году)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786454"/>
            <a:ext cx="7969566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Наклон земной оси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757242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143512"/>
            <a:ext cx="7972452" cy="891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Движение Земли вокруг Солнца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000108"/>
            <a:ext cx="664373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        Повторим 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Длина дуги одного часового пояса-15 градусов.</a:t>
            </a:r>
          </a:p>
          <a:p>
            <a:r>
              <a:rPr lang="ru-RU" dirty="0" smtClean="0"/>
              <a:t>При движении на восток от Гринвичского меридиана время каждого последующего пояса увеличивается на один час</a:t>
            </a:r>
          </a:p>
          <a:p>
            <a:r>
              <a:rPr lang="ru-RU" dirty="0" smtClean="0"/>
              <a:t>При движении к западу от Гринвичского меридиана время каждого последующего часового пояса уменьшается на один час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6766" cy="1214446"/>
          </a:xfrm>
        </p:spPr>
        <p:txBody>
          <a:bodyPr/>
          <a:lstStyle/>
          <a:p>
            <a:r>
              <a:rPr lang="ru-RU" dirty="0" smtClean="0"/>
              <a:t>Задание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3116"/>
            <a:ext cx="8115328" cy="35719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/>
          </a:p>
          <a:p>
            <a:r>
              <a:rPr lang="ru-RU" dirty="0"/>
              <a:t>Определите, в каком из пунктов, обозначенных буквами на карте Евразии, 1 августа Солнце будет находиться ниже всего над горизонтом в 9 часов по солнечному времени Гринвичского меридиана. Запишите обоснование своего ответа.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143932" cy="610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115328" cy="1000132"/>
          </a:xfrm>
        </p:spPr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186766" cy="4071966"/>
          </a:xfrm>
        </p:spPr>
        <p:txBody>
          <a:bodyPr>
            <a:normAutofit/>
          </a:bodyPr>
          <a:lstStyle/>
          <a:p>
            <a:r>
              <a:rPr lang="ru-RU" dirty="0"/>
              <a:t>Определяем полуденный меридиан:</a:t>
            </a:r>
          </a:p>
          <a:p>
            <a:pPr lvl="0">
              <a:buNone/>
            </a:pPr>
            <a:r>
              <a:rPr lang="ru-RU" dirty="0"/>
              <a:t>(12-9)х15=45  (15-длина дуги одного часового пояса)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</a:t>
            </a:r>
            <a:endParaRPr lang="ru-RU" dirty="0"/>
          </a:p>
          <a:p>
            <a:pPr lvl="0"/>
            <a:r>
              <a:rPr lang="ru-RU" dirty="0"/>
              <a:t>Дальше всего от полуденного меридиана располагается т.</a:t>
            </a:r>
            <a:r>
              <a:rPr lang="en-US" dirty="0"/>
              <a:t>D</a:t>
            </a:r>
            <a:r>
              <a:rPr lang="ru-RU" dirty="0"/>
              <a:t>,значит здесь солнце ниже всего над горизонтом.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58138" cy="1143008"/>
          </a:xfrm>
        </p:spPr>
        <p:txBody>
          <a:bodyPr/>
          <a:lstStyle/>
          <a:p>
            <a:r>
              <a:rPr lang="ru-RU" dirty="0" smtClean="0"/>
              <a:t>Задание№2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186766" cy="421484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Определить географическую долготу пункта, если известно что 14 июня местное время в нем 3 часа, а в Лондоне в этот момент –полночь.</a:t>
            </a:r>
          </a:p>
          <a:p>
            <a:pPr>
              <a:buNone/>
            </a:pPr>
            <a:r>
              <a:rPr lang="ru-RU" dirty="0" smtClean="0"/>
              <a:t>1).Определяем часовой пояс пункта: отличается от Лондона на три часа, время  больше, значит двигаемся на восток –</a:t>
            </a:r>
            <a:r>
              <a:rPr lang="en-US" dirty="0" smtClean="0"/>
              <a:t>III </a:t>
            </a:r>
            <a:r>
              <a:rPr lang="ru-RU" dirty="0" smtClean="0"/>
              <a:t>часовой пояс. </a:t>
            </a:r>
          </a:p>
          <a:p>
            <a:pPr>
              <a:buNone/>
            </a:pPr>
            <a:r>
              <a:rPr lang="ru-RU" dirty="0" smtClean="0"/>
              <a:t>2)Длина дуги одного часового пояса-15 градусов, значит пункт будет удален на 15х3=45</a:t>
            </a:r>
          </a:p>
          <a:p>
            <a:r>
              <a:rPr lang="ru-RU" dirty="0" smtClean="0"/>
              <a:t>3)Пункт находится на меридиане- 45 в.д.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129</TotalTime>
  <Words>757</Words>
  <Application>Microsoft Office PowerPoint</Application>
  <PresentationFormat>Экран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  ЕГЭ /география/    решение       задач</vt:lpstr>
      <vt:lpstr>                Повторим !</vt:lpstr>
      <vt:lpstr>     Наклон земной оси</vt:lpstr>
      <vt:lpstr>Движение Земли вокруг Солнца</vt:lpstr>
      <vt:lpstr>         Повторим !</vt:lpstr>
      <vt:lpstr>Задание №1</vt:lpstr>
      <vt:lpstr>Слайд 7</vt:lpstr>
      <vt:lpstr>Решение:</vt:lpstr>
      <vt:lpstr>Задание№2</vt:lpstr>
      <vt:lpstr>Задание №3</vt:lpstr>
      <vt:lpstr>           Повторим!</vt:lpstr>
      <vt:lpstr>Задание №4</vt:lpstr>
      <vt:lpstr>        Задание №5</vt:lpstr>
      <vt:lpstr>           Повторим!</vt:lpstr>
      <vt:lpstr>     Задание №6</vt:lpstr>
      <vt:lpstr>         Повторим!</vt:lpstr>
      <vt:lpstr>          Задание №7</vt:lpstr>
      <vt:lpstr>Демографические показатели</vt:lpstr>
      <vt:lpstr>Решение: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Toshiba</cp:lastModifiedBy>
  <cp:revision>15</cp:revision>
  <dcterms:created xsi:type="dcterms:W3CDTF">2011-02-23T11:55:43Z</dcterms:created>
  <dcterms:modified xsi:type="dcterms:W3CDTF">2011-02-24T21:51:38Z</dcterms:modified>
</cp:coreProperties>
</file>