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56" r:id="rId3"/>
    <p:sldId id="271" r:id="rId4"/>
    <p:sldId id="259" r:id="rId5"/>
    <p:sldId id="270" r:id="rId6"/>
    <p:sldId id="261" r:id="rId7"/>
    <p:sldId id="260" r:id="rId8"/>
    <p:sldId id="272" r:id="rId9"/>
    <p:sldId id="265" r:id="rId10"/>
    <p:sldId id="264" r:id="rId11"/>
    <p:sldId id="262" r:id="rId12"/>
    <p:sldId id="263" r:id="rId13"/>
    <p:sldId id="266" r:id="rId14"/>
    <p:sldId id="258" r:id="rId15"/>
    <p:sldId id="257" r:id="rId16"/>
    <p:sldId id="267" r:id="rId17"/>
    <p:sldId id="26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14043-3058-4AE0-B8A5-8FB755687595}" type="datetimeFigureOut">
              <a:rPr lang="ru-RU" smtClean="0"/>
              <a:pPr/>
              <a:t>18.01.2014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84F43-5F82-4503-8C37-075A660AD8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14043-3058-4AE0-B8A5-8FB755687595}" type="datetimeFigureOut">
              <a:rPr lang="ru-RU" smtClean="0"/>
              <a:pPr/>
              <a:t>18.01.2014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84F43-5F82-4503-8C37-075A660AD8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14043-3058-4AE0-B8A5-8FB755687595}" type="datetimeFigureOut">
              <a:rPr lang="ru-RU" smtClean="0"/>
              <a:pPr/>
              <a:t>18.01.2014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84F43-5F82-4503-8C37-075A660AD8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14043-3058-4AE0-B8A5-8FB755687595}" type="datetimeFigureOut">
              <a:rPr lang="ru-RU" smtClean="0"/>
              <a:pPr/>
              <a:t>18.01.2014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84F43-5F82-4503-8C37-075A660AD8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14043-3058-4AE0-B8A5-8FB755687595}" type="datetimeFigureOut">
              <a:rPr lang="ru-RU" smtClean="0"/>
              <a:pPr/>
              <a:t>18.01.2014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84F43-5F82-4503-8C37-075A660AD8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14043-3058-4AE0-B8A5-8FB755687595}" type="datetimeFigureOut">
              <a:rPr lang="ru-RU" smtClean="0"/>
              <a:pPr/>
              <a:t>18.01.2014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84F43-5F82-4503-8C37-075A660AD8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14043-3058-4AE0-B8A5-8FB755687595}" type="datetimeFigureOut">
              <a:rPr lang="ru-RU" smtClean="0"/>
              <a:pPr/>
              <a:t>18.01.2014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84F43-5F82-4503-8C37-075A660AD8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14043-3058-4AE0-B8A5-8FB755687595}" type="datetimeFigureOut">
              <a:rPr lang="ru-RU" smtClean="0"/>
              <a:pPr/>
              <a:t>18.01.2014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84F43-5F82-4503-8C37-075A660AD8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14043-3058-4AE0-B8A5-8FB755687595}" type="datetimeFigureOut">
              <a:rPr lang="ru-RU" smtClean="0"/>
              <a:pPr/>
              <a:t>18.01.2014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84F43-5F82-4503-8C37-075A660AD8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14043-3058-4AE0-B8A5-8FB755687595}" type="datetimeFigureOut">
              <a:rPr lang="ru-RU" smtClean="0"/>
              <a:pPr/>
              <a:t>18.01.2014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84F43-5F82-4503-8C37-075A660AD8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14043-3058-4AE0-B8A5-8FB755687595}" type="datetimeFigureOut">
              <a:rPr lang="ru-RU" smtClean="0"/>
              <a:pPr/>
              <a:t>18.01.2014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84F43-5F82-4503-8C37-075A660AD8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814043-3058-4AE0-B8A5-8FB755687595}" type="datetimeFigureOut">
              <a:rPr lang="ru-RU" smtClean="0"/>
              <a:pPr/>
              <a:t>18.01.2014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584F43-5F82-4503-8C37-075A660AD8A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2357430"/>
            <a:ext cx="8742650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Деятельностный</a:t>
            </a:r>
            <a:r>
              <a:rPr lang="ru-RU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подход </a:t>
            </a:r>
            <a:r>
              <a:rPr lang="ru-RU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 </a:t>
            </a:r>
            <a:r>
              <a:rPr lang="ru-RU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обучению.</a:t>
            </a:r>
          </a:p>
          <a:p>
            <a:pPr algn="r"/>
            <a:endParaRPr lang="ru-RU" sz="40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Учитель физики Дьякова Н.Н.</a:t>
            </a:r>
            <a:endParaRPr lang="ru-RU" sz="4000" b="1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6" name="Picture 2" descr="C:\Users\1\Desktop\сайт школы\Картинки\i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0"/>
            <a:ext cx="1962155" cy="2246742"/>
          </a:xfrm>
          <a:prstGeom prst="rect">
            <a:avLst/>
          </a:prstGeom>
          <a:noFill/>
        </p:spPr>
      </p:pic>
      <p:pic>
        <p:nvPicPr>
          <p:cNvPr id="1027" name="Picture 3" descr="C:\Users\1\Desktop\сайт школы\Картинки\YCAGXCJZHCAK81GZ4CAHKNG14CA6V8RZSCAFS6HS2CA2DWKDHCAD01U5SCA8YCW7YCASKKR6BCA21Y8VCCA5EVTGSCALNIWB4CAZ96YINCA19J5BRCAM9UZANCAIKIYZDCADI7MWKCACVF7K0CA0UW3N2CAMJQZOP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286256"/>
            <a:ext cx="2143140" cy="234650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357422" y="428604"/>
            <a:ext cx="468660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МБОУ «</a:t>
            </a:r>
            <a:r>
              <a:rPr lang="ru-RU" sz="28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Андроповская</a:t>
            </a:r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СОШ»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402"/>
            </a:avLst>
          </a:prstGeom>
          <a:solidFill>
            <a:srgbClr val="5F5F5F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с одним вырезанным углом 3"/>
          <p:cNvSpPr/>
          <p:nvPr/>
        </p:nvSpPr>
        <p:spPr>
          <a:xfrm>
            <a:off x="251520" y="188640"/>
            <a:ext cx="8534752" cy="6310478"/>
          </a:xfrm>
          <a:prstGeom prst="snip1Rect">
            <a:avLst>
              <a:gd name="adj" fmla="val 16435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827584" y="452573"/>
            <a:ext cx="6876256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4. “Открытие” детьми нового знания </a:t>
            </a:r>
            <a:endParaRPr kumimoji="0" lang="ru-RU" sz="20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 smtClean="0"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Цели этапа: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Организовать коммуникативное взаимодействие для построения нового способа действия, устраняющего причину выявленного затруднения;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Зафиксировать новый способ действия в знаковой, вербальной форме и с помощью эталона.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lang="ru-RU" sz="1200" dirty="0" smtClean="0">
              <a:latin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Рассмотрим пример и ответим на вопрос: __________________?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Демонстрация: _____________________.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Что мы видим?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611560" y="1196752"/>
            <a:ext cx="6984776" cy="1656184"/>
          </a:xfrm>
          <a:prstGeom prst="foldedCorner">
            <a:avLst>
              <a:gd name="adj" fmla="val 18171"/>
            </a:avLst>
          </a:prstGeom>
          <a:solidFill>
            <a:srgbClr val="CCFF66">
              <a:alpha val="18039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402"/>
            </a:avLst>
          </a:prstGeom>
          <a:solidFill>
            <a:srgbClr val="5F5F5F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с одним вырезанным углом 4"/>
          <p:cNvSpPr/>
          <p:nvPr/>
        </p:nvSpPr>
        <p:spPr>
          <a:xfrm>
            <a:off x="323528" y="142858"/>
            <a:ext cx="8534752" cy="6310478"/>
          </a:xfrm>
          <a:prstGeom prst="snip1Rect">
            <a:avLst>
              <a:gd name="adj" fmla="val 16435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899592" y="1196752"/>
            <a:ext cx="4536504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5. Первичное закрепление</a:t>
            </a:r>
            <a:endParaRPr kumimoji="0" lang="ru-RU" sz="20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899592" y="1956321"/>
            <a:ext cx="6048672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Цель этапа: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зафиксировать изученное учебное содержание во внешней речи.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827584" y="1772816"/>
            <a:ext cx="6768752" cy="1152128"/>
          </a:xfrm>
          <a:prstGeom prst="foldedCorner">
            <a:avLst>
              <a:gd name="adj" fmla="val 18171"/>
            </a:avLst>
          </a:prstGeom>
          <a:solidFill>
            <a:srgbClr val="CCFF66">
              <a:alpha val="18039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402"/>
            </a:avLst>
          </a:prstGeom>
          <a:solidFill>
            <a:srgbClr val="5F5F5F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с одним вырезанным углом 6"/>
          <p:cNvSpPr/>
          <p:nvPr/>
        </p:nvSpPr>
        <p:spPr>
          <a:xfrm>
            <a:off x="323528" y="142858"/>
            <a:ext cx="8534752" cy="6454494"/>
          </a:xfrm>
          <a:prstGeom prst="snip1Rect">
            <a:avLst>
              <a:gd name="adj" fmla="val 16435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683568" y="925270"/>
            <a:ext cx="741682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6. Самостоятельная работа с самопроверкой по образцу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Цель этапа: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проверить своё умение применять новое учебное содержание в типовых условиях на основе сопоставления своего решения с эталоном для самопроверки.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Решим задачу.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Работаем синими чернилами, правим зелеными. Время работы 3-4 мин.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Выполним самопроверку задачи.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Сделаем вывод: Мы научились ______________.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4499992" y="3789040"/>
            <a:ext cx="381642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Алгоритм исправления ошибок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6" name="Рисунок 5" descr="http://festival.1september.ru/articles/312898/img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4149080"/>
            <a:ext cx="4010025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683568" y="1340768"/>
            <a:ext cx="7416824" cy="936104"/>
          </a:xfrm>
          <a:prstGeom prst="foldedCorner">
            <a:avLst>
              <a:gd name="adj" fmla="val 18171"/>
            </a:avLst>
          </a:prstGeom>
          <a:solidFill>
            <a:srgbClr val="CCFF66">
              <a:alpha val="18039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402"/>
            </a:avLst>
          </a:prstGeom>
          <a:solidFill>
            <a:srgbClr val="5F5F5F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с одним вырезанным углом 4"/>
          <p:cNvSpPr/>
          <p:nvPr/>
        </p:nvSpPr>
        <p:spPr>
          <a:xfrm>
            <a:off x="323528" y="142858"/>
            <a:ext cx="8534752" cy="6310478"/>
          </a:xfrm>
          <a:prstGeom prst="snip1Rect">
            <a:avLst>
              <a:gd name="adj" fmla="val 16435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331640" y="836712"/>
            <a:ext cx="252028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7. Повторение.</a:t>
            </a:r>
            <a:endParaRPr kumimoji="0" lang="ru-RU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683568" y="1340768"/>
            <a:ext cx="676875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Цель этапа: </a:t>
            </a:r>
            <a:r>
              <a:rPr kumimoji="0" lang="ru-RU" sz="16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повторить учебное содержание, которое потребуется на следующих уроках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611560" y="1340768"/>
            <a:ext cx="6912768" cy="792088"/>
          </a:xfrm>
          <a:prstGeom prst="foldedCorner">
            <a:avLst>
              <a:gd name="adj" fmla="val 18171"/>
            </a:avLst>
          </a:prstGeom>
          <a:solidFill>
            <a:srgbClr val="CCFF66">
              <a:alpha val="18039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2420888"/>
            <a:ext cx="66967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Давайте посмотрим чему мы еще научились.</a:t>
            </a:r>
            <a:endParaRPr lang="ru-RU" dirty="0" smtClean="0"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Выполняем тест с последующей взаимопроверкой (работаем синими, исправляем зелеными чернилами).</a:t>
            </a:r>
            <a:endParaRPr lang="ru-RU" dirty="0" smtClean="0"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Время работы: 7 – 8 мин.</a:t>
            </a:r>
            <a:endParaRPr lang="ru-RU" dirty="0" smtClean="0"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Поменялись работами, проверили результат, сверяясь с правильными ответами на слайде. Перевели полученные баллы в оценку.</a:t>
            </a:r>
            <a:endParaRPr lang="ru-RU" dirty="0" smtClean="0"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Для анализа и оценки успешности достижения цели: задать вопрос: Кто справился с тестом? </a:t>
            </a:r>
            <a:endParaRPr lang="ru-RU" dirty="0" smtClean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Рамка 1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402"/>
            </a:avLst>
          </a:prstGeom>
          <a:solidFill>
            <a:srgbClr val="5F5F5F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с одним вырезанным углом 14"/>
          <p:cNvSpPr/>
          <p:nvPr/>
        </p:nvSpPr>
        <p:spPr>
          <a:xfrm>
            <a:off x="323528" y="142858"/>
            <a:ext cx="8534752" cy="6310478"/>
          </a:xfrm>
          <a:prstGeom prst="snip1Rect">
            <a:avLst>
              <a:gd name="adj" fmla="val 16435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2051720" y="1700808"/>
            <a:ext cx="5040560" cy="3816424"/>
            <a:chOff x="429378" y="260648"/>
            <a:chExt cx="3988528" cy="3146866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259632" y="260648"/>
              <a:ext cx="2482090" cy="33855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</a:rPr>
                <a:t>Прочитай условие задачи</a:t>
              </a:r>
              <a:endParaRPr lang="ru-RU" sz="16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endParaRPr>
            </a:p>
          </p:txBody>
        </p:sp>
        <p:sp>
          <p:nvSpPr>
            <p:cNvPr id="6" name="Стрелка вниз 5"/>
            <p:cNvSpPr/>
            <p:nvPr/>
          </p:nvSpPr>
          <p:spPr>
            <a:xfrm>
              <a:off x="2411760" y="620688"/>
              <a:ext cx="144016" cy="288032"/>
            </a:xfrm>
            <a:prstGeom prst="downArrow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827584" y="908720"/>
              <a:ext cx="3336106" cy="33855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</a:rPr>
                <a:t>Определи, что в задаче неизвестно</a:t>
              </a:r>
              <a:endParaRPr lang="ru-RU" sz="16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endParaRPr>
            </a:p>
          </p:txBody>
        </p:sp>
        <p:sp>
          <p:nvSpPr>
            <p:cNvPr id="8" name="Стрелка вниз 7"/>
            <p:cNvSpPr/>
            <p:nvPr/>
          </p:nvSpPr>
          <p:spPr>
            <a:xfrm>
              <a:off x="2411760" y="1268760"/>
              <a:ext cx="144016" cy="288032"/>
            </a:xfrm>
            <a:prstGeom prst="downArrow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Стрелка вниз 8"/>
            <p:cNvSpPr/>
            <p:nvPr/>
          </p:nvSpPr>
          <p:spPr>
            <a:xfrm>
              <a:off x="2411760" y="2780928"/>
              <a:ext cx="144016" cy="288032"/>
            </a:xfrm>
            <a:prstGeom prst="downArrow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Стрелка вниз 9"/>
            <p:cNvSpPr/>
            <p:nvPr/>
          </p:nvSpPr>
          <p:spPr>
            <a:xfrm>
              <a:off x="2411760" y="2132856"/>
              <a:ext cx="144016" cy="288032"/>
            </a:xfrm>
            <a:prstGeom prst="downArrow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29378" y="1556792"/>
              <a:ext cx="3988528" cy="584775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</a:rPr>
                <a:t>Узнай, что надо знать,</a:t>
              </a:r>
            </a:p>
            <a:p>
              <a:pPr algn="ctr"/>
              <a:r>
                <a:rPr lang="ru-RU" sz="16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</a:rPr>
                <a:t> чтобы ответить на главный вопрос задачи</a:t>
              </a:r>
              <a:endParaRPr lang="ru-RU" sz="16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028316" y="2420888"/>
              <a:ext cx="2934651" cy="33855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</a:rPr>
                <a:t>Узнай недостающие величины</a:t>
              </a:r>
              <a:endParaRPr lang="ru-RU" sz="16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259632" y="3068960"/>
              <a:ext cx="2514792" cy="33855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</a:rPr>
                <a:t>Ответь на главный вопрос</a:t>
              </a:r>
              <a:endParaRPr lang="ru-RU" sz="16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endParaRPr>
            </a:p>
          </p:txBody>
        </p:sp>
      </p:grp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059832" y="1196752"/>
            <a:ext cx="31318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Times New Roman" pitchFamily="18" charset="0"/>
                <a:cs typeface="Times New Roman" pitchFamily="18" charset="0"/>
              </a:rPr>
              <a:t>Алгоритм решения задач.</a:t>
            </a:r>
            <a:endParaRPr kumimoji="0" lang="ru-RU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Рамка 2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402"/>
            </a:avLst>
          </a:prstGeom>
          <a:solidFill>
            <a:srgbClr val="5F5F5F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с одним вырезанным углом 26"/>
          <p:cNvSpPr/>
          <p:nvPr/>
        </p:nvSpPr>
        <p:spPr>
          <a:xfrm>
            <a:off x="323528" y="188640"/>
            <a:ext cx="8534752" cy="6310478"/>
          </a:xfrm>
          <a:prstGeom prst="snip1Rect">
            <a:avLst>
              <a:gd name="adj" fmla="val 16435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1979712" y="1700808"/>
            <a:ext cx="4233611" cy="3290882"/>
            <a:chOff x="251520" y="260648"/>
            <a:chExt cx="4233611" cy="3290882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1630859" y="260648"/>
              <a:ext cx="1739643" cy="338554"/>
            </a:xfrm>
            <a:prstGeom prst="rect">
              <a:avLst/>
            </a:prstGeom>
            <a:noFill/>
            <a:ln w="19050">
              <a:solidFill>
                <a:schemeClr val="accent1">
                  <a:lumMod val="50000"/>
                </a:schemeClr>
              </a:solidFill>
            </a:ln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</a:rPr>
                <a:t>Сравни с ответом</a:t>
              </a:r>
              <a:endParaRPr lang="ru-RU" sz="16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763688" y="836712"/>
              <a:ext cx="1393908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</a:rPr>
                <a:t>Есть ошибки?</a:t>
              </a:r>
              <a:endParaRPr lang="ru-RU" sz="16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endParaRPr>
            </a:p>
          </p:txBody>
        </p:sp>
        <p:sp>
          <p:nvSpPr>
            <p:cNvPr id="8" name="Стрелка вниз 7"/>
            <p:cNvSpPr/>
            <p:nvPr/>
          </p:nvSpPr>
          <p:spPr>
            <a:xfrm>
              <a:off x="899592" y="2060848"/>
              <a:ext cx="144016" cy="288032"/>
            </a:xfrm>
            <a:prstGeom prst="downArrow">
              <a:avLst/>
            </a:prstGeom>
            <a:noFill/>
            <a:ln w="190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51520" y="1484784"/>
              <a:ext cx="1507015" cy="584775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Подчеркни</a:t>
              </a:r>
            </a:p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 место ошибки</a:t>
              </a:r>
              <a:endParaRPr lang="ru-RU" sz="16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endParaRPr>
            </a:p>
          </p:txBody>
        </p:sp>
        <p:sp>
          <p:nvSpPr>
            <p:cNvPr id="14" name="Блок-схема: решение 13"/>
            <p:cNvSpPr/>
            <p:nvPr/>
          </p:nvSpPr>
          <p:spPr>
            <a:xfrm>
              <a:off x="1403648" y="620688"/>
              <a:ext cx="2088232" cy="792088"/>
            </a:xfrm>
            <a:prstGeom prst="flowChartDecision">
              <a:avLst/>
            </a:prstGeom>
            <a:noFill/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Стрелка углом вверх 14"/>
            <p:cNvSpPr/>
            <p:nvPr/>
          </p:nvSpPr>
          <p:spPr>
            <a:xfrm rot="10800000">
              <a:off x="827584" y="980728"/>
              <a:ext cx="576064" cy="504056"/>
            </a:xfrm>
            <a:prstGeom prst="bentUpArrow">
              <a:avLst>
                <a:gd name="adj1" fmla="val 6791"/>
                <a:gd name="adj2" fmla="val 25000"/>
                <a:gd name="adj3" fmla="val 44240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Стрелка углом вверх 15"/>
            <p:cNvSpPr/>
            <p:nvPr/>
          </p:nvSpPr>
          <p:spPr>
            <a:xfrm rot="10800000" flipH="1">
              <a:off x="3491880" y="980728"/>
              <a:ext cx="576064" cy="504056"/>
            </a:xfrm>
            <a:prstGeom prst="bentUpArrow">
              <a:avLst>
                <a:gd name="adj1" fmla="val 9539"/>
                <a:gd name="adj2" fmla="val 25000"/>
                <a:gd name="adj3" fmla="val 44240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318785" y="2348880"/>
              <a:ext cx="1372492" cy="584775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Исправь </a:t>
              </a:r>
            </a:p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свою ошибку</a:t>
              </a:r>
              <a:endParaRPr lang="ru-RU" sz="16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3275856" y="1484784"/>
              <a:ext cx="1148776" cy="584775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Проверь </a:t>
              </a:r>
            </a:p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по эталону</a:t>
              </a:r>
              <a:endParaRPr lang="ru-RU" sz="16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endParaRPr>
            </a:p>
          </p:txBody>
        </p:sp>
        <p:sp>
          <p:nvSpPr>
            <p:cNvPr id="19" name="Стрелка вниз 18"/>
            <p:cNvSpPr/>
            <p:nvPr/>
          </p:nvSpPr>
          <p:spPr>
            <a:xfrm>
              <a:off x="3851920" y="2060848"/>
              <a:ext cx="144016" cy="288032"/>
            </a:xfrm>
            <a:prstGeom prst="downArrow">
              <a:avLst/>
            </a:prstGeom>
            <a:noFill/>
            <a:ln w="190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3215361" y="2348880"/>
              <a:ext cx="1269770" cy="584775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Поставь </a:t>
              </a:r>
            </a:p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себе оценку</a:t>
              </a:r>
              <a:endParaRPr lang="ru-RU" sz="16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99592" y="620688"/>
              <a:ext cx="5040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Да</a:t>
              </a:r>
              <a:endParaRPr lang="ru-RU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419872" y="620688"/>
              <a:ext cx="792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Нет</a:t>
              </a:r>
              <a:endParaRPr lang="ru-RU" dirty="0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3347864" y="3212976"/>
              <a:ext cx="1020665" cy="338554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Молодец</a:t>
              </a:r>
              <a:endParaRPr lang="ru-RU" sz="16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endParaRPr>
            </a:p>
          </p:txBody>
        </p:sp>
        <p:sp>
          <p:nvSpPr>
            <p:cNvPr id="24" name="Стрелка вниз 23"/>
            <p:cNvSpPr/>
            <p:nvPr/>
          </p:nvSpPr>
          <p:spPr>
            <a:xfrm>
              <a:off x="3851920" y="2924944"/>
              <a:ext cx="144016" cy="288032"/>
            </a:xfrm>
            <a:prstGeom prst="downArrow">
              <a:avLst/>
            </a:prstGeom>
            <a:noFill/>
            <a:ln w="190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2339752" y="1052736"/>
            <a:ext cx="403244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Times New Roman" pitchFamily="18" charset="0"/>
                <a:cs typeface="Times New Roman" pitchFamily="18" charset="0"/>
              </a:rPr>
              <a:t>Алгоритм исправления ошибок.</a:t>
            </a:r>
            <a:endParaRPr kumimoji="0" lang="ru-RU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402"/>
            </a:avLst>
          </a:prstGeom>
          <a:solidFill>
            <a:srgbClr val="5F5F5F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с одним вырезанным углом 3"/>
          <p:cNvSpPr/>
          <p:nvPr/>
        </p:nvSpPr>
        <p:spPr>
          <a:xfrm>
            <a:off x="323528" y="142858"/>
            <a:ext cx="8534752" cy="6310478"/>
          </a:xfrm>
          <a:prstGeom prst="snip1Rect">
            <a:avLst>
              <a:gd name="adj" fmla="val 16435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611560" y="260648"/>
            <a:ext cx="6480720" cy="340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8. Рефлексия деятельности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Цели этапа: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зафиксировать новое содержание, изученное на уроке;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оценить собственную деятельность на уроке;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поблагодарить одноклассников, которые помогли получить результат урока;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зафиксировать неразрешённые затруднения как направления будущей учебной деятельности;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обсудить и записать домашнее задание.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lang="ru-RU" sz="1200" dirty="0" smtClean="0">
              <a:latin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lang="ru-RU" sz="1200" dirty="0" smtClean="0">
              <a:latin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539552" y="836712"/>
            <a:ext cx="6552728" cy="2232248"/>
          </a:xfrm>
          <a:prstGeom prst="foldedCorner">
            <a:avLst>
              <a:gd name="adj" fmla="val 18171"/>
            </a:avLst>
          </a:prstGeom>
          <a:solidFill>
            <a:srgbClr val="CCFF66">
              <a:alpha val="18039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3140968"/>
            <a:ext cx="78488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600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На закрепление каких знаний были направлены задания? (перечислить)</a:t>
            </a:r>
            <a:endParaRPr lang="ru-RU" sz="1600" dirty="0" smtClean="0"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600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В каких заданиях были допущены ошибки? (причины)</a:t>
            </a:r>
            <a:endParaRPr lang="ru-RU" sz="1600" dirty="0" smtClean="0"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600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Что помогло Вам исправить ошибки, преодолеть затруднения?</a:t>
            </a:r>
            <a:endParaRPr lang="ru-RU" sz="1600" dirty="0" smtClean="0"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600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Над чем нужно поработать дома?</a:t>
            </a:r>
            <a:endParaRPr lang="ru-RU" sz="1600" dirty="0" smtClean="0"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600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Где пригодятся полученные знания?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4509120"/>
            <a:ext cx="8136904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Times New Roman" pitchFamily="18" charset="0"/>
                <a:cs typeface="Times New Roman" pitchFamily="18" charset="0"/>
              </a:rPr>
              <a:t>Рефлексия деятельности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:</a:t>
            </a:r>
            <a:endParaRPr lang="ru-RU" dirty="0" smtClean="0"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600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Достиг ли урок своей цели?</a:t>
            </a:r>
            <a:endParaRPr lang="ru-RU" sz="1600" dirty="0" smtClean="0"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600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Сможем ли двигаться дальше?</a:t>
            </a:r>
            <a:endParaRPr lang="ru-RU" sz="1600" dirty="0" smtClean="0"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600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Оцените свою деятельность на “лестнице знаний” </a:t>
            </a:r>
            <a:endParaRPr lang="ru-RU" sz="16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(“Лестница”: низшая ступень – плохо понимаю новый материал; средняя ступень – понимаю, но нужно еще поработать; верхняя – все понимаю, все получается.)</a:t>
            </a:r>
            <a:endParaRPr lang="ru-RU" sz="1600" dirty="0" smtClean="0">
              <a:latin typeface="Arial" pitchFamily="34" charset="0"/>
              <a:ea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Arial" pitchFamily="34" charset="0"/>
                <a:ea typeface="Times New Roman" pitchFamily="18" charset="0"/>
              </a:rPr>
              <a:t>Объявить Д/З: закончить работу по ОК, решить задачу с учетом уровня сложности</a:t>
            </a:r>
            <a:r>
              <a:rPr lang="ru-RU" sz="1600" dirty="0" smtClean="0"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402"/>
            </a:avLst>
          </a:prstGeom>
          <a:solidFill>
            <a:srgbClr val="5F5F5F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с одним вырезанным углом 3"/>
          <p:cNvSpPr/>
          <p:nvPr/>
        </p:nvSpPr>
        <p:spPr>
          <a:xfrm>
            <a:off x="323528" y="142858"/>
            <a:ext cx="8534752" cy="6310478"/>
          </a:xfrm>
          <a:prstGeom prst="snip1Rect">
            <a:avLst>
              <a:gd name="adj" fmla="val 16435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115616" y="1497559"/>
            <a:ext cx="698477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Когда нас спрашивают школьники: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“Зачем учить физику, решать трудные задачи? – мы отвечаем: “Затем, что в глубине души у каждого человека живет тайная надежда познать свой внутренний мир, совершенствовать себя и тем самым, возможно, повлиять на действительность”.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Удачи и успехов Вам, дорогие коллеги!</a:t>
            </a:r>
            <a:endParaRPr kumimoji="0" lang="ru-RU" sz="20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402"/>
            </a:avLst>
          </a:prstGeom>
          <a:solidFill>
            <a:srgbClr val="5F5F5F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с одним вырезанным углом 7"/>
          <p:cNvSpPr/>
          <p:nvPr/>
        </p:nvSpPr>
        <p:spPr>
          <a:xfrm>
            <a:off x="323528" y="142858"/>
            <a:ext cx="8534752" cy="6310478"/>
          </a:xfrm>
          <a:prstGeom prst="snip1Rect">
            <a:avLst>
              <a:gd name="adj" fmla="val 16435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827584" y="404664"/>
            <a:ext cx="684076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Деятельностный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подход к обучению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это реализация вывода психологической науки: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знания усваиваются субъектом и проявляются только через его деятельность;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процесс обучения должен строиться на постепенном усложнении содержания, способов, характера деятельности учащихся.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1403648" y="2708920"/>
          <a:ext cx="6096000" cy="1815846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Воздействие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– это целенаправленный перенос информации и опыта от одного человека к другому.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Взаимодействие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– это прямая и обратная связь от учителя к ученику и от ученика к учителю; оно предполагает активную реакцию участников деятельности в достижении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1331640" y="4797152"/>
          <a:ext cx="6096000" cy="1101598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Воздействие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Учащийся объект</a:t>
                      </a:r>
                      <a:b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“Я научу Вас!”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Взаимодействие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Коллеги в процессе познания</a:t>
                      </a:r>
                      <a:b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“Мы будем учиться!”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1043608" y="2249141"/>
            <a:ext cx="3059832" cy="4508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275856" y="2276872"/>
            <a:ext cx="17648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Цели учителя</a:t>
            </a:r>
            <a:endParaRPr kumimoji="0" lang="ru-RU" sz="28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402"/>
            </a:avLst>
          </a:prstGeom>
          <a:solidFill>
            <a:srgbClr val="5F5F5F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с одним вырезанным углом 5"/>
          <p:cNvSpPr/>
          <p:nvPr/>
        </p:nvSpPr>
        <p:spPr>
          <a:xfrm>
            <a:off x="323528" y="142858"/>
            <a:ext cx="8534752" cy="6310478"/>
          </a:xfrm>
          <a:prstGeom prst="snip1Rect">
            <a:avLst>
              <a:gd name="adj" fmla="val 16435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67544" y="615752"/>
            <a:ext cx="7596336" cy="49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Методические цели:</a:t>
            </a:r>
            <a:endParaRPr kumimoji="0" lang="ru-RU" sz="28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Предметные: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вызвать объективную необходимость изучения темы: законов, явлений, закономерностей;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организовать деятельность учащихся по изучению и первичному закреплению: фактов,  законов, способов действий;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организовать деятельность школьников по самостоятельному применению знаний в разнообразных ситуациях.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Ориентированные на развитие личности: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помочь учащимся осознать, практическую и личностную значимость учебного материала;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содействовать развитию речи, мышления, познавательных и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общетрудовых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умений;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помочь учащимся осознать ценность совместной деятельности;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создать условия для развития у школьников умений формулировать проблемы, предлагать пути их решения;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обеспечить развитие у школьников монологической и диалогической речи.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402"/>
            </a:avLst>
          </a:prstGeom>
          <a:solidFill>
            <a:srgbClr val="5F5F5F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с одним вырезанным углом 4"/>
          <p:cNvSpPr/>
          <p:nvPr/>
        </p:nvSpPr>
        <p:spPr>
          <a:xfrm>
            <a:off x="323528" y="142858"/>
            <a:ext cx="8534752" cy="6310478"/>
          </a:xfrm>
          <a:prstGeom prst="snip1Rect">
            <a:avLst>
              <a:gd name="adj" fmla="val 16435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2276872"/>
            <a:ext cx="6030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/>
              <a:t>Как построить и провести урок, чтобы ученик стал субъектом учебной деятельности? </a:t>
            </a:r>
            <a:endParaRPr lang="ru-RU" dirty="0" smtClean="0"/>
          </a:p>
          <a:p>
            <a:endParaRPr lang="ru-RU" dirty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Как </a:t>
            </a:r>
            <a:r>
              <a:rPr lang="ru-RU" dirty="0"/>
              <a:t>организовать процесс обучения, чтобы ученик в результате своей деятельности достиг желаемых целей и результатов?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67744" y="1412776"/>
            <a:ext cx="374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Вопросы для обсуждения: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402"/>
            </a:avLst>
          </a:prstGeom>
          <a:solidFill>
            <a:srgbClr val="5F5F5F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с одним вырезанным углом 4"/>
          <p:cNvSpPr/>
          <p:nvPr/>
        </p:nvSpPr>
        <p:spPr>
          <a:xfrm>
            <a:off x="323528" y="142858"/>
            <a:ext cx="8534752" cy="6310478"/>
          </a:xfrm>
          <a:prstGeom prst="snip1Rect">
            <a:avLst>
              <a:gd name="adj" fmla="val 16435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08720"/>
          </a:xfrm>
        </p:spPr>
        <p:txBody>
          <a:bodyPr/>
          <a:lstStyle/>
          <a:p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Целеполагание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467544" y="908720"/>
            <a:ext cx="8388424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Педагогическая цель,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рассматриваемая в технологическом аспекте, предполагает наличие следующих компонентов: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цель отвечает на вопрос – к чему учащиеся должны быть готовы/способны после прохождения учебного материала (проведения занятия), к чему ранее не были способны;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результат должен иметь выражение в конкретных действиях учащихся (воспитанников);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очевидным должен быть прирост знаний.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Задача педагога на занятии сводится к тому, чтобы создать условия для проявления учеником своих способностей.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Ошибки при осуществлении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целеполагания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подмена цели содержанием учебного материала (вместо того, чтобы сказать ради чего будет проводится тот или иной урок педагог рассказывает то, что он проделает на нём  сам);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подмена цели методом (использование в формулировке цели таких словоформ как «путём», «посредством», «через»);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вместо результата деятельности представлен процесс (использование таких словоформ как «формирование», «развитие», «продолжение»);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воспитательные цели формализованы.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уроках в условиях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компетентностной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парадигмы ученики должны обучиться приёмам проявления активности, обретению навыков самостоятельного поиска решений учебных задач, жизненных ситуаций, получить опыт активной коммуникации в условиях отстаивания своей собственной позиции.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402"/>
            </a:avLst>
          </a:prstGeom>
          <a:solidFill>
            <a:srgbClr val="5F5F5F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с одним вырезанным углом 7"/>
          <p:cNvSpPr/>
          <p:nvPr/>
        </p:nvSpPr>
        <p:spPr>
          <a:xfrm>
            <a:off x="323528" y="142858"/>
            <a:ext cx="8534752" cy="6310478"/>
          </a:xfrm>
          <a:prstGeom prst="snip1Rect">
            <a:avLst>
              <a:gd name="adj" fmla="val 16435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39552" y="332656"/>
            <a:ext cx="810067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Times New Roman" pitchFamily="18" charset="0"/>
                <a:cs typeface="Times New Roman" pitchFamily="18" charset="0"/>
              </a:rPr>
              <a:t> Структура</a:t>
            </a:r>
            <a:r>
              <a:rPr kumimoji="0" lang="ru-RU" sz="2800" b="1" i="0" u="none" strike="noStrike" normalizeH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Times New Roman" pitchFamily="18" charset="0"/>
                <a:cs typeface="Times New Roman" pitchFamily="18" charset="0"/>
              </a:rPr>
              <a:t> урока открытия нового знания.</a:t>
            </a:r>
            <a:endParaRPr kumimoji="0" lang="ru-RU" sz="28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827584" y="1268760"/>
            <a:ext cx="5184576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Цели этапа: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включить учащихся в учебную деятельность;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определить содержательные рамки урока.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755576" y="3140968"/>
          <a:ext cx="6864424" cy="2657094"/>
        </p:xfrm>
        <a:graphic>
          <a:graphicData uri="http://schemas.openxmlformats.org/drawingml/2006/table">
            <a:tbl>
              <a:tblPr/>
              <a:tblGrid>
                <a:gridCol w="3432212"/>
                <a:gridCol w="3432212"/>
              </a:tblGrid>
              <a:tr h="25641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Учитель, настроенный на создание атмосферы взаимодействия на уроке, обычно пользуется речевыми моделями с положительной эмоциональной окраской, он опирается на прошлый успешный опыт детей.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Часто от первых минут зависит весь дальнейший ход урока.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1. Рада всех Вас видеть, садитесь, пожалуйста.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2.Сегодня нас ждет интереснейший материал. Мы продолжаем изучать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_______________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Поэтому эпиграфом к нашему уроку являются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слова…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683568" y="862553"/>
            <a:ext cx="50405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1. Самоопределение к деятельности:</a:t>
            </a:r>
            <a:endParaRPr kumimoji="0" lang="ru-RU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</a:endParaRPr>
          </a:p>
        </p:txBody>
      </p:sp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683568" y="1556792"/>
            <a:ext cx="4896544" cy="936104"/>
          </a:xfrm>
          <a:prstGeom prst="foldedCorner">
            <a:avLst>
              <a:gd name="adj" fmla="val 18171"/>
            </a:avLst>
          </a:prstGeom>
          <a:solidFill>
            <a:srgbClr val="CCFF66">
              <a:alpha val="20000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402"/>
            </a:avLst>
          </a:prstGeom>
          <a:solidFill>
            <a:srgbClr val="5F5F5F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с одним вырезанным углом 5"/>
          <p:cNvSpPr/>
          <p:nvPr/>
        </p:nvSpPr>
        <p:spPr>
          <a:xfrm>
            <a:off x="323528" y="142858"/>
            <a:ext cx="8534752" cy="6310478"/>
          </a:xfrm>
          <a:prstGeom prst="snip1Rect">
            <a:avLst>
              <a:gd name="adj" fmla="val 16435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39552" y="383758"/>
            <a:ext cx="7920880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2. Актуализация знаний.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Цели этапа: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Актуализировать учебное содержание, необходимое и достаточное для восприятия нового материала;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Актуализировать мыслительные операции, необходимые и достаточные для восприятия нового материала: сравнение, анализ, обобщение;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Зафиксировать индивидуальное затруднение в деятельности, демонстрирующее на личностно значимом уровне недостаточность имеющихся знаний.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Традиционно в начале урока проходит </a:t>
            </a: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опрос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. Задумайтесь, для чего он проводится?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Найти ребенка, не готового к уроку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Выявить непонимание в пройденном материале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Times New Roman" pitchFamily="18" charset="0"/>
                <a:cs typeface="Times New Roman" pitchFamily="18" charset="0"/>
              </a:rPr>
              <a:t>                                Это принципиально ВАЖНО!</a:t>
            </a:r>
            <a:endParaRPr kumimoji="0" lang="ru-RU" sz="16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</a:endParaRPr>
          </a:p>
        </p:txBody>
      </p:sp>
      <p:sp>
        <p:nvSpPr>
          <p:cNvPr id="2050" name="AutoShape 2"/>
          <p:cNvSpPr>
            <a:spLocks noChangeArrowheads="1"/>
          </p:cNvSpPr>
          <p:nvPr/>
        </p:nvSpPr>
        <p:spPr bwMode="auto">
          <a:xfrm>
            <a:off x="467544" y="908720"/>
            <a:ext cx="7920880" cy="1872208"/>
          </a:xfrm>
          <a:prstGeom prst="foldedCorner">
            <a:avLst>
              <a:gd name="adj" fmla="val 18171"/>
            </a:avLst>
          </a:prstGeom>
          <a:solidFill>
            <a:srgbClr val="CCFF66">
              <a:alpha val="18039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402"/>
            </a:avLst>
          </a:prstGeom>
          <a:solidFill>
            <a:srgbClr val="5F5F5F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с одним вырезанным углом 5"/>
          <p:cNvSpPr/>
          <p:nvPr/>
        </p:nvSpPr>
        <p:spPr>
          <a:xfrm>
            <a:off x="323528" y="188640"/>
            <a:ext cx="8534752" cy="6310478"/>
          </a:xfrm>
          <a:prstGeom prst="snip1Rect">
            <a:avLst>
              <a:gd name="adj" fmla="val 16435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11560" y="1268760"/>
          <a:ext cx="8064896" cy="3498342"/>
        </p:xfrm>
        <a:graphic>
          <a:graphicData uri="http://schemas.openxmlformats.org/drawingml/2006/table">
            <a:tbl>
              <a:tblPr/>
              <a:tblGrid>
                <a:gridCol w="4464496"/>
                <a:gridCol w="3600400"/>
              </a:tblGrid>
              <a:tr h="26815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Если учитель хочет получить обратную связь, узнать, поняли ли дети учебный материал, то для этого ему необходимо построить взаимодействие так, чтобы ученики захотели сообщить эту информацию, обсудить ее с классом и педагогом. </a:t>
                      </a: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Учитель приглашает к участию в обсуждении стеснительных учащихся, направляет вопросы и комментарии от одного ребенка к другому, подбадривает детей, ориентирует на общение друг с другом, а не на ожидание “ВЫСШЕГО учительского мнения”.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Давайте вспомним, что мы уже знаем, отвечая на вопросы. Подобную работу мы уже проделывали, Вы с ней </a:t>
                      </a:r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прекрасно </a:t>
                      </a:r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справились. Попробуем закрепить наш успех</a:t>
                      </a:r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Что называют </a:t>
                      </a:r>
                      <a:r>
                        <a:rPr lang="ru-RU" sz="16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…………..</a:t>
                      </a:r>
                      <a:r>
                        <a:rPr lang="ru-RU" sz="1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402"/>
            </a:avLst>
          </a:prstGeom>
          <a:solidFill>
            <a:srgbClr val="5F5F5F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с одним вырезанным углом 3"/>
          <p:cNvSpPr/>
          <p:nvPr/>
        </p:nvSpPr>
        <p:spPr>
          <a:xfrm>
            <a:off x="251520" y="188640"/>
            <a:ext cx="8534752" cy="6310478"/>
          </a:xfrm>
          <a:prstGeom prst="snip1Rect">
            <a:avLst>
              <a:gd name="adj" fmla="val 16435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899592" y="960402"/>
            <a:ext cx="7272808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3. Постановка цели деятельности.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Цели этапа: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Организовать коммуникативное взаимодействие, в ходе которого выявляется и фиксируется отличительное свойство задания, вызвавшего затруднение в учебной деятельности;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Согласовать цель и тему урока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Удалось вам выполнить задание? (Могут быть разные ответы).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Почему не всем удалось выполнить задание? Где возникали затруднения?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Тогда какую же цель мы поставим на урок (Научиться …………).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– Молодцы! Запишем тему урока: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“_______________________________”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755576" y="1484784"/>
            <a:ext cx="7416824" cy="1656184"/>
          </a:xfrm>
          <a:prstGeom prst="foldedCorner">
            <a:avLst>
              <a:gd name="adj" fmla="val 18171"/>
            </a:avLst>
          </a:prstGeom>
          <a:solidFill>
            <a:srgbClr val="CCFF66">
              <a:alpha val="18039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1249</Words>
  <Application>Microsoft Office PowerPoint</Application>
  <PresentationFormat>Экран (4:3)</PresentationFormat>
  <Paragraphs>475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Целеполагание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XP</dc:creator>
  <cp:lastModifiedBy>1</cp:lastModifiedBy>
  <cp:revision>12</cp:revision>
  <dcterms:created xsi:type="dcterms:W3CDTF">2011-09-21T13:26:07Z</dcterms:created>
  <dcterms:modified xsi:type="dcterms:W3CDTF">2014-01-18T14:01:53Z</dcterms:modified>
</cp:coreProperties>
</file>