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sldIdLst>
    <p:sldId id="256" r:id="rId7"/>
    <p:sldId id="296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5" r:id="rId45"/>
    <p:sldId id="294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viewProps" Target="viewProps.xml"/><Relationship Id="rId8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7679-9F26-415C-8159-7307EB8F3D47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7CA42-67A8-47E3-B002-293125F6A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7679-9F26-415C-8159-7307EB8F3D47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7CA42-67A8-47E3-B002-293125F6A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7679-9F26-415C-8159-7307EB8F3D47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7CA42-67A8-47E3-B002-293125F6A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7679-9F26-415C-8159-7307EB8F3D47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787CA42-67A8-47E3-B002-293125F6A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7679-9F26-415C-8159-7307EB8F3D47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787CA42-67A8-47E3-B002-293125F6A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7679-9F26-415C-8159-7307EB8F3D47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7CA42-67A8-47E3-B002-293125F6AC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7679-9F26-415C-8159-7307EB8F3D47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7CA42-67A8-47E3-B002-293125F6A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7679-9F26-415C-8159-7307EB8F3D47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787CA42-67A8-47E3-B002-293125F6AC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7679-9F26-415C-8159-7307EB8F3D47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7CA42-67A8-47E3-B002-293125F6A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7679-9F26-415C-8159-7307EB8F3D47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7CA42-67A8-47E3-B002-293125F6A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7679-9F26-415C-8159-7307EB8F3D47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7CA42-67A8-47E3-B002-293125F6A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7679-9F26-415C-8159-7307EB8F3D47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7CA42-67A8-47E3-B002-293125F6A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7679-9F26-415C-8159-7307EB8F3D47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7CA42-67A8-47E3-B002-293125F6AC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7679-9F26-415C-8159-7307EB8F3D47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7CA42-67A8-47E3-B002-293125F6A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7679-9F26-415C-8159-7307EB8F3D47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7CA42-67A8-47E3-B002-293125F6A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4E7679-9F26-415C-8159-7307EB8F3D47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87CA42-67A8-47E3-B002-293125F6AC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4E7679-9F26-415C-8159-7307EB8F3D47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87CA42-67A8-47E3-B002-293125F6A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4E7679-9F26-415C-8159-7307EB8F3D47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87CA42-67A8-47E3-B002-293125F6AC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4E7679-9F26-415C-8159-7307EB8F3D47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87CA42-67A8-47E3-B002-293125F6A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4E7679-9F26-415C-8159-7307EB8F3D47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87CA42-67A8-47E3-B002-293125F6A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4E7679-9F26-415C-8159-7307EB8F3D47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87CA42-67A8-47E3-B002-293125F6A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4E7679-9F26-415C-8159-7307EB8F3D47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87CA42-67A8-47E3-B002-293125F6AC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7679-9F26-415C-8159-7307EB8F3D47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7CA42-67A8-47E3-B002-293125F6A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4E7679-9F26-415C-8159-7307EB8F3D47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87CA42-67A8-47E3-B002-293125F6A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4E7679-9F26-415C-8159-7307EB8F3D47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87CA42-67A8-47E3-B002-293125F6AC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4E7679-9F26-415C-8159-7307EB8F3D47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87CA42-67A8-47E3-B002-293125F6A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4E7679-9F26-415C-8159-7307EB8F3D47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87CA42-67A8-47E3-B002-293125F6A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7679-9F26-415C-8159-7307EB8F3D47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8787CA42-67A8-47E3-B002-293125F6AC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7679-9F26-415C-8159-7307EB8F3D47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7CA42-67A8-47E3-B002-293125F6AC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7679-9F26-415C-8159-7307EB8F3D47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787CA42-67A8-47E3-B002-293125F6A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7679-9F26-415C-8159-7307EB8F3D47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7CA42-67A8-47E3-B002-293125F6AC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7679-9F26-415C-8159-7307EB8F3D47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7CA42-67A8-47E3-B002-293125F6AC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7679-9F26-415C-8159-7307EB8F3D47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7CA42-67A8-47E3-B002-293125F6A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7679-9F26-415C-8159-7307EB8F3D47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7CA42-67A8-47E3-B002-293125F6A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7679-9F26-415C-8159-7307EB8F3D47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7CA42-67A8-47E3-B002-293125F6A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7679-9F26-415C-8159-7307EB8F3D47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7CA42-67A8-47E3-B002-293125F6AC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7679-9F26-415C-8159-7307EB8F3D47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787CA42-67A8-47E3-B002-293125F6AC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7679-9F26-415C-8159-7307EB8F3D47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7CA42-67A8-47E3-B002-293125F6A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7679-9F26-415C-8159-7307EB8F3D47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7CA42-67A8-47E3-B002-293125F6A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7679-9F26-415C-8159-7307EB8F3D47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87CA42-67A8-47E3-B002-293125F6AC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84E7679-9F26-415C-8159-7307EB8F3D47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787CA42-67A8-47E3-B002-293125F6AC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7679-9F26-415C-8159-7307EB8F3D47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7CA42-67A8-47E3-B002-293125F6AC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7679-9F26-415C-8159-7307EB8F3D47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7CA42-67A8-47E3-B002-293125F6AC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7CA42-67A8-47E3-B002-293125F6AC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7679-9F26-415C-8159-7307EB8F3D47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7679-9F26-415C-8159-7307EB8F3D47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7CA42-67A8-47E3-B002-293125F6A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7679-9F26-415C-8159-7307EB8F3D47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7CA42-67A8-47E3-B002-293125F6AC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7679-9F26-415C-8159-7307EB8F3D47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7CA42-67A8-47E3-B002-293125F6A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84E7679-9F26-415C-8159-7307EB8F3D47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787CA42-67A8-47E3-B002-293125F6AC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7679-9F26-415C-8159-7307EB8F3D47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87CA42-67A8-47E3-B002-293125F6AC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7679-9F26-415C-8159-7307EB8F3D47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7CA42-67A8-47E3-B002-293125F6A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7679-9F26-415C-8159-7307EB8F3D47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7CA42-67A8-47E3-B002-293125F6A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7679-9F26-415C-8159-7307EB8F3D47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87CA42-67A8-47E3-B002-293125F6AC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84E7679-9F26-415C-8159-7307EB8F3D47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787CA42-67A8-47E3-B002-293125F6AC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7679-9F26-415C-8159-7307EB8F3D47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7CA42-67A8-47E3-B002-293125F6AC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7679-9F26-415C-8159-7307EB8F3D47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7CA42-67A8-47E3-B002-293125F6AC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7679-9F26-415C-8159-7307EB8F3D47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7CA42-67A8-47E3-B002-293125F6A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7CA42-67A8-47E3-B002-293125F6AC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7679-9F26-415C-8159-7307EB8F3D47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7679-9F26-415C-8159-7307EB8F3D47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7CA42-67A8-47E3-B002-293125F6AC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7679-9F26-415C-8159-7307EB8F3D47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7CA42-67A8-47E3-B002-293125F6A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84E7679-9F26-415C-8159-7307EB8F3D47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787CA42-67A8-47E3-B002-293125F6AC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7679-9F26-415C-8159-7307EB8F3D47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87CA42-67A8-47E3-B002-293125F6AC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7679-9F26-415C-8159-7307EB8F3D47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7CA42-67A8-47E3-B002-293125F6A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7679-9F26-415C-8159-7307EB8F3D47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7CA42-67A8-47E3-B002-293125F6A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7679-9F26-415C-8159-7307EB8F3D47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7CA42-67A8-47E3-B002-293125F6A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7679-9F26-415C-8159-7307EB8F3D47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7CA42-67A8-47E3-B002-293125F6A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7679-9F26-415C-8159-7307EB8F3D47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7CA42-67A8-47E3-B002-293125F6A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E7679-9F26-415C-8159-7307EB8F3D47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7CA42-67A8-47E3-B002-293125F6A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84E7679-9F26-415C-8159-7307EB8F3D47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787CA42-67A8-47E3-B002-293125F6AC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84E7679-9F26-415C-8159-7307EB8F3D47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787CA42-67A8-47E3-B002-293125F6AC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84E7679-9F26-415C-8159-7307EB8F3D47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8787CA42-67A8-47E3-B002-293125F6A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84E7679-9F26-415C-8159-7307EB8F3D47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787CA42-67A8-47E3-B002-293125F6AC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84E7679-9F26-415C-8159-7307EB8F3D47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787CA42-67A8-47E3-B002-293125F6AC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slide" Target="slide7.xml"/><Relationship Id="rId7" Type="http://schemas.openxmlformats.org/officeDocument/2006/relationships/slide" Target="slide27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11" Type="http://schemas.openxmlformats.org/officeDocument/2006/relationships/slide" Target="slide40.xml"/><Relationship Id="rId5" Type="http://schemas.openxmlformats.org/officeDocument/2006/relationships/slide" Target="slide15.xml"/><Relationship Id="rId10" Type="http://schemas.openxmlformats.org/officeDocument/2006/relationships/slide" Target="slide39.xml"/><Relationship Id="rId4" Type="http://schemas.openxmlformats.org/officeDocument/2006/relationships/slide" Target="slide9.xml"/><Relationship Id="rId9" Type="http://schemas.openxmlformats.org/officeDocument/2006/relationships/slide" Target="slide3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drofa.ru/cat/?a=s&amp;cid=44&amp;pnames=ISBN|%C0%E2%F2%EE%F0|%CF%F0%E5%E4%EC%E5%F2|%D3%CC%CA&amp;cats=44&amp;catd=&amp;exp%5b%5d=&amp;exp%5b%5d=&amp;exp%5b%5d=%D4%E8%E7%E8%EA%E0&amp;exp%5b%5d=%D3%CC%CA+%C0.+%C2.+%CF%E5%F0%FB%F8%EA%E8%ED%E0+%E8+%E4%F0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shool-collection.edu.ru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fizika.ru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interneturok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physics-regelman.ru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.barsic.spbu.ru.olymp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zika.ru/" TargetMode="External"/><Relationship Id="rId2" Type="http://schemas.openxmlformats.org/officeDocument/2006/relationships/hyperlink" Target="http://www.shool-collection.edu.ru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arsic.spbu.ru.olymp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hool-collection.edu.r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se.ru/" TargetMode="External"/><Relationship Id="rId2" Type="http://schemas.openxmlformats.org/officeDocument/2006/relationships/hyperlink" Target="http://nsportal.ru/shkola/fizika/library/obuchayushchie-programmy-po-fizik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chool-collection.edu.ru/" TargetMode="External"/><Relationship Id="rId5" Type="http://schemas.openxmlformats.org/officeDocument/2006/relationships/hyperlink" Target="http://www.km.ru/referats/C253194FC7624188BCBB8102221D8C22" TargetMode="External"/><Relationship Id="rId4" Type="http://schemas.openxmlformats.org/officeDocument/2006/relationships/hyperlink" Target="http://www.ui.usm.ru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221457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B0F0"/>
                </a:solidFill>
              </a:rPr>
              <a:t>Банк </a:t>
            </a:r>
            <a:r>
              <a:rPr lang="ru-RU" dirty="0">
                <a:solidFill>
                  <a:srgbClr val="00B0F0"/>
                </a:solidFill>
              </a:rPr>
              <a:t>российских и зарубежных </a:t>
            </a:r>
            <a:r>
              <a:rPr lang="ru-RU" dirty="0" err="1">
                <a:solidFill>
                  <a:srgbClr val="00B0F0"/>
                </a:solidFill>
              </a:rPr>
              <a:t>мультимедийных</a:t>
            </a:r>
            <a:r>
              <a:rPr lang="ru-RU" dirty="0">
                <a:solidFill>
                  <a:srgbClr val="00B0F0"/>
                </a:solidFill>
              </a:rPr>
              <a:t> средств </a:t>
            </a:r>
            <a:r>
              <a:rPr lang="ru-RU" dirty="0" smtClean="0">
                <a:solidFill>
                  <a:srgbClr val="00B0F0"/>
                </a:solidFill>
              </a:rPr>
              <a:t>обучения по физике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3500438"/>
            <a:ext cx="4071966" cy="213836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Выполнила учитель физики МОУ «</a:t>
            </a:r>
            <a:r>
              <a:rPr lang="ru-RU" dirty="0" err="1" smtClean="0"/>
              <a:t>Кушалинская</a:t>
            </a:r>
            <a:r>
              <a:rPr lang="ru-RU" dirty="0" smtClean="0"/>
              <a:t> СОШ»</a:t>
            </a:r>
            <a:endParaRPr lang="ru-RU" dirty="0" smtClean="0"/>
          </a:p>
          <a:p>
            <a:r>
              <a:rPr lang="ru-RU" dirty="0" err="1" smtClean="0"/>
              <a:t>Челышева</a:t>
            </a:r>
            <a:r>
              <a:rPr lang="ru-RU" dirty="0" smtClean="0"/>
              <a:t> Наталья Николаевна, Тверская область, </a:t>
            </a:r>
            <a:r>
              <a:rPr lang="ru-RU" dirty="0" err="1" smtClean="0"/>
              <a:t>Рамешковский</a:t>
            </a:r>
            <a:r>
              <a:rPr lang="ru-RU" dirty="0" smtClean="0"/>
              <a:t> р-н, с.Кушалино, ул.Колхозная, д.25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Этапы разработки </a:t>
            </a:r>
            <a:r>
              <a:rPr lang="ru-RU" dirty="0" err="1" smtClean="0">
                <a:solidFill>
                  <a:srgbClr val="FF0000"/>
                </a:solidFill>
              </a:rPr>
              <a:t>мультимедийных</a:t>
            </a:r>
            <a:r>
              <a:rPr lang="ru-RU" dirty="0" smtClean="0">
                <a:solidFill>
                  <a:srgbClr val="FF0000"/>
                </a:solidFill>
              </a:rPr>
              <a:t> образовательных ресурсов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1571612"/>
            <a:ext cx="3929090" cy="4554551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2 этап. </a:t>
            </a:r>
            <a:endParaRPr lang="ru-RU" dirty="0" smtClean="0"/>
          </a:p>
          <a:p>
            <a:r>
              <a:rPr lang="ru-RU" dirty="0" smtClean="0"/>
              <a:t>Отбор </a:t>
            </a:r>
            <a:r>
              <a:rPr lang="ru-RU" dirty="0"/>
              <a:t>и структурирование учебного материала. Если просмотреть внимательно ресурс, то видно, что он разделен на классы, предметы. Согласно рисунку 2 видна структура учебного материала.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365760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2844" y="5143512"/>
            <a:ext cx="51435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Рисунок 2 -  Структура учебного материала</a:t>
            </a:r>
          </a:p>
          <a:p>
            <a:r>
              <a:rPr lang="ru-RU" dirty="0" smtClean="0"/>
              <a:t>Согласно рисунку 2  указаны следующие элементы рисунка:</a:t>
            </a:r>
          </a:p>
          <a:p>
            <a:r>
              <a:rPr lang="ru-RU" dirty="0" smtClean="0"/>
              <a:t>1 –  7 класс, 2 – предмет, который исследуется  - физика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Этапы разработки </a:t>
            </a:r>
            <a:r>
              <a:rPr lang="ru-RU" dirty="0" err="1" smtClean="0">
                <a:solidFill>
                  <a:srgbClr val="FF0000"/>
                </a:solidFill>
              </a:rPr>
              <a:t>мультимедийных</a:t>
            </a:r>
            <a:r>
              <a:rPr lang="ru-RU" dirty="0" smtClean="0">
                <a:solidFill>
                  <a:srgbClr val="FF0000"/>
                </a:solidFill>
              </a:rPr>
              <a:t> образовательных ресурсов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28" y="1600200"/>
            <a:ext cx="3686172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3 этап. Отбор иллюстративного и демонстрационного материала. На сайте необходимо выбрать исследуемый предмет – физика. Согласно рисунку 3 виден весь материал, представленный на сайте для физики.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3124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0034" y="4286256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Рисунок 3 -  Учебные материалы для физики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Этапы разработки </a:t>
            </a:r>
            <a:r>
              <a:rPr lang="ru-RU" dirty="0" err="1" smtClean="0">
                <a:solidFill>
                  <a:srgbClr val="FF0000"/>
                </a:solidFill>
              </a:rPr>
              <a:t>мультимедийных</a:t>
            </a:r>
            <a:r>
              <a:rPr lang="ru-RU" dirty="0" smtClean="0">
                <a:solidFill>
                  <a:srgbClr val="FF0000"/>
                </a:solidFill>
              </a:rPr>
              <a:t> образовательных ресурсов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525963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4 этап. Разработка системы лабораторных и самостоятельных работ. Каждый учитель имеет в своей коллекции много различных материалов, которые достойны быть на сайте и которыми он может поделится со своими коллегами.</a:t>
            </a:r>
          </a:p>
          <a:p>
            <a:endParaRPr lang="ru-RU" dirty="0"/>
          </a:p>
        </p:txBody>
      </p:sp>
      <p:pic>
        <p:nvPicPr>
          <p:cNvPr id="34818" name="Picture 2" descr="http://goods.axes.ru/img/b/i407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1428750" cy="1428750"/>
          </a:xfrm>
          <a:prstGeom prst="rect">
            <a:avLst/>
          </a:prstGeom>
          <a:noFill/>
        </p:spPr>
      </p:pic>
      <p:pic>
        <p:nvPicPr>
          <p:cNvPr id="34820" name="Picture 4" descr="http://vpl54.narod.ru/images/Vlab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3571876"/>
            <a:ext cx="2785309" cy="2774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Этапы разработки </a:t>
            </a:r>
            <a:r>
              <a:rPr lang="ru-RU" dirty="0" err="1" smtClean="0">
                <a:solidFill>
                  <a:srgbClr val="FF0000"/>
                </a:solidFill>
              </a:rPr>
              <a:t>мультимедийных</a:t>
            </a:r>
            <a:r>
              <a:rPr lang="ru-RU" dirty="0" smtClean="0">
                <a:solidFill>
                  <a:srgbClr val="FF0000"/>
                </a:solidFill>
              </a:rPr>
              <a:t> образовательных ресурсов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2143116"/>
            <a:ext cx="7790712" cy="4105284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5 этап. Разработка контрольных тестов. Для размещения необходимо сотрудничество с руководством сайта и получение их  одобрение. Только после этого материал может быть помещен на сайт.</a:t>
            </a:r>
          </a:p>
          <a:p>
            <a:r>
              <a:rPr lang="ru-RU" dirty="0"/>
              <a:t>6 этап. Техническая подготовка текстов, изображений, </a:t>
            </a:r>
            <a:r>
              <a:rPr lang="ru-RU" dirty="0" err="1"/>
              <a:t>аудио-и</a:t>
            </a:r>
            <a:r>
              <a:rPr lang="ru-RU" dirty="0"/>
              <a:t> </a:t>
            </a:r>
            <a:r>
              <a:rPr lang="ru-RU" dirty="0" err="1"/>
              <a:t>видео-информации</a:t>
            </a:r>
            <a:r>
              <a:rPr lang="ru-RU" dirty="0"/>
              <a:t>.</a:t>
            </a:r>
          </a:p>
          <a:p>
            <a:r>
              <a:rPr lang="ru-RU" dirty="0"/>
              <a:t>7 этап. Объединение подготовленной информации в единый проект, создание системы меню, средств навигации и т.п.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Этапы разработки </a:t>
            </a:r>
            <a:r>
              <a:rPr lang="ru-RU" dirty="0" err="1" smtClean="0">
                <a:solidFill>
                  <a:srgbClr val="FF0000"/>
                </a:solidFill>
              </a:rPr>
              <a:t>мультимедийных</a:t>
            </a:r>
            <a:r>
              <a:rPr lang="ru-RU" dirty="0" smtClean="0">
                <a:solidFill>
                  <a:srgbClr val="FF0000"/>
                </a:solidFill>
              </a:rPr>
              <a:t> образовательных ресурсов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8 этап. Тестирование и экспертная оценка. </a:t>
            </a:r>
          </a:p>
          <a:p>
            <a:r>
              <a:rPr lang="ru-RU" dirty="0" smtClean="0"/>
              <a:t>Средства, используемые при создании </a:t>
            </a:r>
            <a:r>
              <a:rPr lang="ru-RU" dirty="0" err="1" smtClean="0"/>
              <a:t>мультимедийных</a:t>
            </a:r>
            <a:r>
              <a:rPr lang="ru-RU" dirty="0" smtClean="0"/>
              <a:t> продуктов:</a:t>
            </a:r>
          </a:p>
          <a:p>
            <a:r>
              <a:rPr lang="ru-RU" dirty="0" smtClean="0"/>
              <a:t>- системы обработки статистической графической информации. Самой популярной на сегодняшний день является офисные программ, в данном случае, </a:t>
            </a:r>
            <a:r>
              <a:rPr lang="en-US" dirty="0" err="1" smtClean="0"/>
              <a:t>MSExcel</a:t>
            </a:r>
            <a:r>
              <a:rPr lang="ru-RU" dirty="0" smtClean="0"/>
              <a:t>;</a:t>
            </a:r>
          </a:p>
          <a:p>
            <a:r>
              <a:rPr lang="ru-RU" dirty="0" smtClean="0"/>
              <a:t>- системы создания анимированной графики. В данном случае можно применить офисную программу </a:t>
            </a:r>
            <a:r>
              <a:rPr lang="en-US" dirty="0" err="1" smtClean="0"/>
              <a:t>MSPowerPoint</a:t>
            </a:r>
            <a:r>
              <a:rPr lang="ru-RU" dirty="0" smtClean="0"/>
              <a:t>.</a:t>
            </a:r>
          </a:p>
          <a:p>
            <a:r>
              <a:rPr lang="ru-RU" dirty="0" smtClean="0"/>
              <a:t>- системы записи и редактирования звука. </a:t>
            </a:r>
          </a:p>
          <a:p>
            <a:r>
              <a:rPr lang="ru-RU" dirty="0" smtClean="0"/>
              <a:t>- системы видеомонтажа.</a:t>
            </a:r>
          </a:p>
          <a:p>
            <a:r>
              <a:rPr lang="ru-RU" dirty="0" smtClean="0"/>
              <a:t>- системы интеграции текстовой и аудиовизуальной информации в единый проект.</a:t>
            </a:r>
          </a:p>
          <a:p>
            <a:r>
              <a:rPr lang="ru-RU" dirty="0" smtClean="0"/>
              <a:t>Результатом является что-то одно из предложенной части урока: это может быть презентация для урока, виртуальная лабораторная работа, </a:t>
            </a:r>
            <a:r>
              <a:rPr lang="ru-RU" dirty="0" err="1" smtClean="0"/>
              <a:t>вируальная</a:t>
            </a:r>
            <a:r>
              <a:rPr lang="ru-RU" dirty="0" smtClean="0"/>
              <a:t> контрольная работа и прочее.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Обучающие программы – это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6" y="1600200"/>
            <a:ext cx="3971924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программы </a:t>
            </a:r>
            <a:r>
              <a:rPr lang="ru-RU" dirty="0"/>
              <a:t>с применением информационных технологий, которые используются в учебном процессе не только на уроках, но и вне учебного времени</a:t>
            </a:r>
          </a:p>
        </p:txBody>
      </p:sp>
      <p:pic>
        <p:nvPicPr>
          <p:cNvPr id="37890" name="Picture 2" descr="http://covers.cnt.itdelo.com/k/ki/kim/kim00003419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14488"/>
            <a:ext cx="3929090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показатели высокого качества обучающейся программы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600201"/>
            <a:ext cx="8043890" cy="154304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4800" dirty="0" smtClean="0"/>
              <a:t>эффективность </a:t>
            </a:r>
            <a:r>
              <a:rPr lang="ru-RU" sz="4800" dirty="0"/>
              <a:t>при обучении учащихся. </a:t>
            </a:r>
          </a:p>
          <a:p>
            <a:endParaRPr lang="ru-RU" dirty="0"/>
          </a:p>
        </p:txBody>
      </p:sp>
      <p:pic>
        <p:nvPicPr>
          <p:cNvPr id="54274" name="Picture 2" descr="http://www.knigka.info/uploads/posts/791c550ce2fb8ec548d268c71bbe974e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103504"/>
            <a:ext cx="2000264" cy="2963895"/>
          </a:xfrm>
          <a:prstGeom prst="rect">
            <a:avLst/>
          </a:prstGeom>
          <a:noFill/>
        </p:spPr>
      </p:pic>
      <p:pic>
        <p:nvPicPr>
          <p:cNvPr id="54276" name="Picture 4" descr="http://900igr.net/datai/fizika/Zanjatija-fizikoj/0003-004-Arsenal-multimedijnykh-resursov-Elektronnye-uchebniki-TS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3357562"/>
            <a:ext cx="4533110" cy="30522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Требования к обучающей программе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- позволять строить содержание учебной деятельности с учетом основных принципов педагогической деятельности;</a:t>
            </a:r>
          </a:p>
          <a:p>
            <a:r>
              <a:rPr lang="ru-RU" dirty="0" smtClean="0"/>
              <a:t>- допускать реализацию любого способа управления учебной деятельности, с одной стороны  она должна выполнять все задачи обучения, с другой стороны быть интересной для учащихся.</a:t>
            </a:r>
          </a:p>
          <a:p>
            <a:r>
              <a:rPr lang="ru-RU" dirty="0" smtClean="0"/>
              <a:t>- стимулировать учащихся на более углубленное изучение предмета;</a:t>
            </a:r>
          </a:p>
          <a:p>
            <a:r>
              <a:rPr lang="ru-RU" dirty="0" smtClean="0"/>
              <a:t>- учитывать в содержании учебного материала и учебных задач уже приобретенные знания, умения и навыки учащихся;</a:t>
            </a:r>
          </a:p>
          <a:p>
            <a:r>
              <a:rPr lang="ru-RU" dirty="0" smtClean="0"/>
              <a:t>- обеспечивать диалог как внешний, так и внутренний, причем диалог должен выполнять следующие функции: </a:t>
            </a:r>
          </a:p>
          <a:p>
            <a:r>
              <a:rPr lang="ru-RU" dirty="0" smtClean="0"/>
              <a:t>- научить ребенка рассуждать через познавательную деятельность;</a:t>
            </a:r>
          </a:p>
          <a:p>
            <a:r>
              <a:rPr lang="ru-RU" dirty="0" smtClean="0"/>
              <a:t>- моделировать совместную деятельность;</a:t>
            </a:r>
          </a:p>
          <a:p>
            <a:r>
              <a:rPr lang="ru-RU" dirty="0" smtClean="0"/>
              <a:t>- способствовать пониманию предмета изучения;</a:t>
            </a:r>
          </a:p>
          <a:p>
            <a:r>
              <a:rPr lang="ru-RU" dirty="0" smtClean="0"/>
              <a:t>- обязательно учитывать возрастные и индивидуальные особенности при составлении программ обучения;</a:t>
            </a:r>
          </a:p>
          <a:p>
            <a:r>
              <a:rPr lang="ru-RU" dirty="0" smtClean="0"/>
              <a:t>- обратная связь должна быть оценена не только преподавателем, но и другими учениками, даже из других школ.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0232" y="2285992"/>
            <a:ext cx="50720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Основные </a:t>
            </a:r>
          </a:p>
          <a:p>
            <a:pPr algn="ctr"/>
            <a:r>
              <a:rPr lang="ru-RU" sz="4400" dirty="0" smtClean="0"/>
              <a:t>обучающие программы</a:t>
            </a:r>
            <a:endParaRPr lang="ru-RU" sz="4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Интерактивная </a:t>
            </a:r>
            <a:r>
              <a:rPr lang="ru-RU" dirty="0"/>
              <a:t>энциклопедия науки и техники. Она позволяет использовать разнообразные сведения для проведения уроков не только по физике, но и по истории, поскольку содержит информацию об основных изобретениях человечества с 7 000 года до н.э (от простых механизмов до мобильных телефонов, лазерных установок и ракетных двигателей).  Также имеется 300 </a:t>
            </a:r>
            <a:r>
              <a:rPr lang="ru-RU" dirty="0" err="1"/>
              <a:t>анимаций</a:t>
            </a:r>
            <a:r>
              <a:rPr lang="ru-RU" dirty="0"/>
              <a:t>, 27 видеофрагментов, более 1000 иллюстраций с пояснительным текстом. По основным физическим явлениям предлагаются шуточные «</a:t>
            </a:r>
            <a:r>
              <a:rPr lang="ru-RU" dirty="0" err="1"/>
              <a:t>мамонт-мультфильмы</a:t>
            </a:r>
            <a:r>
              <a:rPr lang="ru-RU" dirty="0"/>
              <a:t>» продолжительностью до 1 минуты, позволяющие               снять напряжение на уроке.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 программа.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hlinkClick r:id="rId2" action="ppaction://hlinksldjump"/>
              </a:rPr>
              <a:t>Актуальность темы</a:t>
            </a:r>
            <a:endParaRPr lang="ru-RU" dirty="0" smtClean="0"/>
          </a:p>
          <a:p>
            <a:r>
              <a:rPr lang="ru-RU" dirty="0" smtClean="0">
                <a:hlinkClick r:id="rId3" action="ppaction://hlinksldjump"/>
              </a:rPr>
              <a:t>Мультимедиа </a:t>
            </a:r>
            <a:endParaRPr lang="ru-RU" dirty="0" smtClean="0"/>
          </a:p>
          <a:p>
            <a:r>
              <a:rPr lang="ru-RU" dirty="0" smtClean="0">
                <a:hlinkClick r:id="rId4" action="ppaction://hlinksldjump"/>
              </a:rPr>
              <a:t>Этапы разработки </a:t>
            </a:r>
            <a:r>
              <a:rPr lang="ru-RU" dirty="0" err="1" smtClean="0">
                <a:hlinkClick r:id="rId4" action="ppaction://hlinksldjump"/>
              </a:rPr>
              <a:t>мультимедийных</a:t>
            </a:r>
            <a:r>
              <a:rPr lang="ru-RU" dirty="0" smtClean="0">
                <a:hlinkClick r:id="rId4" action="ppaction://hlinksldjump"/>
              </a:rPr>
              <a:t> образовательных ресурсов</a:t>
            </a:r>
            <a:endParaRPr lang="ru-RU" dirty="0" smtClean="0"/>
          </a:p>
          <a:p>
            <a:r>
              <a:rPr lang="ru-RU" dirty="0" smtClean="0">
                <a:hlinkClick r:id="rId5" action="ppaction://hlinksldjump"/>
              </a:rPr>
              <a:t>Обучающие программы – это</a:t>
            </a:r>
            <a:endParaRPr lang="ru-RU" dirty="0" smtClean="0"/>
          </a:p>
          <a:p>
            <a:r>
              <a:rPr lang="ru-RU" dirty="0" smtClean="0">
                <a:hlinkClick r:id="rId6" action="ppaction://hlinksldjump"/>
              </a:rPr>
              <a:t>Требования к обучающей программе</a:t>
            </a:r>
            <a:endParaRPr lang="ru-RU" dirty="0" smtClean="0"/>
          </a:p>
          <a:p>
            <a:r>
              <a:rPr lang="ru-RU" dirty="0" smtClean="0">
                <a:hlinkClick r:id="rId7" action="ppaction://hlinksldjump"/>
              </a:rPr>
              <a:t>Интернет-ресурсы </a:t>
            </a:r>
            <a:r>
              <a:rPr lang="ru-RU" dirty="0" err="1" smtClean="0">
                <a:hlinkClick r:id="rId7" action="ppaction://hlinksldjump"/>
              </a:rPr>
              <a:t>мультимедийных</a:t>
            </a:r>
            <a:r>
              <a:rPr lang="ru-RU" dirty="0" smtClean="0">
                <a:hlinkClick r:id="rId7" action="ppaction://hlinksldjump"/>
              </a:rPr>
              <a:t> программ</a:t>
            </a:r>
            <a:endParaRPr lang="ru-RU" dirty="0" smtClean="0"/>
          </a:p>
          <a:p>
            <a:r>
              <a:rPr lang="ru-RU" dirty="0" smtClean="0">
                <a:hlinkClick r:id="rId8" action="ppaction://hlinksldjump"/>
              </a:rPr>
              <a:t> Сравнительная характеристика обучающих программ </a:t>
            </a:r>
            <a:endParaRPr lang="ru-RU" dirty="0" smtClean="0"/>
          </a:p>
          <a:p>
            <a:r>
              <a:rPr lang="ru-RU" dirty="0" smtClean="0">
                <a:hlinkClick r:id="rId9" action="ppaction://hlinksldjump"/>
              </a:rPr>
              <a:t>Заключение</a:t>
            </a:r>
            <a:endParaRPr lang="ru-RU" dirty="0" smtClean="0"/>
          </a:p>
          <a:p>
            <a:r>
              <a:rPr lang="ru-RU" dirty="0" smtClean="0">
                <a:hlinkClick r:id="rId10" action="ppaction://hlinksldjump"/>
              </a:rPr>
              <a:t>Список использованных терминов</a:t>
            </a:r>
            <a:endParaRPr lang="ru-RU" dirty="0" smtClean="0"/>
          </a:p>
          <a:p>
            <a:r>
              <a:rPr lang="ru-RU" dirty="0" smtClean="0">
                <a:hlinkClick r:id="rId11" action="ppaction://hlinksldjump"/>
              </a:rPr>
              <a:t>Список литературы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</a:t>
            </a:r>
            <a:r>
              <a:rPr lang="ru-RU" dirty="0"/>
              <a:t>форме великолепной мультипликации даются основы знаний по физике и химии. Может быть использована на уроках физики в 7 классах. Содержит большое количество учебных фрагментов, </a:t>
            </a:r>
            <a:r>
              <a:rPr lang="ru-RU" dirty="0" err="1"/>
              <a:t>анимаций</a:t>
            </a:r>
            <a:r>
              <a:rPr lang="ru-RU" dirty="0"/>
              <a:t>, графических иллюстраций. Позволяет проводить виртуальные эксперименты, в наглядной форме дает представление о различных явлениях и понятиях физики. Может быть использована в элективных курсах для среднего звена.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Естествознание. 1С: Образовательная коллекция.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Программа разделена на уроки по темам «Основы МКТ», «МКТ газов, жидкостей и твердых тел», «Основы термодинамики», «Постоянный и переменный ток», «Ток в различных средах», «Электромагнитная индукция». Материал снабжен звуковым сопровождением, содержит большое количество анимированных иллюстраций, вопросов и задач. В конце изучения раздела предлагается небольшой тест. Может быть использована для самостоятельной работы учащихся и при проведении вводных и обобщающих уроков.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Уроки физики 10 класс. «КИРИЛЛ И МЕФОДИЙ».  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Продолжает курс физики и предлагает поурочное изложение материала по темам «Электромагнитные колебания и  волны», «Геометрическая оптика», «Волновая оптика», «Теория относительности», «Квантовая физика», «Ядерная физика». Как и «Уроки физики 10», содержит информацию, расширяющую кругозор учащихся, биографии ученых, материалы для контроля и самоконтроля.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Уроки физики 11 класс. «КИРИЛЛ И МЕФОДИЙ».  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Первая версия программы, содержит более 80 компьютерных интерактивных экспериментов, видеофрагменты реальных экспериментов, есть звуковое сопровождение учебного материала. Можно использовать при проведении виртуальных лабораторных работ, для демонстрации физических процессов и явлений при объяснении материала.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Открытая физика 1.1. 1С, ФИЗИКОН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Доработанная версия программы включает материал по темам «Механика», «Механические колебания и волны», «Термодинамика и молекулярная физика».  В программу входит иллюстрированный электронный учебник, интерактивные модели (более 50), лабораторные работы с инструкциями, тесты, контрольные работы и задачи, биографии ученых и другой справочный материал, поурочное планирование для учителей и др. Особенно эффективна для работы в старших классах школы, но отдельные элементы могут использоваться и на начальном этапе изучения физики.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Открытая физика 2.5. ФИЗИКОН.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Доработанная версия программы включает материал по темам «электродинамика», «Электромагнитные колебания и волны», «Оптика», «Основы теории относительности», «Квантовая физика», «Физика атома и атомного ядра».  Вторая часть программы продолжает систематическое изложения курса физики по указанным темам, также содержит большое количество интерактивных моделей и т.д. При подключении к Интернету может обеспечить доступ к ресурсам всемирной информационной сети.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Открытая физика 2.5. ФИЗИКОН.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/>
              <a:t>программы для 7-8 классов по физике автора учебника  </a:t>
            </a:r>
            <a:r>
              <a:rPr lang="ru-RU" dirty="0" err="1"/>
              <a:t>Пёрышкина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00760" y="1600200"/>
            <a:ext cx="2686040" cy="4525963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Сайт:</a:t>
            </a:r>
          </a:p>
          <a:p>
            <a:r>
              <a:rPr lang="ru-RU" u="sng" dirty="0">
                <a:hlinkClick r:id="rId2"/>
              </a:rPr>
              <a:t>http://www.drofa.ru/cat/?a=s&amp;cid=44&amp;pnames=ISBN%7C%C0%E2%F2%EE%F0%7C%CF%F0%E5%E4%EC%E5%F2%7C%D3%CC%CA&amp;cats=44&amp;catd=&amp;exp%5B%5D=&amp;exp%5B%5D=&amp;exp%5B%5D=%D4%E8%E7%E8%EA%E0&amp;exp%5B%5D=%D3%CC%CA+%C0.+%C2.+%CF%E5%F0%FB%F8%EA%E8%ED%E0+%E8+%E4%F0</a:t>
            </a:r>
            <a:endParaRPr lang="ru-RU" dirty="0"/>
          </a:p>
          <a:p>
            <a:endParaRPr lang="ru-RU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643050"/>
            <a:ext cx="5572164" cy="460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Интернет-ресурсы </a:t>
            </a:r>
            <a:r>
              <a:rPr lang="ru-RU" dirty="0" err="1" smtClean="0"/>
              <a:t>мультимедийных</a:t>
            </a:r>
            <a:r>
              <a:rPr lang="ru-RU" dirty="0" smtClean="0"/>
              <a:t> программ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57818" y="1600200"/>
            <a:ext cx="3328982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- </a:t>
            </a:r>
            <a:r>
              <a:rPr lang="en-US" u="sng" dirty="0">
                <a:hlinkClick r:id="rId2"/>
              </a:rPr>
              <a:t>www</a:t>
            </a:r>
            <a:r>
              <a:rPr lang="ru-RU" u="sng" dirty="0">
                <a:hlinkClick r:id="rId2"/>
              </a:rPr>
              <a:t>.</a:t>
            </a:r>
            <a:r>
              <a:rPr lang="en-US" u="sng" dirty="0" err="1">
                <a:hlinkClick r:id="rId2"/>
              </a:rPr>
              <a:t>shool</a:t>
            </a:r>
            <a:r>
              <a:rPr lang="ru-RU" u="sng" dirty="0">
                <a:hlinkClick r:id="rId2"/>
              </a:rPr>
              <a:t>-</a:t>
            </a:r>
            <a:r>
              <a:rPr lang="en-US" u="sng" dirty="0">
                <a:hlinkClick r:id="rId2"/>
              </a:rPr>
              <a:t>collection</a:t>
            </a:r>
            <a:r>
              <a:rPr lang="ru-RU" u="sng" dirty="0">
                <a:hlinkClick r:id="rId2"/>
              </a:rPr>
              <a:t>.</a:t>
            </a:r>
            <a:r>
              <a:rPr lang="en-US" u="sng" dirty="0" err="1">
                <a:hlinkClick r:id="rId2"/>
              </a:rPr>
              <a:t>edu</a:t>
            </a:r>
            <a:r>
              <a:rPr lang="ru-RU" u="sng" dirty="0">
                <a:hlinkClick r:id="rId2"/>
              </a:rPr>
              <a:t>.</a:t>
            </a:r>
            <a:r>
              <a:rPr lang="en-US" u="sng" dirty="0" err="1">
                <a:hlinkClick r:id="rId2"/>
              </a:rPr>
              <a:t>ru</a:t>
            </a:r>
            <a:r>
              <a:rPr lang="ru-RU" dirty="0"/>
              <a:t> – коллекция экзаменационных материалов для подготовки к ГИА и ЕГЭ, а также коллекция уроков и виртуальных лабораторных работ.</a:t>
            </a:r>
          </a:p>
          <a:p>
            <a:endParaRPr lang="ru-RU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143116"/>
            <a:ext cx="5363034" cy="333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Интернет-ресурсы </a:t>
            </a:r>
            <a:r>
              <a:rPr lang="ru-RU" dirty="0" err="1" smtClean="0"/>
              <a:t>мультимедийных</a:t>
            </a:r>
            <a:r>
              <a:rPr lang="ru-RU" dirty="0" smtClean="0"/>
              <a:t> программ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43570" y="1600200"/>
            <a:ext cx="304323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- </a:t>
            </a:r>
            <a:r>
              <a:rPr lang="en-US" u="sng" dirty="0" smtClean="0">
                <a:hlinkClick r:id="rId2"/>
              </a:rPr>
              <a:t>www</a:t>
            </a:r>
            <a:r>
              <a:rPr lang="ru-RU" u="sng" dirty="0" smtClean="0">
                <a:hlinkClick r:id="rId2"/>
              </a:rPr>
              <a:t>.</a:t>
            </a:r>
            <a:r>
              <a:rPr lang="en-US" u="sng" dirty="0" err="1" smtClean="0">
                <a:hlinkClick r:id="rId2"/>
              </a:rPr>
              <a:t>fizika</a:t>
            </a:r>
            <a:r>
              <a:rPr lang="ru-RU" u="sng" dirty="0" smtClean="0">
                <a:hlinkClick r:id="rId2"/>
              </a:rPr>
              <a:t>.</a:t>
            </a:r>
            <a:r>
              <a:rPr lang="en-US" u="sng" dirty="0" err="1" smtClean="0">
                <a:hlinkClick r:id="rId2"/>
              </a:rPr>
              <a:t>ru</a:t>
            </a:r>
            <a:r>
              <a:rPr lang="ru-RU" dirty="0" smtClean="0"/>
              <a:t> – учебные материалы, связанные предметом.</a:t>
            </a:r>
          </a:p>
          <a:p>
            <a:endParaRPr lang="ru-RU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643050"/>
            <a:ext cx="5005398" cy="3910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Интернет-ресурсы </a:t>
            </a:r>
            <a:r>
              <a:rPr lang="ru-RU" dirty="0" err="1" smtClean="0"/>
              <a:t>мультимедийных</a:t>
            </a:r>
            <a:r>
              <a:rPr lang="ru-RU" dirty="0" smtClean="0"/>
              <a:t> программ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1600200"/>
            <a:ext cx="4043362" cy="4525963"/>
          </a:xfrm>
        </p:spPr>
        <p:txBody>
          <a:bodyPr>
            <a:normAutofit lnSpcReduction="10000"/>
          </a:bodyPr>
          <a:lstStyle/>
          <a:p>
            <a:r>
              <a:rPr lang="en-US" u="sng" dirty="0">
                <a:hlinkClick r:id="rId2"/>
              </a:rPr>
              <a:t>www</a:t>
            </a:r>
            <a:r>
              <a:rPr lang="ru-RU" u="sng" dirty="0">
                <a:hlinkClick r:id="rId2"/>
              </a:rPr>
              <a:t>.</a:t>
            </a:r>
            <a:r>
              <a:rPr lang="en-US" u="sng" dirty="0" err="1">
                <a:hlinkClick r:id="rId2"/>
              </a:rPr>
              <a:t>interneturok</a:t>
            </a:r>
            <a:r>
              <a:rPr lang="ru-RU" u="sng" dirty="0">
                <a:hlinkClick r:id="rId2"/>
              </a:rPr>
              <a:t>.</a:t>
            </a:r>
            <a:r>
              <a:rPr lang="en-US" u="sng" dirty="0" err="1">
                <a:hlinkClick r:id="rId2"/>
              </a:rPr>
              <a:t>ru</a:t>
            </a:r>
            <a:r>
              <a:rPr lang="ru-RU" dirty="0"/>
              <a:t> – размещение и разбор уроков, особенно, интегрированных уроков, когда другой учитель рассматривает и рассказывает новый материал.</a:t>
            </a:r>
          </a:p>
          <a:p>
            <a:endParaRPr lang="ru-RU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714620"/>
            <a:ext cx="4287465" cy="1928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темы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Актуальность </a:t>
            </a:r>
            <a:r>
              <a:rPr lang="ru-RU" dirty="0" smtClean="0"/>
              <a:t>темы   </a:t>
            </a:r>
            <a:r>
              <a:rPr lang="ru-RU" dirty="0"/>
              <a:t>состоит в том, что на сегодняшний день широко используются в образовании программы, которые разнообразны, но в то же время просты в обращении, а также их использование позволяет сделать урок более интересным и разнообразным, что решает большой объем образовательных задач.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Интернет-ресурсы </a:t>
            </a:r>
            <a:r>
              <a:rPr lang="ru-RU" dirty="0" err="1" smtClean="0"/>
              <a:t>мультимедийных</a:t>
            </a:r>
            <a:r>
              <a:rPr lang="ru-RU" dirty="0" smtClean="0"/>
              <a:t> программ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00694" y="1600200"/>
            <a:ext cx="3186106" cy="4525963"/>
          </a:xfrm>
        </p:spPr>
        <p:txBody>
          <a:bodyPr>
            <a:normAutofit lnSpcReduction="10000"/>
          </a:bodyPr>
          <a:lstStyle/>
          <a:p>
            <a:r>
              <a:rPr lang="en-US" u="sng" dirty="0">
                <a:hlinkClick r:id="rId2"/>
              </a:rPr>
              <a:t>www</a:t>
            </a:r>
            <a:r>
              <a:rPr lang="ru-RU" u="sng" dirty="0">
                <a:hlinkClick r:id="rId2"/>
              </a:rPr>
              <a:t>.</a:t>
            </a:r>
            <a:r>
              <a:rPr lang="en-US" u="sng" dirty="0">
                <a:hlinkClick r:id="rId2"/>
              </a:rPr>
              <a:t>physics</a:t>
            </a:r>
            <a:r>
              <a:rPr lang="ru-RU" u="sng" dirty="0">
                <a:hlinkClick r:id="rId2"/>
              </a:rPr>
              <a:t>-</a:t>
            </a:r>
            <a:r>
              <a:rPr lang="en-US" u="sng" dirty="0" err="1">
                <a:hlinkClick r:id="rId2"/>
              </a:rPr>
              <a:t>regelman</a:t>
            </a:r>
            <a:r>
              <a:rPr lang="ru-RU" u="sng" dirty="0">
                <a:hlinkClick r:id="rId2"/>
              </a:rPr>
              <a:t>.</a:t>
            </a:r>
            <a:r>
              <a:rPr lang="en-US" u="sng" dirty="0" err="1">
                <a:hlinkClick r:id="rId2"/>
              </a:rPr>
              <a:t>ru</a:t>
            </a:r>
            <a:r>
              <a:rPr lang="ru-RU" dirty="0"/>
              <a:t> – тесты при подготовке к экзаменам и при подготовке к домашним контрольным работам.</a:t>
            </a:r>
          </a:p>
          <a:p>
            <a:endParaRPr lang="ru-RU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3486" y="1857364"/>
            <a:ext cx="506857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Интернет-ресурсы </a:t>
            </a:r>
            <a:r>
              <a:rPr lang="ru-RU" dirty="0" err="1" smtClean="0"/>
              <a:t>мультимедийных</a:t>
            </a:r>
            <a:r>
              <a:rPr lang="ru-RU" dirty="0" smtClean="0"/>
              <a:t> программ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57818" y="1600200"/>
            <a:ext cx="3328982" cy="4525963"/>
          </a:xfrm>
        </p:spPr>
        <p:txBody>
          <a:bodyPr/>
          <a:lstStyle/>
          <a:p>
            <a:r>
              <a:rPr lang="en-US" u="sng" dirty="0">
                <a:hlinkClick r:id="rId2"/>
              </a:rPr>
              <a:t>www</a:t>
            </a:r>
            <a:r>
              <a:rPr lang="ru-RU" u="sng" dirty="0">
                <a:hlinkClick r:id="rId2"/>
              </a:rPr>
              <a:t>.</a:t>
            </a:r>
            <a:r>
              <a:rPr lang="en-US" u="sng" dirty="0" err="1">
                <a:hlinkClick r:id="rId2"/>
              </a:rPr>
              <a:t>barsic</a:t>
            </a:r>
            <a:r>
              <a:rPr lang="ru-RU" u="sng" dirty="0">
                <a:hlinkClick r:id="rId2"/>
              </a:rPr>
              <a:t>.</a:t>
            </a:r>
            <a:r>
              <a:rPr lang="en-US" u="sng" dirty="0" err="1">
                <a:hlinkClick r:id="rId2"/>
              </a:rPr>
              <a:t>spbu</a:t>
            </a:r>
            <a:r>
              <a:rPr lang="ru-RU" u="sng" dirty="0">
                <a:hlinkClick r:id="rId2"/>
              </a:rPr>
              <a:t>.</a:t>
            </a:r>
            <a:r>
              <a:rPr lang="en-US" u="sng" dirty="0" err="1">
                <a:hlinkClick r:id="rId2"/>
              </a:rPr>
              <a:t>ru</a:t>
            </a:r>
            <a:r>
              <a:rPr lang="ru-RU" u="sng" dirty="0">
                <a:hlinkClick r:id="rId2"/>
              </a:rPr>
              <a:t>.</a:t>
            </a:r>
            <a:r>
              <a:rPr lang="en-US" u="sng" dirty="0" err="1">
                <a:hlinkClick r:id="rId2"/>
              </a:rPr>
              <a:t>olymp</a:t>
            </a:r>
            <a:r>
              <a:rPr lang="ru-RU" dirty="0"/>
              <a:t> – очень важный и практикуемый сайт олимпиад.</a:t>
            </a:r>
          </a:p>
          <a:p>
            <a:endParaRPr lang="ru-RU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357694"/>
            <a:ext cx="8058175" cy="2088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Сравнительная </a:t>
            </a:r>
            <a:r>
              <a:rPr lang="ru-RU" b="1" dirty="0"/>
              <a:t>характеристика обучающих программ</a:t>
            </a:r>
            <a:br>
              <a:rPr lang="ru-RU" b="1" dirty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Название программы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Содержание программы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Достоинства программы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Недостатки программы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Интерактивная энциклопедия науки и техники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Разнообразные сведения по физике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Позволяют разнообразить уроки, особенно, для замены бумажных иллюстраций электронными пособиями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Если не работает интернет, то возможны сбои в программе.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Естествознание. 1С: Образовательная коллекция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форме великолепной мультипликации даются основы знаний по физике и химии.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Позволяет проводить виртуальные эксперименты, в наглядной форме дает представление о различных явлениях и понятиях физики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интересна для 7-8 классов, для более старших классов не интересна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Сравнительная характеристика обучающих программ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571612"/>
          <a:ext cx="8258204" cy="4609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551"/>
                <a:gridCol w="2064551"/>
                <a:gridCol w="2064551"/>
                <a:gridCol w="2064551"/>
              </a:tblGrid>
              <a:tr h="1088639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Название программы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Содержание программы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Достоинства программы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Недостатки программы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83325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Уроки физики 10 класс. «КИРИЛЛ И МЕФОДИЙ».  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Программа разделена на уроки по темам «Основы МКТ», «МКТ газов, жидкостей и твердых тел», «Основы термодинамики», «Постоянный и переменный ток», «Ток в различных средах», «Электромагнитная индукция».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Может быть использована для самостоятельной работы учащихся и при проведении вводных и обобщающих уроков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Многие задачи рассчитаны на профильный уровень, что не особо подходит для средних школ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Сравнительная характеристика обучающих программ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16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Название программы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Содержание программы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Достоинства программы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Недостатки программы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Уроки физики 11 класс. «КИРИЛЛ И МЕФОДИЙ».  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предлагает поурочное изложение материала по темам «Электромагнитные колебания и  волны», «Геометрическая оптика», «Волновая оптика», «Теория относительности», «Квантовая физика», «Ядерная физика»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Может быть использована для самостоятельной работы учащихся и при проведении вводных и обобщающих уроков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Многие задачи рассчитаны на профильный уровень, что не особо подходит для средних школ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Сравнительная характеристика обучающих программ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Название программы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Содержание программы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Достоинства программы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Недостатки программы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Открытая физика 1.1. 1С, ФИЗИКОН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Разнообразные сведения по физике, опыты и прочие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Можно использовать при проведении виртуальных лабораторных работ, для демонстрации физических процессов и явлений при объяснении материала.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Без интернета не может работать.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программы для 7-8 классов по физике автора учебника  Пёрышкина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Учебник и его копия на сайте.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Заменяет учебник на уроках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сможет работать без интернета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Сравнительная характеристика обучающих программ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Название программы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Содержание программы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Достоинства программы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Недостатки программы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www</a:t>
                      </a:r>
                      <a:r>
                        <a:rPr lang="ru-RU" sz="14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.</a:t>
                      </a:r>
                      <a:r>
                        <a:rPr lang="en-US" sz="1400" u="sng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shool</a:t>
                      </a:r>
                      <a:r>
                        <a:rPr lang="ru-RU" sz="14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-</a:t>
                      </a:r>
                      <a:r>
                        <a:rPr lang="en-US" sz="14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collection</a:t>
                      </a:r>
                      <a:r>
                        <a:rPr lang="ru-RU" sz="14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.</a:t>
                      </a:r>
                      <a:r>
                        <a:rPr lang="en-US" sz="1400" u="sng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edu</a:t>
                      </a:r>
                      <a:r>
                        <a:rPr lang="ru-RU" sz="14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.</a:t>
                      </a:r>
                      <a:r>
                        <a:rPr lang="en-US" sz="1400" u="sng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ru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коллекция экзаменационных материалов для подготовки к ГИА и ЕГЭ, а также коллекция уроков и виртуальных лабораторных работ.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Интересные разработки для учителей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Многие разделы отсутствуют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www</a:t>
                      </a:r>
                      <a:r>
                        <a:rPr lang="ru-RU" sz="14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.</a:t>
                      </a:r>
                      <a:r>
                        <a:rPr lang="en-US" sz="14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fizika</a:t>
                      </a:r>
                      <a:r>
                        <a:rPr lang="ru-RU" sz="14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.</a:t>
                      </a:r>
                      <a:r>
                        <a:rPr lang="en-US" sz="14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ru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учебные материалы, связанные предметом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Содержит информацию по всем разделам физики, помогает при подготовке к ГИА и ЕГЭ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сможет работать без интернета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Сравнительная характеристика обучающих программ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Название программы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Содержание программы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Достоинства программы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Недостатки программы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www</a:t>
                      </a:r>
                      <a:r>
                        <a:rPr lang="ru-RU" sz="14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.</a:t>
                      </a:r>
                      <a:r>
                        <a:rPr lang="en-US" sz="1400" u="sng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barsic</a:t>
                      </a:r>
                      <a:r>
                        <a:rPr lang="ru-RU" sz="14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.</a:t>
                      </a:r>
                      <a:r>
                        <a:rPr lang="en-US" sz="1400" u="sng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spbu</a:t>
                      </a:r>
                      <a:r>
                        <a:rPr lang="ru-RU" sz="14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.</a:t>
                      </a:r>
                      <a:r>
                        <a:rPr lang="en-US" sz="1400" u="sng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ru</a:t>
                      </a:r>
                      <a:r>
                        <a:rPr lang="ru-RU" sz="14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.</a:t>
                      </a:r>
                      <a:r>
                        <a:rPr lang="en-US" sz="1400" u="sng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olymp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Олимпиадные задачи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помогает при подготовке к ГИА и ЕГЭ, олимпиадам по физике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сможет работать без интернета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В данной работе было </a:t>
            </a:r>
            <a:r>
              <a:rPr lang="ru-RU" dirty="0"/>
              <a:t>введено и рассмотрено понятие мультимедиа, а так же рассмотрены  средства, которые используются при создании </a:t>
            </a:r>
            <a:r>
              <a:rPr lang="ru-RU" dirty="0" err="1"/>
              <a:t>мультимедийных</a:t>
            </a:r>
            <a:r>
              <a:rPr lang="ru-RU" dirty="0"/>
              <a:t> программ. </a:t>
            </a:r>
          </a:p>
          <a:p>
            <a:r>
              <a:rPr lang="ru-RU" dirty="0"/>
              <a:t>Понятие мультимедиа, вообще, и средств мультимедиа, в частности, с одной стороны тесно связано с компьютерной обработкой и представлением разнотипной информации и, с другой стороны, лежит в основе функционирования средств ИКТ, существенно влияющих на эффективность образовательного процесса.</a:t>
            </a:r>
          </a:p>
          <a:p>
            <a:r>
              <a:rPr lang="ru-RU" dirty="0"/>
              <a:t>Как видно из последующих глав, банк российских и зарубежных сайтов для изучения физики огромен, поэтому были рассмотрены некоторые из программ, которые наиболее важны в обучении школьника.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Список использованных терминов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Термин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Определение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Мультимедиа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технология, описывающая порядок разработки, функционирования и применения средств обработки информации разных типов;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Обучающие программы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программы с применением информационных технологий, которые используются в учебном процессе не только на уроках, но и вне учебного времени.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www</a:t>
                      </a:r>
                      <a:r>
                        <a:rPr lang="ru-RU" sz="14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.</a:t>
                      </a:r>
                      <a:r>
                        <a:rPr lang="en-US" sz="14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shool</a:t>
                      </a:r>
                      <a:r>
                        <a:rPr lang="ru-RU" sz="14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-</a:t>
                      </a:r>
                      <a:r>
                        <a:rPr lang="en-US" sz="14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collection</a:t>
                      </a:r>
                      <a:r>
                        <a:rPr lang="ru-RU" sz="14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.</a:t>
                      </a:r>
                      <a:r>
                        <a:rPr lang="en-US" sz="14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edu</a:t>
                      </a:r>
                      <a:r>
                        <a:rPr lang="ru-RU" sz="14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.</a:t>
                      </a:r>
                      <a:r>
                        <a:rPr lang="en-US" sz="14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ru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коллекция экзаменационных материалов для подготовки к ГИА и ЕГЭ, а также коллекция уроков и виртуальных лабораторных работ.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Целью реферата  является следующее:  показать, какие недостатки и достоинства существуют обучающиеся  программы для уроков физики.</a:t>
            </a:r>
          </a:p>
          <a:p>
            <a:endParaRPr lang="ru-RU" dirty="0"/>
          </a:p>
        </p:txBody>
      </p:sp>
      <p:pic>
        <p:nvPicPr>
          <p:cNvPr id="6146" name="Picture 2" descr="http://5klass.net/datas/fizika/Kompjuternaja-fizika/0006-006-Obzor-multimedia-programm-po-fizik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286124"/>
            <a:ext cx="3429025" cy="25717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литературы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ru-RU" u="sng" dirty="0">
                <a:hlinkClick r:id="rId2"/>
              </a:rPr>
              <a:t>http://nsportal.ru/shkola/fizika/library/obuchayushchie-programmy-po-fizike</a:t>
            </a:r>
            <a:endParaRPr lang="ru-RU" dirty="0"/>
          </a:p>
          <a:p>
            <a:pPr lvl="0"/>
            <a:r>
              <a:rPr lang="ru-RU" u="sng" dirty="0">
                <a:hlinkClick r:id="rId3"/>
              </a:rPr>
              <a:t> </a:t>
            </a:r>
            <a:r>
              <a:rPr lang="ru-RU" u="sng" dirty="0" err="1">
                <a:hlinkClick r:id="rId3"/>
              </a:rPr>
              <a:t>www.hse.ru</a:t>
            </a:r>
            <a:r>
              <a:rPr lang="ru-RU" u="sng" dirty="0">
                <a:hlinkClick r:id="rId3"/>
              </a:rPr>
              <a:t> </a:t>
            </a:r>
            <a:endParaRPr lang="ru-RU" dirty="0"/>
          </a:p>
          <a:p>
            <a:pPr lvl="0"/>
            <a:r>
              <a:rPr lang="ru-RU" u="sng" dirty="0">
                <a:hlinkClick r:id="rId4"/>
              </a:rPr>
              <a:t> </a:t>
            </a:r>
            <a:r>
              <a:rPr lang="ru-RU" u="sng" dirty="0" err="1">
                <a:hlinkClick r:id="rId4"/>
              </a:rPr>
              <a:t>www.ui.usm.ru</a:t>
            </a:r>
            <a:r>
              <a:rPr lang="ru-RU" u="sng" dirty="0">
                <a:hlinkClick r:id="rId4"/>
              </a:rPr>
              <a:t> </a:t>
            </a:r>
            <a:endParaRPr lang="ru-RU" dirty="0"/>
          </a:p>
          <a:p>
            <a:pPr lvl="0"/>
            <a:r>
              <a:rPr lang="ru-RU" u="sng" dirty="0">
                <a:hlinkClick r:id="rId5"/>
              </a:rPr>
              <a:t>http://www.km.ru/referats/C253194FC7624188BCBB8102221D8C22</a:t>
            </a:r>
            <a:endParaRPr lang="ru-RU" dirty="0"/>
          </a:p>
          <a:p>
            <a:pPr lvl="0"/>
            <a:r>
              <a:rPr lang="ru-RU" u="sng" dirty="0">
                <a:hlinkClick r:id="rId6"/>
              </a:rPr>
              <a:t>http://school-collection.edu.ru/</a:t>
            </a:r>
            <a:endParaRPr lang="ru-RU" dirty="0"/>
          </a:p>
          <a:p>
            <a:pPr lvl="0"/>
            <a:r>
              <a:rPr lang="ru-RU" dirty="0"/>
              <a:t>Компьютерные информационные технологии. Практикум: - Санкт-Петербург, БГЭУ, 2010</a:t>
            </a:r>
          </a:p>
          <a:p>
            <a:pPr lvl="0"/>
            <a:r>
              <a:rPr lang="ru-RU" dirty="0" err="1"/>
              <a:t>Мультимедийные</a:t>
            </a:r>
            <a:r>
              <a:rPr lang="ru-RU" dirty="0"/>
              <a:t> обучающие программы. Кручинина Г.А.</a:t>
            </a:r>
          </a:p>
          <a:p>
            <a:pPr lvl="0"/>
            <a:r>
              <a:rPr lang="ru-RU" dirty="0"/>
              <a:t>Новые информационные технологии в учебном процессе. Нижний Новгород, 2008.</a:t>
            </a:r>
          </a:p>
          <a:p>
            <a:pPr lvl="0"/>
            <a:r>
              <a:rPr lang="ru-RU" dirty="0"/>
              <a:t>Новые информационные технологии: Под редакцией В. П. Дьяконова - Москва, Солон-Пресс, 2005</a:t>
            </a:r>
          </a:p>
          <a:p>
            <a:pPr lvl="0"/>
            <a:r>
              <a:rPr lang="ru-RU" dirty="0"/>
              <a:t>Роберт И. Современные информационные технологии в образовании. Москва, «Школа-Пресс», 2009.</a:t>
            </a:r>
          </a:p>
          <a:p>
            <a:pPr lvl="0"/>
            <a:r>
              <a:rPr lang="ru-RU" dirty="0"/>
              <a:t>Симонович С.В. Информатика. Базовый курс/Симонович С.В. и др. - СПб.: издательство "Питер", 2010. - 640 с.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Задачи, которые поставлены для достижения цели: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- ввести понятие мультимедиа в школе;</a:t>
            </a:r>
          </a:p>
          <a:p>
            <a:r>
              <a:rPr lang="ru-RU" dirty="0" smtClean="0"/>
              <a:t>- произвести классификацию обучающих программ, выделить достоинства и недостатки программ.</a:t>
            </a:r>
          </a:p>
          <a:p>
            <a:endParaRPr lang="ru-RU" dirty="0"/>
          </a:p>
        </p:txBody>
      </p:sp>
      <p:pic>
        <p:nvPicPr>
          <p:cNvPr id="5122" name="Picture 2" descr="http://www.nikolaevich.com/uploads/posts/2011-02/1297705995_7zbkhgpiwf9a8tx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3216567"/>
            <a:ext cx="2833681" cy="3355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Объект для изучения: обучающиеся программы.</a:t>
            </a:r>
          </a:p>
          <a:p>
            <a:r>
              <a:rPr lang="ru-RU" dirty="0" smtClean="0"/>
              <a:t>Предмет для изучения: физика в школе.</a:t>
            </a:r>
          </a:p>
          <a:p>
            <a:endParaRPr lang="ru-RU" dirty="0"/>
          </a:p>
        </p:txBody>
      </p:sp>
      <p:pic>
        <p:nvPicPr>
          <p:cNvPr id="4098" name="Picture 2" descr="http://www.mimelon.ru/imgs/294555124691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143380"/>
            <a:ext cx="1905000" cy="2352675"/>
          </a:xfrm>
          <a:prstGeom prst="rect">
            <a:avLst/>
          </a:prstGeom>
          <a:noFill/>
        </p:spPr>
      </p:pic>
      <p:pic>
        <p:nvPicPr>
          <p:cNvPr id="4100" name="Picture 4" descr="http://covers.cnt.itdelo.com/1/1c/1c_/1c_4601546031808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357166"/>
            <a:ext cx="1714500" cy="1714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Мультимедиа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технология</a:t>
            </a:r>
            <a:r>
              <a:rPr lang="ru-RU" dirty="0"/>
              <a:t>, описывающая порядок разработки, функционирования и применения средств обработки информации разных типов;</a:t>
            </a:r>
          </a:p>
          <a:p>
            <a:pPr lvl="0"/>
            <a:r>
              <a:rPr lang="ru-RU" dirty="0"/>
              <a:t>информационный ресурс, созданный на основе технологий обработки и представления информации разных типов;</a:t>
            </a:r>
          </a:p>
          <a:p>
            <a:pPr lvl="0"/>
            <a:r>
              <a:rPr lang="ru-RU" dirty="0"/>
              <a:t>компьютерное программное обеспечение, функционирование которого связано с обработкой и представлением информации разных типов;</a:t>
            </a:r>
          </a:p>
          <a:p>
            <a:pPr lvl="0"/>
            <a:r>
              <a:rPr lang="ru-RU" dirty="0"/>
              <a:t>компьютерное аппаратное обеспечение, с помощью которого становится возможной работа с информацией разных типов;</a:t>
            </a:r>
          </a:p>
          <a:p>
            <a:pPr lvl="0"/>
            <a:r>
              <a:rPr lang="ru-RU" dirty="0"/>
              <a:t>особый обобщающий вид информации, которая объединяет в себе как традиционную статическую визуальную (текст, графику), так и динамическую информацию разных типов (речь, музыку, видео фрагменты, анимацию и т.п.).</a:t>
            </a:r>
          </a:p>
          <a:p>
            <a:endParaRPr lang="ru-RU" dirty="0"/>
          </a:p>
        </p:txBody>
      </p:sp>
      <p:pic>
        <p:nvPicPr>
          <p:cNvPr id="3074" name="Picture 2" descr="http://www.knigka.info/uploads/posts/effab0c46267ff90be4bbf990e4b281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214290"/>
            <a:ext cx="1512869" cy="178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500042"/>
            <a:ext cx="4471990" cy="5626121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Разработка хороших мультимедиа учебно-методических пособий — сложная профессиональная задача, требующая знания предмета, навыков учебного проектирования и близкого знакомства со специальным программным обеспечением. Мультимедиа учебные пособия могут быть представлены на CD-ROM — для использования на автономном персональном компьютере или быть доступны через </a:t>
            </a:r>
            <a:r>
              <a:rPr lang="ru-RU" dirty="0" err="1"/>
              <a:t>Web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2050" name="Picture 2" descr="http://static.ozone.ru/multimedia/books_covers/10059074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37400"/>
            <a:ext cx="3611384" cy="52775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Этапы разработки </a:t>
            </a:r>
            <a:r>
              <a:rPr lang="ru-RU" dirty="0" err="1">
                <a:solidFill>
                  <a:srgbClr val="FF0000"/>
                </a:solidFill>
              </a:rPr>
              <a:t>мультимедийных</a:t>
            </a:r>
            <a:r>
              <a:rPr lang="ru-RU" dirty="0">
                <a:solidFill>
                  <a:srgbClr val="FF0000"/>
                </a:solidFill>
              </a:rPr>
              <a:t> образовательных ресурсов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1 этап. Педагогическое проектирование, которое включает в себя 5 шагов.</a:t>
            </a:r>
          </a:p>
          <a:p>
            <a:r>
              <a:rPr lang="ru-RU" sz="2800" dirty="0"/>
              <a:t>- разработка структуры ресурса. Школа уже имеет в своей коллекции ресурс [5], который активно используется учителями различных направлений. На рисунке 1  представлен вид ЦОР, который сейчас популярен среди педагогов.</a:t>
            </a:r>
          </a:p>
          <a:p>
            <a:r>
              <a:rPr lang="ru-RU" sz="2800" dirty="0"/>
              <a:t>Рисунок 1 -  Интерфейс ресурса </a:t>
            </a:r>
            <a:r>
              <a:rPr lang="ru-RU" sz="2800" dirty="0" smtClean="0"/>
              <a:t>ЦОР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286388"/>
            <a:ext cx="59340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2049</Words>
  <Application>Microsoft Office PowerPoint</Application>
  <PresentationFormat>Экран (4:3)</PresentationFormat>
  <Paragraphs>194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40</vt:i4>
      </vt:variant>
    </vt:vector>
  </HeadingPairs>
  <TitlesOfParts>
    <vt:vector size="46" baseType="lpstr">
      <vt:lpstr>Тема Office</vt:lpstr>
      <vt:lpstr>Трек</vt:lpstr>
      <vt:lpstr>Солнцестояние</vt:lpstr>
      <vt:lpstr>Справедливость</vt:lpstr>
      <vt:lpstr>Бумажная</vt:lpstr>
      <vt:lpstr>1_Бумажная</vt:lpstr>
      <vt:lpstr> Банк российских и зарубежных мультимедийных средств обучения по физике </vt:lpstr>
      <vt:lpstr>Содержание</vt:lpstr>
      <vt:lpstr>Актуальность темы</vt:lpstr>
      <vt:lpstr>Цель работы</vt:lpstr>
      <vt:lpstr>Задачи, которые поставлены для достижения цели:</vt:lpstr>
      <vt:lpstr>Слайд 6</vt:lpstr>
      <vt:lpstr>Мультимедиа </vt:lpstr>
      <vt:lpstr>Слайд 8</vt:lpstr>
      <vt:lpstr>Этапы разработки мультимедийных образовательных ресурсов</vt:lpstr>
      <vt:lpstr>Этапы разработки мультимедийных образовательных ресурсов</vt:lpstr>
      <vt:lpstr>Этапы разработки мультимедийных образовательных ресурсов</vt:lpstr>
      <vt:lpstr>Этапы разработки мультимедийных образовательных ресурсов</vt:lpstr>
      <vt:lpstr>Этапы разработки мультимедийных образовательных ресурсов</vt:lpstr>
      <vt:lpstr>Этапы разработки мультимедийных образовательных ресурсов</vt:lpstr>
      <vt:lpstr>Обучающие программы – это</vt:lpstr>
      <vt:lpstr>Основные показатели высокого качества обучающейся программы </vt:lpstr>
      <vt:lpstr>Требования к обучающей программе</vt:lpstr>
      <vt:lpstr>Слайд 18</vt:lpstr>
      <vt:lpstr>1 программа.</vt:lpstr>
      <vt:lpstr>Естествознание. 1С: Образовательная коллекция.</vt:lpstr>
      <vt:lpstr>Уроки физики 10 класс. «КИРИЛЛ И МЕФОДИЙ».  </vt:lpstr>
      <vt:lpstr>Уроки физики 11 класс. «КИРИЛЛ И МЕФОДИЙ».  </vt:lpstr>
      <vt:lpstr>Открытая физика 1.1. 1С, ФИЗИКОН</vt:lpstr>
      <vt:lpstr>Открытая физика 2.5. ФИЗИКОН.</vt:lpstr>
      <vt:lpstr>Открытая физика 2.5. ФИЗИКОН.</vt:lpstr>
      <vt:lpstr>программы для 7-8 классов по физике автора учебника  Пёрышкина</vt:lpstr>
      <vt:lpstr>Интернет-ресурсы мультимедийных программ</vt:lpstr>
      <vt:lpstr>Интернет-ресурсы мультимедийных программ</vt:lpstr>
      <vt:lpstr>Интернет-ресурсы мультимедийных программ</vt:lpstr>
      <vt:lpstr>Интернет-ресурсы мультимедийных программ</vt:lpstr>
      <vt:lpstr>Интернет-ресурсы мультимедийных программ</vt:lpstr>
      <vt:lpstr> Сравнительная характеристика обучающих программ </vt:lpstr>
      <vt:lpstr>Сравнительная характеристика обучающих программ</vt:lpstr>
      <vt:lpstr>Сравнительная характеристика обучающих программ</vt:lpstr>
      <vt:lpstr>Сравнительная характеристика обучающих программ</vt:lpstr>
      <vt:lpstr>Сравнительная характеристика обучающих программ</vt:lpstr>
      <vt:lpstr>Сравнительная характеристика обучающих программ</vt:lpstr>
      <vt:lpstr>Заключение</vt:lpstr>
      <vt:lpstr>Список использованных терминов</vt:lpstr>
      <vt:lpstr>Список литературы</vt:lpstr>
    </vt:vector>
  </TitlesOfParts>
  <Company>ooo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Банк российских и зарубежных мультимедийных средств обучения, доступных в Internet  </dc:title>
  <dc:creator>Natasa</dc:creator>
  <cp:lastModifiedBy>Natasa</cp:lastModifiedBy>
  <cp:revision>20</cp:revision>
  <dcterms:created xsi:type="dcterms:W3CDTF">2014-01-09T10:58:36Z</dcterms:created>
  <dcterms:modified xsi:type="dcterms:W3CDTF">2014-01-11T21:07:38Z</dcterms:modified>
</cp:coreProperties>
</file>