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4" r:id="rId9"/>
    <p:sldId id="265" r:id="rId10"/>
    <p:sldId id="267" r:id="rId11"/>
    <p:sldId id="266" r:id="rId12"/>
    <p:sldId id="268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591" autoAdjust="0"/>
    <p:restoredTop sz="94628" autoAdjust="0"/>
  </p:normalViewPr>
  <p:slideViewPr>
    <p:cSldViewPr>
      <p:cViewPr varScale="1">
        <p:scale>
          <a:sx n="54" d="100"/>
          <a:sy n="54" d="100"/>
        </p:scale>
        <p:origin x="-1374" y="-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26.02.2014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26.02.2014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26.02.2014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26.02.2014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26.02.2014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26.02.2014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26.02.2014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26.02.2014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26.02.2014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26.02.2014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26.02.2014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26.02.2014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11560" y="908720"/>
            <a:ext cx="7846640" cy="1463476"/>
          </a:xfrm>
        </p:spPr>
        <p:txBody>
          <a:bodyPr>
            <a:normAutofit/>
          </a:bodyPr>
          <a:lstStyle/>
          <a:p>
            <a:r>
              <a:rPr lang="ru-RU" dirty="0">
                <a:solidFill>
                  <a:schemeClr val="tx2">
                    <a:lumMod val="75000"/>
                  </a:schemeClr>
                </a:solidFill>
              </a:rPr>
              <a:t>Доврачебная 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помощь при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</a:rPr>
              <a:t/>
            </a:r>
            <a:br>
              <a:rPr lang="ru-RU" dirty="0">
                <a:solidFill>
                  <a:schemeClr val="tx2">
                    <a:lumMod val="75000"/>
                  </a:schemeClr>
                </a:solidFill>
              </a:rPr>
            </a:br>
            <a:r>
              <a:rPr lang="ru-RU" dirty="0">
                <a:solidFill>
                  <a:schemeClr val="tx2">
                    <a:lumMod val="75000"/>
                  </a:schemeClr>
                </a:solidFill>
              </a:rPr>
              <a:t>травмах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660232" y="4293096"/>
            <a:ext cx="2192288" cy="1617216"/>
          </a:xfrm>
        </p:spPr>
        <p:txBody>
          <a:bodyPr>
            <a:normAutofit/>
          </a:bodyPr>
          <a:lstStyle/>
          <a:p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МАОУ  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</a:rPr>
              <a:t>СОШ №96 </a:t>
            </a:r>
          </a:p>
          <a:p>
            <a:r>
              <a:rPr lang="ru-RU" dirty="0">
                <a:solidFill>
                  <a:schemeClr val="tx2">
                    <a:lumMod val="75000"/>
                  </a:schemeClr>
                </a:solidFill>
              </a:rPr>
              <a:t>г.Краснодар 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2014 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</a:rPr>
              <a:t>год</a:t>
            </a:r>
          </a:p>
          <a:p>
            <a:endParaRPr lang="ru-RU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491880" y="2708920"/>
            <a:ext cx="2376264" cy="24386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9690615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971600" y="2348880"/>
            <a:ext cx="7272807" cy="3921299"/>
          </a:xfrm>
        </p:spPr>
        <p:txBody>
          <a:bodyPr>
            <a:normAutofit fontScale="85000" lnSpcReduction="20000"/>
          </a:bodyPr>
          <a:lstStyle/>
          <a:p>
            <a:endParaRPr lang="ru-RU" dirty="0"/>
          </a:p>
          <a:p>
            <a:pPr marL="0" indent="0">
              <a:buNone/>
            </a:pPr>
            <a:r>
              <a:rPr lang="ru-RU" dirty="0"/>
              <a:t>Вывих– ненормальное стойкое смещение костей за физиологические пределы. При вывихе, как правило, разрываются суставная сумка и связки, повреждаются мягкие ткани.</a:t>
            </a:r>
          </a:p>
          <a:p>
            <a:endParaRPr lang="ru-RU" dirty="0"/>
          </a:p>
          <a:p>
            <a:pPr marL="0" indent="0">
              <a:buNone/>
            </a:pPr>
            <a:r>
              <a:rPr lang="ru-RU" dirty="0"/>
              <a:t>Признаки: сильная боль, вынужденное неестественное положение конечностей, изменение формы сустава и нарушение его функций.</a:t>
            </a:r>
          </a:p>
          <a:p>
            <a:endParaRPr lang="ru-RU" dirty="0"/>
          </a:p>
          <a:p>
            <a:pPr marL="0" indent="0">
              <a:buNone/>
            </a:pPr>
            <a:r>
              <a:rPr lang="ru-RU" dirty="0"/>
              <a:t>Первая помощь: создать полную неподвижность и немедленно госпитализировать (неспециалисту вправлять вывих запрещается!).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67544" y="404664"/>
            <a:ext cx="8229600" cy="1252728"/>
          </a:xfrm>
        </p:spPr>
        <p:txBody>
          <a:bodyPr>
            <a:normAutofit fontScale="90000"/>
          </a:bodyPr>
          <a:lstStyle/>
          <a:p>
            <a:r>
              <a:rPr lang="ru-RU" dirty="0">
                <a:solidFill>
                  <a:schemeClr val="tx2">
                    <a:lumMod val="75000"/>
                  </a:schemeClr>
                </a:solidFill>
              </a:rPr>
              <a:t>Вывих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448273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323528" y="2060848"/>
            <a:ext cx="6132233" cy="475252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/>
              <a:t>Носилками может служить любая прочная доска (например, гладильная), на которой пострадавший помещается во весь рост. Удерживая голову, шею и спину на одной прямой линии, поверните пострадавшего на бок и подложите под него носилки. Переверните пострадавшего на носилки, поддерживая голову и туловище. </a:t>
            </a:r>
            <a:r>
              <a:rPr lang="ru-RU" dirty="0" smtClean="0"/>
              <a:t>Прочно </a:t>
            </a:r>
            <a:r>
              <a:rPr lang="ru-RU" dirty="0"/>
              <a:t>привяжите пострадавшего к носилкам с помощью веревок, ремней, лент или полос ткани. </a:t>
            </a: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Носилки</a:t>
            </a:r>
            <a:endParaRPr lang="ru-RU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375961" y="2852936"/>
            <a:ext cx="2660535" cy="31683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4299813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67544" y="2780928"/>
            <a:ext cx="8229600" cy="1944216"/>
          </a:xfrm>
        </p:spPr>
        <p:txBody>
          <a:bodyPr/>
          <a:lstStyle/>
          <a:p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Спасибо за внимание!</a:t>
            </a:r>
            <a:endParaRPr lang="ru-RU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180573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556792"/>
            <a:ext cx="4536505" cy="489654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 smtClean="0"/>
              <a:t>Первая помощь </a:t>
            </a:r>
            <a:r>
              <a:rPr lang="ru-RU" dirty="0"/>
              <a:t>— срочное выполнение лечебно-профилактических мероприятий, необходимых при несчастных случаях и внезапных </a:t>
            </a:r>
            <a:r>
              <a:rPr lang="ru-RU" dirty="0" smtClean="0"/>
              <a:t>заболеваниях, </a:t>
            </a:r>
            <a:r>
              <a:rPr lang="ru-RU" dirty="0"/>
              <a:t>меры срочной помощи раненым или больным людям, предпринимаемые до прибытия медработника или до помещения больного в медицинское </a:t>
            </a:r>
            <a:r>
              <a:rPr lang="ru-RU" dirty="0" smtClean="0"/>
              <a:t>учреждение.</a:t>
            </a:r>
          </a:p>
          <a:p>
            <a:pPr marL="0" indent="0">
              <a:buNone/>
            </a:pPr>
            <a:endParaRPr lang="ru-RU" dirty="0" smtClean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Первая помощь </a:t>
            </a:r>
            <a:endParaRPr lang="ru-RU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64088" y="2780928"/>
            <a:ext cx="3353012" cy="32412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5716754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9553" y="1772816"/>
            <a:ext cx="6192687" cy="435334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/>
              <a:t>Правильно оказанная первая помощь сокращает время  специального лечения, способствует быстрейшему заживлению ран и часто является решающим моментом при спасении жизни пострадавшего. </a:t>
            </a:r>
            <a:r>
              <a:rPr lang="ru-RU" dirty="0" smtClean="0"/>
              <a:t>Сущность </a:t>
            </a:r>
            <a:r>
              <a:rPr lang="ru-RU" dirty="0"/>
              <a:t>первой помощи заключается в прекращении дальнейшего воздействия травмирующих факторов, проведении простейших лечебных мероприятий и в </a:t>
            </a:r>
            <a:r>
              <a:rPr lang="ru-RU" dirty="0" smtClean="0"/>
              <a:t>предупреждении </a:t>
            </a:r>
            <a:r>
              <a:rPr lang="ru-RU" dirty="0"/>
              <a:t>опасных последствий травм, кровотечений, инфекций и шока.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Общие принципы оказания первой помощи</a:t>
            </a:r>
            <a:endParaRPr lang="ru-RU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228184" y="3356992"/>
            <a:ext cx="2813695" cy="29047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8276199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2249966"/>
            <a:ext cx="6508245" cy="345069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/>
              <a:t>При оказании первой помощи необходимо:</a:t>
            </a:r>
          </a:p>
          <a:p>
            <a:r>
              <a:rPr lang="ru-RU" dirty="0" smtClean="0"/>
              <a:t>обработать </a:t>
            </a:r>
            <a:r>
              <a:rPr lang="ru-RU" dirty="0"/>
              <a:t>поврежденные участки тела и остановить кровотечение;</a:t>
            </a:r>
          </a:p>
          <a:p>
            <a:r>
              <a:rPr lang="ru-RU" dirty="0" smtClean="0"/>
              <a:t>иммобилизовать </a:t>
            </a:r>
            <a:r>
              <a:rPr lang="ru-RU" dirty="0"/>
              <a:t>переломы и предотвратить возможные осложнения;</a:t>
            </a:r>
          </a:p>
          <a:p>
            <a:r>
              <a:rPr lang="ru-RU" dirty="0" smtClean="0"/>
              <a:t>доставить </a:t>
            </a:r>
            <a:r>
              <a:rPr lang="ru-RU" dirty="0"/>
              <a:t>или же обеспечить транспортировку пострадавшего в ближайшее лечебное учреждение</a:t>
            </a:r>
            <a:r>
              <a:rPr lang="ru-RU" dirty="0" smtClean="0"/>
              <a:t>.</a:t>
            </a:r>
          </a:p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Порядок действий</a:t>
            </a:r>
            <a:endParaRPr lang="ru-RU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372200" y="4437112"/>
            <a:ext cx="2517775" cy="1951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9903466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1916832"/>
            <a:ext cx="6192688" cy="4941168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ru-RU" dirty="0"/>
              <a:t>При оказании первой помощи следует руководствоваться следующими принципами:</a:t>
            </a:r>
          </a:p>
          <a:p>
            <a:r>
              <a:rPr lang="ru-RU" dirty="0" smtClean="0"/>
              <a:t>правильность </a:t>
            </a:r>
            <a:r>
              <a:rPr lang="ru-RU" dirty="0"/>
              <a:t>и целесообразность;</a:t>
            </a:r>
          </a:p>
          <a:p>
            <a:r>
              <a:rPr lang="ru-RU" dirty="0" smtClean="0"/>
              <a:t>быстрота</a:t>
            </a:r>
            <a:r>
              <a:rPr lang="ru-RU" dirty="0"/>
              <a:t>;</a:t>
            </a:r>
          </a:p>
          <a:p>
            <a:r>
              <a:rPr lang="ru-RU" dirty="0" smtClean="0"/>
              <a:t>обдуманность</a:t>
            </a:r>
            <a:r>
              <a:rPr lang="ru-RU" dirty="0"/>
              <a:t>, решительность и спокойствие.</a:t>
            </a:r>
          </a:p>
          <a:p>
            <a:pPr marL="0" indent="0">
              <a:buNone/>
            </a:pPr>
            <a:r>
              <a:rPr lang="ru-RU" dirty="0"/>
              <a:t>При осмотре пострадавшего важно установить:</a:t>
            </a:r>
          </a:p>
          <a:p>
            <a:r>
              <a:rPr lang="ru-RU" dirty="0" smtClean="0"/>
              <a:t>вид </a:t>
            </a:r>
            <a:r>
              <a:rPr lang="ru-RU" dirty="0"/>
              <a:t>и тяжесть травмы;</a:t>
            </a:r>
          </a:p>
          <a:p>
            <a:r>
              <a:rPr lang="ru-RU" dirty="0" smtClean="0"/>
              <a:t>способ </a:t>
            </a:r>
            <a:r>
              <a:rPr lang="ru-RU" dirty="0"/>
              <a:t>обработки раны, места повреждения;</a:t>
            </a:r>
          </a:p>
          <a:p>
            <a:r>
              <a:rPr lang="ru-RU" dirty="0" smtClean="0"/>
              <a:t>необходимые </a:t>
            </a:r>
            <a:r>
              <a:rPr lang="ru-RU" dirty="0"/>
              <a:t>средства первой помощи в зависимости от данных возможностей и обстоятельств.</a:t>
            </a:r>
          </a:p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Основы оказания первой помощи</a:t>
            </a:r>
            <a:endParaRPr lang="ru-RU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951551" y="4250393"/>
            <a:ext cx="3026727" cy="23762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1508833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2276872"/>
            <a:ext cx="8496944" cy="4320479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ru-RU" dirty="0"/>
              <a:t>Кровотечение – это истечение крови из сосудов, наступающее чаще всего в результате их </a:t>
            </a:r>
            <a:r>
              <a:rPr lang="ru-RU" dirty="0" smtClean="0"/>
              <a:t>повреждения.</a:t>
            </a:r>
            <a:endParaRPr lang="ru-RU" dirty="0"/>
          </a:p>
          <a:p>
            <a:pPr marL="0" indent="0">
              <a:buNone/>
            </a:pPr>
            <a:r>
              <a:rPr lang="ru-RU" dirty="0"/>
              <a:t>Кровотечения делятся на несколько видов:</a:t>
            </a:r>
          </a:p>
          <a:p>
            <a:r>
              <a:rPr lang="ru-RU" dirty="0" smtClean="0"/>
              <a:t>капиллярное</a:t>
            </a:r>
            <a:r>
              <a:rPr lang="ru-RU" dirty="0"/>
              <a:t>– возникает при поверхностных травмах; кровь из раны вытекает по каплям</a:t>
            </a:r>
            <a:r>
              <a:rPr lang="ru-RU" dirty="0" smtClean="0"/>
              <a:t>;</a:t>
            </a:r>
            <a:endParaRPr lang="ru-RU" dirty="0"/>
          </a:p>
          <a:p>
            <a:r>
              <a:rPr lang="ru-RU" dirty="0" smtClean="0"/>
              <a:t>венозное</a:t>
            </a:r>
            <a:r>
              <a:rPr lang="ru-RU" dirty="0"/>
              <a:t>– возникает при более глубоких </a:t>
            </a:r>
            <a:r>
              <a:rPr lang="ru-RU" dirty="0" smtClean="0"/>
              <a:t>ранах; наблюдается </a:t>
            </a:r>
            <a:r>
              <a:rPr lang="ru-RU" dirty="0"/>
              <a:t>обильное вытекание крови темно-красного цвета</a:t>
            </a:r>
            <a:r>
              <a:rPr lang="ru-RU" dirty="0" smtClean="0"/>
              <a:t>;</a:t>
            </a:r>
            <a:endParaRPr lang="ru-RU" dirty="0"/>
          </a:p>
          <a:p>
            <a:r>
              <a:rPr lang="ru-RU" dirty="0" smtClean="0"/>
              <a:t>артериальное</a:t>
            </a:r>
            <a:r>
              <a:rPr lang="ru-RU" dirty="0"/>
              <a:t>– возникает при глубоких рубленых, колотых ранах; артериальная кровь ярко-красного цвета, бьет струей из поврежденных </a:t>
            </a:r>
            <a:r>
              <a:rPr lang="ru-RU" dirty="0" smtClean="0"/>
              <a:t>артерий;</a:t>
            </a:r>
            <a:endParaRPr lang="ru-RU" dirty="0"/>
          </a:p>
          <a:p>
            <a:r>
              <a:rPr lang="ru-RU" dirty="0" smtClean="0"/>
              <a:t>смешанное</a:t>
            </a:r>
            <a:r>
              <a:rPr lang="ru-RU" dirty="0"/>
              <a:t>– возникает в тех случаях, когда в ране кровоточат одновременно вены и </a:t>
            </a:r>
            <a:r>
              <a:rPr lang="ru-RU" dirty="0" smtClean="0"/>
              <a:t>артерии</a:t>
            </a:r>
            <a:r>
              <a:rPr lang="ru-RU" dirty="0"/>
              <a:t>.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Кровотечение</a:t>
            </a:r>
            <a:endParaRPr lang="ru-RU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21886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1863258"/>
            <a:ext cx="6115581" cy="4773953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ru-RU" dirty="0"/>
              <a:t>Временная остановка кровотечения:</a:t>
            </a:r>
          </a:p>
          <a:p>
            <a:pPr marL="0" indent="0">
              <a:buNone/>
            </a:pPr>
            <a:r>
              <a:rPr lang="ru-RU" dirty="0" smtClean="0"/>
              <a:t>1) Сдавление </a:t>
            </a:r>
            <a:r>
              <a:rPr lang="ru-RU" dirty="0"/>
              <a:t>в </a:t>
            </a:r>
            <a:r>
              <a:rPr lang="ru-RU" dirty="0" smtClean="0"/>
              <a:t>ране </a:t>
            </a:r>
            <a:r>
              <a:rPr lang="en-US" dirty="0" smtClean="0"/>
              <a:t>:</a:t>
            </a:r>
            <a:endParaRPr lang="ru-RU" dirty="0" smtClean="0"/>
          </a:p>
          <a:p>
            <a:r>
              <a:rPr lang="ru-RU" dirty="0" smtClean="0"/>
              <a:t>Тугая </a:t>
            </a:r>
            <a:r>
              <a:rPr lang="ru-RU" dirty="0"/>
              <a:t>повязка.</a:t>
            </a:r>
          </a:p>
          <a:p>
            <a:r>
              <a:rPr lang="ru-RU" dirty="0" smtClean="0"/>
              <a:t>Тугое </a:t>
            </a:r>
            <a:r>
              <a:rPr lang="ru-RU" dirty="0"/>
              <a:t>тампонирование.</a:t>
            </a:r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2) Остановка положением</a:t>
            </a:r>
            <a:r>
              <a:rPr lang="en-US" dirty="0" smtClean="0"/>
              <a:t>:</a:t>
            </a:r>
            <a:endParaRPr lang="ru-RU" dirty="0"/>
          </a:p>
          <a:p>
            <a:r>
              <a:rPr lang="ru-RU" dirty="0" smtClean="0"/>
              <a:t>Иммобилизация (</a:t>
            </a:r>
            <a:r>
              <a:rPr lang="ru-RU" dirty="0" err="1" smtClean="0"/>
              <a:t>шинирование</a:t>
            </a:r>
            <a:r>
              <a:rPr lang="ru-RU" dirty="0" smtClean="0"/>
              <a:t>).</a:t>
            </a:r>
            <a:endParaRPr lang="ru-RU" dirty="0"/>
          </a:p>
          <a:p>
            <a:r>
              <a:rPr lang="ru-RU" dirty="0" smtClean="0"/>
              <a:t>Возвышенное </a:t>
            </a:r>
            <a:r>
              <a:rPr lang="ru-RU" dirty="0"/>
              <a:t>положение </a:t>
            </a:r>
            <a:r>
              <a:rPr lang="ru-RU" dirty="0" smtClean="0"/>
              <a:t>конечности</a:t>
            </a:r>
            <a:endParaRPr lang="en-US" dirty="0" smtClean="0"/>
          </a:p>
          <a:p>
            <a:pPr marL="0" indent="0">
              <a:buNone/>
            </a:pPr>
            <a:r>
              <a:rPr lang="ru-RU" dirty="0" smtClean="0"/>
              <a:t>3) Прижатие</a:t>
            </a:r>
            <a:r>
              <a:rPr lang="en-US" dirty="0" smtClean="0"/>
              <a:t>:</a:t>
            </a:r>
            <a:endParaRPr lang="ru-RU" dirty="0"/>
          </a:p>
          <a:p>
            <a:r>
              <a:rPr lang="ru-RU" dirty="0" smtClean="0"/>
              <a:t>Пальцевое</a:t>
            </a:r>
            <a:r>
              <a:rPr lang="ru-RU" dirty="0"/>
              <a:t>.</a:t>
            </a:r>
          </a:p>
          <a:p>
            <a:r>
              <a:rPr lang="ru-RU" dirty="0" smtClean="0"/>
              <a:t>Валиками </a:t>
            </a:r>
            <a:r>
              <a:rPr lang="ru-RU" dirty="0"/>
              <a:t>с максимальным </a:t>
            </a:r>
            <a:r>
              <a:rPr lang="ru-RU" dirty="0" smtClean="0"/>
              <a:t>сгибанием конечности</a:t>
            </a:r>
            <a:r>
              <a:rPr lang="ru-RU" dirty="0"/>
              <a:t>.</a:t>
            </a:r>
          </a:p>
          <a:p>
            <a:r>
              <a:rPr lang="ru-RU" dirty="0" smtClean="0"/>
              <a:t>Прижатие </a:t>
            </a:r>
            <a:r>
              <a:rPr lang="ru-RU" dirty="0"/>
              <a:t>в местах сгиба, где артерия </a:t>
            </a:r>
            <a:r>
              <a:rPr lang="ru-RU" dirty="0" smtClean="0"/>
              <a:t>на поверхности</a:t>
            </a:r>
            <a:r>
              <a:rPr lang="ru-RU" dirty="0"/>
              <a:t>.</a:t>
            </a:r>
          </a:p>
          <a:p>
            <a:r>
              <a:rPr lang="ru-RU" dirty="0" smtClean="0"/>
              <a:t>Наложение</a:t>
            </a:r>
            <a:r>
              <a:rPr lang="en-US" dirty="0" smtClean="0"/>
              <a:t> </a:t>
            </a:r>
            <a:r>
              <a:rPr lang="ru-RU" dirty="0" smtClean="0"/>
              <a:t>жгута.</a:t>
            </a:r>
          </a:p>
          <a:p>
            <a:pPr marL="0" indent="0">
              <a:buNone/>
            </a:pPr>
            <a:r>
              <a:rPr lang="ru-RU" dirty="0" smtClean="0"/>
              <a:t>4</a:t>
            </a:r>
            <a:r>
              <a:rPr lang="ru-RU" dirty="0"/>
              <a:t>) </a:t>
            </a:r>
            <a:r>
              <a:rPr lang="ru-RU" dirty="0" smtClean="0"/>
              <a:t>Термическая </a:t>
            </a:r>
            <a:r>
              <a:rPr lang="ru-RU" dirty="0"/>
              <a:t>остановка.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Остановка кровотечения</a:t>
            </a:r>
            <a:endParaRPr lang="ru-RU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940152" y="2778937"/>
            <a:ext cx="2808312" cy="38884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42360636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2204864"/>
            <a:ext cx="6408711" cy="4248472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ru-RU" dirty="0"/>
              <a:t>Повреждения мышц и сухожилий – растяжение, надрывы, разрывы.</a:t>
            </a:r>
          </a:p>
          <a:p>
            <a:pPr marL="0" indent="0">
              <a:buNone/>
            </a:pPr>
            <a:r>
              <a:rPr lang="ru-RU" dirty="0" smtClean="0"/>
              <a:t>Признаки</a:t>
            </a:r>
            <a:r>
              <a:rPr lang="ru-RU" dirty="0"/>
              <a:t>: боль, кровоизлияние разной степени выраженности, затруднение движения в суставах из-за </a:t>
            </a:r>
            <a:r>
              <a:rPr lang="ru-RU" dirty="0" smtClean="0"/>
              <a:t>боли в </a:t>
            </a:r>
            <a:r>
              <a:rPr lang="ru-RU" dirty="0"/>
              <a:t>мышцах, повышенная плотность . </a:t>
            </a:r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При данных повреждениях нужно</a:t>
            </a:r>
            <a:r>
              <a:rPr lang="en-US" dirty="0" smtClean="0"/>
              <a:t>:</a:t>
            </a:r>
            <a:r>
              <a:rPr lang="ru-RU" dirty="0" smtClean="0"/>
              <a:t> </a:t>
            </a:r>
          </a:p>
          <a:p>
            <a:r>
              <a:rPr lang="ru-RU" dirty="0" smtClean="0"/>
              <a:t>устроить </a:t>
            </a:r>
            <a:r>
              <a:rPr lang="ru-RU" dirty="0"/>
              <a:t>пострадавшего поудобнее, поднять травмированную конечность выше уровня сердца: это уменьшит отек.</a:t>
            </a:r>
          </a:p>
          <a:p>
            <a:r>
              <a:rPr lang="ru-RU" dirty="0" smtClean="0"/>
              <a:t>Наложить </a:t>
            </a:r>
            <a:r>
              <a:rPr lang="ru-RU" dirty="0"/>
              <a:t>на болезненную область холодный компресс на 10–15 минут: это уменьшит боль и отек.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>
                <a:solidFill>
                  <a:schemeClr val="tx2">
                    <a:lumMod val="75000"/>
                  </a:schemeClr>
                </a:solidFill>
              </a:rPr>
              <a:t>Повреждения мышц и сухожилий</a:t>
            </a: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516216" y="3429000"/>
            <a:ext cx="2453630" cy="20222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3325811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1412776"/>
            <a:ext cx="5328592" cy="5040560"/>
          </a:xfrm>
        </p:spPr>
        <p:txBody>
          <a:bodyPr>
            <a:normAutofit fontScale="92500" lnSpcReduction="10000"/>
          </a:bodyPr>
          <a:lstStyle/>
          <a:p>
            <a:endParaRPr lang="ru-RU" dirty="0"/>
          </a:p>
          <a:p>
            <a:pPr marL="0" indent="0">
              <a:buNone/>
            </a:pPr>
            <a:r>
              <a:rPr lang="ru-RU" dirty="0"/>
              <a:t>Перелом– нарушение целости </a:t>
            </a:r>
            <a:r>
              <a:rPr lang="ru-RU" dirty="0" smtClean="0"/>
              <a:t>кости.</a:t>
            </a:r>
            <a:endParaRPr lang="ru-RU" dirty="0"/>
          </a:p>
          <a:p>
            <a:pPr marL="0" indent="0">
              <a:buNone/>
            </a:pPr>
            <a:r>
              <a:rPr lang="ru-RU" dirty="0" smtClean="0"/>
              <a:t>При переломе необходимо</a:t>
            </a:r>
            <a:r>
              <a:rPr lang="en-US" dirty="0" smtClean="0"/>
              <a:t>:</a:t>
            </a:r>
          </a:p>
          <a:p>
            <a:r>
              <a:rPr lang="ru-RU" dirty="0" smtClean="0"/>
              <a:t>Остановить кровотечение</a:t>
            </a:r>
            <a:r>
              <a:rPr lang="ru-RU" dirty="0"/>
              <a:t>, прижав рану куском чистой сухой ткани. </a:t>
            </a:r>
            <a:endParaRPr lang="ru-RU" dirty="0" smtClean="0"/>
          </a:p>
          <a:p>
            <a:r>
              <a:rPr lang="ru-RU" dirty="0" smtClean="0"/>
              <a:t>Если </a:t>
            </a:r>
            <a:r>
              <a:rPr lang="ru-RU" dirty="0"/>
              <a:t>травмировано плечо, фиксируйте руку с помощью поддерживающей .</a:t>
            </a:r>
          </a:p>
          <a:p>
            <a:r>
              <a:rPr lang="ru-RU" dirty="0" smtClean="0"/>
              <a:t>Если </a:t>
            </a:r>
            <a:r>
              <a:rPr lang="ru-RU" dirty="0"/>
              <a:t>травмирована кисть или палец, фиксируйте их в том положении, в каком они находятся, с помощью шины, обмотанной куском </a:t>
            </a:r>
            <a:r>
              <a:rPr lang="ru-RU" dirty="0" smtClean="0"/>
              <a:t>ткани</a:t>
            </a:r>
            <a:endParaRPr lang="ru-RU" dirty="0"/>
          </a:p>
          <a:p>
            <a:r>
              <a:rPr lang="ru-RU" dirty="0"/>
              <a:t>Если травмировано предплечье, фиксируйте его шиной и наложите поддерживающую повязку, которую затем привяжите к туловищу</a:t>
            </a:r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Перелом</a:t>
            </a:r>
            <a:endParaRPr lang="ru-RU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485" t="2055" r="2485" b="13426"/>
          <a:stretch/>
        </p:blipFill>
        <p:spPr bwMode="auto">
          <a:xfrm>
            <a:off x="5436096" y="3262528"/>
            <a:ext cx="3640800" cy="25202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7613465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Волна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Волна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Волна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173</TotalTime>
  <Words>618</Words>
  <Application>Microsoft Office PowerPoint</Application>
  <PresentationFormat>Экран (4:3)</PresentationFormat>
  <Paragraphs>66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Волна</vt:lpstr>
      <vt:lpstr>Доврачебная помощь при травмах</vt:lpstr>
      <vt:lpstr>Первая помощь </vt:lpstr>
      <vt:lpstr>Общие принципы оказания первой помощи</vt:lpstr>
      <vt:lpstr>Порядок действий</vt:lpstr>
      <vt:lpstr>Основы оказания первой помощи</vt:lpstr>
      <vt:lpstr>Кровотечение</vt:lpstr>
      <vt:lpstr>Остановка кровотечения</vt:lpstr>
      <vt:lpstr>Повреждения мышц и сухожилий</vt:lpstr>
      <vt:lpstr>Перелом</vt:lpstr>
      <vt:lpstr>Вывих </vt:lpstr>
      <vt:lpstr>Носилки</vt:lpstr>
      <vt:lpstr>Спасибо за внимание!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Доврачебная помощь при травмах</dc:title>
  <dc:creator>Алексей</dc:creator>
  <cp:lastModifiedBy>1</cp:lastModifiedBy>
  <cp:revision>14</cp:revision>
  <dcterms:created xsi:type="dcterms:W3CDTF">2014-02-15T12:08:11Z</dcterms:created>
  <dcterms:modified xsi:type="dcterms:W3CDTF">2014-02-26T11:44:17Z</dcterms:modified>
</cp:coreProperties>
</file>