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303" r:id="rId3"/>
    <p:sldId id="304" r:id="rId4"/>
    <p:sldId id="266" r:id="rId5"/>
    <p:sldId id="294" r:id="rId6"/>
    <p:sldId id="298" r:id="rId7"/>
    <p:sldId id="275" r:id="rId8"/>
    <p:sldId id="279" r:id="rId9"/>
    <p:sldId id="283" r:id="rId10"/>
    <p:sldId id="281" r:id="rId11"/>
    <p:sldId id="284" r:id="rId12"/>
    <p:sldId id="305" r:id="rId13"/>
    <p:sldId id="287" r:id="rId14"/>
    <p:sldId id="290" r:id="rId15"/>
    <p:sldId id="289" r:id="rId16"/>
    <p:sldId id="306" r:id="rId17"/>
    <p:sldId id="273" r:id="rId18"/>
    <p:sldId id="270" r:id="rId19"/>
    <p:sldId id="301" r:id="rId20"/>
    <p:sldId id="302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9900"/>
    <a:srgbClr val="FF0000"/>
    <a:srgbClr val="009900"/>
    <a:srgbClr val="FF0066"/>
    <a:srgbClr val="00FFFF"/>
    <a:srgbClr val="FF3300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B4B719B-D8F6-4A6B-9FCB-5569E34CF2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56526A-8DEA-4106-909B-E6BF347C79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07844-9FC6-4DA4-BDCD-EF56AB6495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D923F-6D8F-4E8D-9CF0-48B1D5D0CC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C44442-1350-425F-8E01-1C69A2EE48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8E0D6-67E9-47F7-812A-16894DD316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087EA9-9EEE-4E53-90FD-24B745EDD2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B19E74-43BB-4A47-A6A2-B7E2EA528C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EB164-F6A2-4AB3-B8F7-5C280D47B7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CB5DE-C0EE-4C66-9103-D3391F981A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DBA38-67F7-4B09-B627-45A7571001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2E90E-4354-419B-B730-0C4F7A7746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D8C8D5-AAD8-4372-8154-9AC0657949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6CE7E35-F3E0-4E4A-BE7C-EEEE2A6A24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__________Microsoft_Office_Excel2.xls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&#1040;&#1076;&#1084;&#1080;&#1085;&#1080;&#1089;&#1090;&#1088;&#1072;&#1090;&#1086;&#1088;/&#1052;&#1086;&#1080;%20&#1076;&#1086;&#1082;&#1091;&#1084;&#1077;&#1085;&#1090;&#1099;/&#1057;&#1059;&#1053;&#1057;/&#1056;&#1054;&#1078;&#1076;&#1072;&#1077;&#1084;&#1086;&#1089;&#1090;&#1100;" TargetMode="External"/><Relationship Id="rId7" Type="http://schemas.openxmlformats.org/officeDocument/2006/relationships/slide" Target="slide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__________Microsoft_Office_Excel4.xls"/><Relationship Id="rId4" Type="http://schemas.openxmlformats.org/officeDocument/2006/relationships/oleObject" Target="../embeddings/__________Microsoft_Office_Excel3.xls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_________Microsoft_Office_Word_97_-_20035.doc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_____Microsoft_Office_Excel_97-20031.xls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8" descr="deti"/>
          <p:cNvPicPr>
            <a:picLocks noChangeAspect="1" noChangeArrowheads="1"/>
          </p:cNvPicPr>
          <p:nvPr/>
        </p:nvPicPr>
        <p:blipFill>
          <a:blip r:embed="rId3" cstate="print"/>
          <a:srcRect r="46298"/>
          <a:stretch>
            <a:fillRect/>
          </a:stretch>
        </p:blipFill>
        <p:spPr bwMode="auto">
          <a:xfrm>
            <a:off x="0" y="147549"/>
            <a:ext cx="9144000" cy="67104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147" name="WordArt 6"/>
          <p:cNvSpPr>
            <a:spLocks noChangeArrowheads="1" noChangeShapeType="1" noTextEdit="1"/>
          </p:cNvSpPr>
          <p:nvPr/>
        </p:nvSpPr>
        <p:spPr bwMode="auto">
          <a:xfrm>
            <a:off x="755650" y="908050"/>
            <a:ext cx="7315200" cy="180022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ru-RU" sz="44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 </a:t>
            </a: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468313" y="260350"/>
            <a:ext cx="7993062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3200" b="1" i="1" u="sng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Численность и естественный прирост  </a:t>
            </a:r>
            <a:endParaRPr lang="en-US" sz="3200" b="1" i="1" u="sng">
              <a:solidFill>
                <a:srgbClr val="FFFF00"/>
              </a:solidFill>
              <a:latin typeface="Comic Sans MS" pitchFamily="66" charset="0"/>
              <a:cs typeface="Times New Roman" pitchFamily="18" charset="0"/>
            </a:endParaRPr>
          </a:p>
          <a:p>
            <a:pPr algn="ctr" eaLnBrk="0" hangingPunct="0"/>
            <a:r>
              <a:rPr lang="ru-RU" sz="3200" b="1" i="1" u="sng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населения России.</a:t>
            </a:r>
            <a:endParaRPr lang="ru-RU" sz="320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6149" name="Прямоугольник 4"/>
          <p:cNvSpPr>
            <a:spLocks noChangeArrowheads="1"/>
          </p:cNvSpPr>
          <p:nvPr/>
        </p:nvSpPr>
        <p:spPr bwMode="auto">
          <a:xfrm flipH="1">
            <a:off x="3714750" y="692150"/>
            <a:ext cx="26574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6150" name="Содержимое 6"/>
          <p:cNvSpPr>
            <a:spLocks noGrp="1"/>
          </p:cNvSpPr>
          <p:nvPr>
            <p:ph idx="1"/>
          </p:nvPr>
        </p:nvSpPr>
        <p:spPr>
          <a:xfrm>
            <a:off x="6875463" y="5373688"/>
            <a:ext cx="2089150" cy="13398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Урок географии в 9 классе.</a:t>
            </a:r>
          </a:p>
          <a:p>
            <a:pPr algn="ctr" eaLnBrk="1" hangingPunct="1">
              <a:buFontTx/>
              <a:buNone/>
            </a:pPr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Автор: учитель географии </a:t>
            </a:r>
          </a:p>
          <a:p>
            <a:pPr algn="ctr" eaLnBrk="1" hangingPunct="1">
              <a:buFontTx/>
              <a:buNone/>
            </a:pPr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     МВСОУ « Центр образования»</a:t>
            </a:r>
          </a:p>
          <a:p>
            <a:pPr algn="ctr" eaLnBrk="1" hangingPunct="1">
              <a:buFontTx/>
              <a:buNone/>
            </a:pPr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      г.Петрозаводска</a:t>
            </a:r>
          </a:p>
          <a:p>
            <a:pPr algn="ctr" eaLnBrk="1" hangingPunct="1">
              <a:buFontTx/>
              <a:buNone/>
            </a:pPr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Яжук Г.Л.</a:t>
            </a:r>
          </a:p>
          <a:p>
            <a:endParaRPr lang="ru-RU" smtClean="0"/>
          </a:p>
        </p:txBody>
      </p:sp>
      <p:sp>
        <p:nvSpPr>
          <p:cNvPr id="6151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772400" cy="838200"/>
          </a:xfrm>
        </p:spPr>
        <p:txBody>
          <a:bodyPr/>
          <a:lstStyle/>
          <a:p>
            <a:pPr>
              <a:defRPr/>
            </a:pP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Демографический кризис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838200"/>
            <a:ext cx="8382000" cy="60198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sz="2800" smtClean="0"/>
              <a:t>Резкое уменьшение численности населения</a:t>
            </a:r>
            <a:br>
              <a:rPr lang="ru-RU" sz="2800" smtClean="0"/>
            </a:br>
            <a:r>
              <a:rPr lang="ru-RU" sz="2800" smtClean="0"/>
              <a:t> (в результате превышения смертности </a:t>
            </a:r>
            <a:br>
              <a:rPr lang="ru-RU" sz="2800" smtClean="0"/>
            </a:br>
            <a:r>
              <a:rPr lang="ru-RU" sz="2800" smtClean="0"/>
              <a:t> над рождаемостью) называется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800" b="1" smtClean="0">
                <a:solidFill>
                  <a:srgbClr val="CC6600"/>
                </a:solidFill>
              </a:rPr>
              <a:t>демографическим кризисом.</a:t>
            </a:r>
            <a:endParaRPr lang="ru-RU" sz="2800" b="1" smtClean="0"/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smtClean="0"/>
              <a:t>Причины кризиса:</a:t>
            </a:r>
          </a:p>
          <a:p>
            <a:pPr>
              <a:lnSpc>
                <a:spcPct val="90000"/>
              </a:lnSpc>
              <a:buFontTx/>
              <a:buBlip>
                <a:blip r:embed="rId4"/>
              </a:buBlip>
            </a:pPr>
            <a:r>
              <a:rPr lang="ru-RU" sz="2800" smtClean="0"/>
              <a:t>Войны</a:t>
            </a:r>
          </a:p>
          <a:p>
            <a:pPr>
              <a:lnSpc>
                <a:spcPct val="90000"/>
              </a:lnSpc>
              <a:buFontTx/>
              <a:buBlip>
                <a:blip r:embed="rId4"/>
              </a:buBlip>
            </a:pPr>
            <a:r>
              <a:rPr lang="ru-RU" sz="2800" smtClean="0"/>
              <a:t>Голод</a:t>
            </a:r>
          </a:p>
          <a:p>
            <a:pPr>
              <a:lnSpc>
                <a:spcPct val="90000"/>
              </a:lnSpc>
              <a:buFontTx/>
              <a:buBlip>
                <a:blip r:embed="rId4"/>
              </a:buBlip>
            </a:pPr>
            <a:r>
              <a:rPr lang="ru-RU" sz="2800" smtClean="0"/>
              <a:t>Эпидемии</a:t>
            </a:r>
          </a:p>
          <a:p>
            <a:pPr>
              <a:lnSpc>
                <a:spcPct val="90000"/>
              </a:lnSpc>
              <a:buFontTx/>
              <a:buBlip>
                <a:blip r:embed="rId4"/>
              </a:buBlip>
            </a:pPr>
            <a:r>
              <a:rPr lang="ru-RU" sz="2800" smtClean="0"/>
              <a:t>Революции</a:t>
            </a:r>
          </a:p>
          <a:p>
            <a:pPr>
              <a:lnSpc>
                <a:spcPct val="90000"/>
              </a:lnSpc>
              <a:buFontTx/>
              <a:buBlip>
                <a:blip r:embed="rId4"/>
              </a:buBlip>
            </a:pPr>
            <a:r>
              <a:rPr lang="ru-RU" sz="2800" smtClean="0"/>
              <a:t>Репрессии</a:t>
            </a:r>
          </a:p>
          <a:p>
            <a:pPr>
              <a:lnSpc>
                <a:spcPct val="90000"/>
              </a:lnSpc>
              <a:buFontTx/>
              <a:buBlip>
                <a:blip r:embed="rId4"/>
              </a:buBlip>
            </a:pPr>
            <a:r>
              <a:rPr lang="ru-RU" sz="2800" smtClean="0"/>
              <a:t>Политическая и</a:t>
            </a:r>
          </a:p>
          <a:p>
            <a:pPr>
              <a:lnSpc>
                <a:spcPct val="90000"/>
              </a:lnSpc>
              <a:buFontTx/>
              <a:buBlip>
                <a:blip r:embed="rId4"/>
              </a:buBlip>
            </a:pPr>
            <a:r>
              <a:rPr lang="ru-RU" sz="2800" smtClean="0"/>
              <a:t>Экономическая</a:t>
            </a:r>
            <a:br>
              <a:rPr lang="ru-RU" sz="2800" smtClean="0"/>
            </a:br>
            <a:r>
              <a:rPr lang="ru-RU" sz="2800" smtClean="0"/>
              <a:t>нестабильность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280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smtClean="0"/>
              <a:t/>
            </a:r>
            <a:br>
              <a:rPr lang="ru-RU" sz="2400" smtClean="0"/>
            </a:br>
            <a:r>
              <a:rPr lang="ru-RU" sz="2400" smtClean="0"/>
              <a:t/>
            </a:r>
            <a:br>
              <a:rPr lang="ru-RU" sz="2400" smtClean="0"/>
            </a:br>
            <a:r>
              <a:rPr lang="ru-RU" sz="2400" smtClean="0"/>
              <a:t/>
            </a:r>
            <a:br>
              <a:rPr lang="ru-RU" sz="2400" smtClean="0"/>
            </a:br>
            <a:endParaRPr lang="ru-RU" sz="2400" smtClean="0"/>
          </a:p>
        </p:txBody>
      </p:sp>
      <p:sp>
        <p:nvSpPr>
          <p:cNvPr id="2054" name="Rectangle 8"/>
          <p:cNvSpPr>
            <a:spLocks noGrp="1" noChangeArrowheads="1" noTextEdit="1"/>
          </p:cNvSpPr>
          <p:nvPr>
            <p:ph type="chart" sz="half" idx="2"/>
          </p:nvPr>
        </p:nvSpPr>
        <p:spPr>
          <a:xfrm flipV="1">
            <a:off x="3657600" y="6858000"/>
            <a:ext cx="152400" cy="76200"/>
          </a:xfrm>
        </p:spPr>
      </p:sp>
      <p:graphicFrame>
        <p:nvGraphicFramePr>
          <p:cNvPr id="2050" name="Object 10"/>
          <p:cNvGraphicFramePr>
            <a:graphicFrameLocks noChangeAspect="1"/>
          </p:cNvGraphicFramePr>
          <p:nvPr/>
        </p:nvGraphicFramePr>
        <p:xfrm>
          <a:off x="3733800" y="2819400"/>
          <a:ext cx="5410200" cy="3505200"/>
        </p:xfrm>
        <a:graphic>
          <a:graphicData uri="http://schemas.openxmlformats.org/presentationml/2006/ole">
            <p:oleObj spid="_x0000_s2050" name="Диаграмма" r:id="rId5" imgW="5991149" imgH="1819351" progId="Excel.Chart.8">
              <p:embed/>
            </p:oleObj>
          </a:graphicData>
        </a:graphic>
      </p:graphicFrame>
      <p:sp>
        <p:nvSpPr>
          <p:cNvPr id="2055" name="Text Box 11"/>
          <p:cNvSpPr txBox="1">
            <a:spLocks noChangeArrowheads="1"/>
          </p:cNvSpPr>
          <p:nvPr/>
        </p:nvSpPr>
        <p:spPr bwMode="auto">
          <a:xfrm>
            <a:off x="6080125" y="5929313"/>
            <a:ext cx="609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1600">
                <a:latin typeface="Times New Roman" pitchFamily="18" charset="0"/>
              </a:rPr>
              <a:t>годы</a:t>
            </a:r>
          </a:p>
        </p:txBody>
      </p:sp>
      <p:sp>
        <p:nvSpPr>
          <p:cNvPr id="2056" name="Text Box 12"/>
          <p:cNvSpPr txBox="1">
            <a:spLocks noChangeArrowheads="1"/>
          </p:cNvSpPr>
          <p:nvPr/>
        </p:nvSpPr>
        <p:spPr bwMode="auto">
          <a:xfrm rot="-5400000">
            <a:off x="3086100" y="4000500"/>
            <a:ext cx="1022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1600">
                <a:latin typeface="Times New Roman" pitchFamily="18" charset="0"/>
              </a:rPr>
              <a:t>Млн. чел.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772400" cy="914400"/>
          </a:xfrm>
        </p:spPr>
        <p:txBody>
          <a:bodyPr/>
          <a:lstStyle/>
          <a:p>
            <a:pPr>
              <a:defRPr/>
            </a:pP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Воспроизводство населения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458200" cy="4479925"/>
          </a:xfrm>
        </p:spPr>
        <p:txBody>
          <a:bodyPr/>
          <a:lstStyle/>
          <a:p>
            <a:pPr>
              <a:buFontTx/>
              <a:buNone/>
            </a:pPr>
            <a:r>
              <a:rPr lang="ru-RU" sz="3600" smtClean="0"/>
              <a:t>Тип воспроизводства характеризуют основные </a:t>
            </a:r>
            <a:r>
              <a:rPr lang="ru-RU" sz="3600" smtClean="0">
                <a:hlinkClick r:id="rId3" action="ppaction://hlinkfile" tooltip="как настроить гиперссылку?"/>
              </a:rPr>
              <a:t>демографические</a:t>
            </a:r>
            <a:r>
              <a:rPr lang="ru-RU" sz="3600" smtClean="0"/>
              <a:t> показатели:</a:t>
            </a:r>
          </a:p>
          <a:p>
            <a:pPr>
              <a:buClr>
                <a:srgbClr val="CC6600"/>
              </a:buClr>
              <a:buFontTx/>
              <a:buBlip>
                <a:blip r:embed="rId4"/>
              </a:buBlip>
            </a:pPr>
            <a:r>
              <a:rPr lang="ru-RU" sz="3600" smtClean="0"/>
              <a:t> </a:t>
            </a:r>
            <a:r>
              <a:rPr lang="ru-RU" sz="3600" smtClean="0">
                <a:solidFill>
                  <a:srgbClr val="CC6600"/>
                </a:solidFill>
                <a:hlinkClick r:id="rId5" action="ppaction://hlinksldjump"/>
              </a:rPr>
              <a:t>рождаемость,</a:t>
            </a:r>
            <a:r>
              <a:rPr lang="ru-RU" sz="3600" b="1" smtClean="0"/>
              <a:t> </a:t>
            </a:r>
            <a:r>
              <a:rPr lang="ru-RU" sz="1800" b="1" smtClean="0"/>
              <a:t>количество родившихся за год на 1000 жителей</a:t>
            </a:r>
            <a:r>
              <a:rPr lang="ru-RU" sz="1800" smtClean="0"/>
              <a:t> (в </a:t>
            </a:r>
            <a:r>
              <a:rPr lang="ru-RU" sz="1800" smtClean="0">
                <a:cs typeface="Times New Roman" pitchFamily="18" charset="0"/>
              </a:rPr>
              <a:t>‰)</a:t>
            </a:r>
            <a:endParaRPr lang="ru-RU" sz="3600" smtClean="0">
              <a:solidFill>
                <a:srgbClr val="CC6600"/>
              </a:solidFill>
            </a:endParaRPr>
          </a:p>
          <a:p>
            <a:pPr>
              <a:buClr>
                <a:srgbClr val="CC6600"/>
              </a:buClr>
              <a:buFontTx/>
              <a:buBlip>
                <a:blip r:embed="rId4"/>
              </a:buBlip>
            </a:pPr>
            <a:r>
              <a:rPr lang="ru-RU" sz="3600" smtClean="0">
                <a:solidFill>
                  <a:srgbClr val="CC6600"/>
                </a:solidFill>
              </a:rPr>
              <a:t> </a:t>
            </a:r>
            <a:r>
              <a:rPr lang="ru-RU" sz="3600" smtClean="0">
                <a:solidFill>
                  <a:srgbClr val="CC6600"/>
                </a:solidFill>
                <a:hlinkClick r:id="rId6" action="ppaction://hlinksldjump"/>
              </a:rPr>
              <a:t>смертность,</a:t>
            </a:r>
            <a:r>
              <a:rPr lang="ru-RU" sz="3600" b="1" smtClean="0"/>
              <a:t> </a:t>
            </a:r>
            <a:r>
              <a:rPr lang="ru-RU" sz="1800" b="1" smtClean="0"/>
              <a:t>количество умерших за год на 1000 жителей</a:t>
            </a:r>
            <a:r>
              <a:rPr lang="ru-RU" sz="1800" smtClean="0"/>
              <a:t> (в </a:t>
            </a:r>
            <a:r>
              <a:rPr lang="ru-RU" sz="1800" smtClean="0">
                <a:cs typeface="Times New Roman" pitchFamily="18" charset="0"/>
              </a:rPr>
              <a:t>‰</a:t>
            </a:r>
            <a:r>
              <a:rPr lang="ru-RU" sz="1800" smtClean="0"/>
              <a:t>).</a:t>
            </a:r>
            <a:endParaRPr lang="ru-RU" sz="3600" smtClean="0">
              <a:solidFill>
                <a:srgbClr val="CC6600"/>
              </a:solidFill>
            </a:endParaRPr>
          </a:p>
          <a:p>
            <a:pPr>
              <a:buClr>
                <a:srgbClr val="CC6600"/>
              </a:buClr>
              <a:buFontTx/>
              <a:buBlip>
                <a:blip r:embed="rId4"/>
              </a:buBlip>
            </a:pPr>
            <a:r>
              <a:rPr lang="ru-RU" sz="3600" smtClean="0">
                <a:solidFill>
                  <a:srgbClr val="CC6600"/>
                </a:solidFill>
              </a:rPr>
              <a:t> </a:t>
            </a:r>
            <a:r>
              <a:rPr lang="ru-RU" sz="3600" smtClean="0">
                <a:solidFill>
                  <a:srgbClr val="CC6600"/>
                </a:solidFill>
                <a:hlinkClick r:id="rId7" action="ppaction://hlinksldjump"/>
              </a:rPr>
              <a:t>естественный прирост населения</a:t>
            </a:r>
            <a:r>
              <a:rPr lang="ru-RU" smtClean="0">
                <a:solidFill>
                  <a:srgbClr val="CC6600"/>
                </a:solidFill>
                <a:hlinkClick r:id="rId7" action="ppaction://hlinksldjump"/>
              </a:rPr>
              <a:t>.</a:t>
            </a:r>
            <a:endParaRPr lang="ru-RU" smtClean="0">
              <a:solidFill>
                <a:srgbClr val="CC6600"/>
              </a:solidFill>
            </a:endParaRPr>
          </a:p>
          <a:p>
            <a:pPr>
              <a:buFontTx/>
              <a:buNone/>
            </a:pPr>
            <a:endParaRPr lang="ru-RU" smtClean="0">
              <a:solidFill>
                <a:srgbClr val="CC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ru-RU" b="1" smtClean="0">
                <a:solidFill>
                  <a:srgbClr val="CC6600"/>
                </a:solidFill>
              </a:rPr>
              <a:t>Факторы, влияющие</a:t>
            </a:r>
            <a:endParaRPr lang="ru-RU" smtClean="0"/>
          </a:p>
        </p:txBody>
      </p:sp>
      <p:sp>
        <p:nvSpPr>
          <p:cNvPr id="15363" name="Текст 2"/>
          <p:cNvSpPr>
            <a:spLocks noGrp="1"/>
          </p:cNvSpPr>
          <p:nvPr>
            <p:ph type="body" idx="1"/>
          </p:nvPr>
        </p:nvSpPr>
        <p:spPr>
          <a:xfrm>
            <a:off x="468313" y="1125538"/>
            <a:ext cx="3598862" cy="638175"/>
          </a:xfrm>
        </p:spPr>
        <p:txBody>
          <a:bodyPr/>
          <a:lstStyle/>
          <a:p>
            <a:pPr algn="ctr"/>
            <a:r>
              <a:rPr lang="ru-RU" smtClean="0">
                <a:solidFill>
                  <a:srgbClr val="CC6600"/>
                </a:solidFill>
              </a:rPr>
              <a:t>На рождаемость</a:t>
            </a:r>
            <a:endParaRPr lang="ru-RU" smtClean="0"/>
          </a:p>
        </p:txBody>
      </p:sp>
      <p:sp>
        <p:nvSpPr>
          <p:cNvPr id="15364" name="Содержимое 3"/>
          <p:cNvSpPr>
            <a:spLocks noGrp="1"/>
          </p:cNvSpPr>
          <p:nvPr>
            <p:ph sz="half" idx="2"/>
          </p:nvPr>
        </p:nvSpPr>
        <p:spPr>
          <a:xfrm>
            <a:off x="468313" y="1844675"/>
            <a:ext cx="3887787" cy="4679950"/>
          </a:xfrm>
        </p:spPr>
        <p:txBody>
          <a:bodyPr/>
          <a:lstStyle/>
          <a:p>
            <a:pPr>
              <a:buFontTx/>
              <a:buBlip>
                <a:blip r:embed="rId3"/>
              </a:buBlip>
            </a:pPr>
            <a:r>
              <a:rPr lang="ru-RU" sz="2000" smtClean="0"/>
              <a:t>войны;</a:t>
            </a:r>
          </a:p>
          <a:p>
            <a:pPr>
              <a:buFontTx/>
              <a:buBlip>
                <a:blip r:embed="rId3"/>
              </a:buBlip>
            </a:pPr>
            <a:r>
              <a:rPr lang="ru-RU" sz="2000" smtClean="0"/>
              <a:t>социальные условия;</a:t>
            </a:r>
          </a:p>
          <a:p>
            <a:pPr>
              <a:buFontTx/>
              <a:buBlip>
                <a:blip r:embed="rId3"/>
              </a:buBlip>
            </a:pPr>
            <a:r>
              <a:rPr lang="ru-RU" sz="2000" smtClean="0"/>
              <a:t>здоровье и медицинское обслуживание;</a:t>
            </a:r>
          </a:p>
          <a:p>
            <a:pPr>
              <a:buFontTx/>
              <a:buBlip>
                <a:blip r:embed="rId3"/>
              </a:buBlip>
            </a:pPr>
            <a:r>
              <a:rPr lang="ru-RU" sz="2000" smtClean="0"/>
              <a:t>уровень образования и культуры;</a:t>
            </a:r>
          </a:p>
          <a:p>
            <a:pPr>
              <a:buFontTx/>
              <a:buBlip>
                <a:blip r:embed="rId3"/>
              </a:buBlip>
            </a:pPr>
            <a:r>
              <a:rPr lang="ru-RU" sz="2000" smtClean="0"/>
              <a:t>национальные и религиозные традиции;</a:t>
            </a:r>
          </a:p>
          <a:p>
            <a:pPr>
              <a:buFontTx/>
              <a:buBlip>
                <a:blip r:embed="rId3"/>
              </a:buBlip>
            </a:pPr>
            <a:r>
              <a:rPr lang="ru-RU" sz="2000" smtClean="0"/>
              <a:t>экономическая и политическая стабильность;</a:t>
            </a:r>
          </a:p>
          <a:p>
            <a:pPr>
              <a:buFontTx/>
              <a:buBlip>
                <a:blip r:embed="rId3"/>
              </a:buBlip>
            </a:pPr>
            <a:r>
              <a:rPr lang="ru-RU" sz="2000" smtClean="0"/>
              <a:t>экономическая активность женщин</a:t>
            </a:r>
          </a:p>
        </p:txBody>
      </p:sp>
      <p:sp>
        <p:nvSpPr>
          <p:cNvPr id="15365" name="Текст 4"/>
          <p:cNvSpPr>
            <a:spLocks noGrp="1"/>
          </p:cNvSpPr>
          <p:nvPr>
            <p:ph type="body" sz="quarter" idx="3"/>
          </p:nvPr>
        </p:nvSpPr>
        <p:spPr>
          <a:xfrm>
            <a:off x="5364163" y="1125538"/>
            <a:ext cx="3321050" cy="638175"/>
          </a:xfrm>
        </p:spPr>
        <p:txBody>
          <a:bodyPr/>
          <a:lstStyle/>
          <a:p>
            <a:r>
              <a:rPr lang="ru-RU" smtClean="0">
                <a:solidFill>
                  <a:srgbClr val="FF9900"/>
                </a:solidFill>
              </a:rPr>
              <a:t>Смертность </a:t>
            </a:r>
          </a:p>
        </p:txBody>
      </p:sp>
      <p:sp>
        <p:nvSpPr>
          <p:cNvPr id="15366" name="Содержимое 5"/>
          <p:cNvSpPr>
            <a:spLocks noGrp="1"/>
          </p:cNvSpPr>
          <p:nvPr>
            <p:ph sz="quarter" idx="4"/>
          </p:nvPr>
        </p:nvSpPr>
        <p:spPr>
          <a:xfrm>
            <a:off x="5219700" y="1916113"/>
            <a:ext cx="3538538" cy="4249737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CC6600"/>
              </a:buClr>
              <a:buFontTx/>
              <a:buBlip>
                <a:blip r:embed="rId3"/>
              </a:buBlip>
            </a:pPr>
            <a:r>
              <a:rPr lang="ru-RU" sz="2000" smtClean="0"/>
              <a:t>войны;</a:t>
            </a:r>
          </a:p>
          <a:p>
            <a:pPr>
              <a:lnSpc>
                <a:spcPct val="90000"/>
              </a:lnSpc>
              <a:buClr>
                <a:srgbClr val="CC6600"/>
              </a:buClr>
              <a:buFontTx/>
              <a:buBlip>
                <a:blip r:embed="rId3"/>
              </a:buBlip>
            </a:pPr>
            <a:r>
              <a:rPr lang="ru-RU" sz="2000" smtClean="0"/>
              <a:t>голод;</a:t>
            </a:r>
          </a:p>
          <a:p>
            <a:pPr>
              <a:lnSpc>
                <a:spcPct val="90000"/>
              </a:lnSpc>
              <a:buClr>
                <a:srgbClr val="CC6600"/>
              </a:buClr>
              <a:buFontTx/>
              <a:buBlip>
                <a:blip r:embed="rId3"/>
              </a:buBlip>
            </a:pPr>
            <a:r>
              <a:rPr lang="ru-RU" sz="2000" smtClean="0"/>
              <a:t>эпидемии;</a:t>
            </a:r>
          </a:p>
          <a:p>
            <a:pPr>
              <a:lnSpc>
                <a:spcPct val="90000"/>
              </a:lnSpc>
              <a:buClr>
                <a:srgbClr val="CC6600"/>
              </a:buClr>
              <a:buFontTx/>
              <a:buBlip>
                <a:blip r:embed="rId3"/>
              </a:buBlip>
            </a:pPr>
            <a:r>
              <a:rPr lang="ru-RU" sz="2000" smtClean="0"/>
              <a:t>вредные привычки;</a:t>
            </a:r>
          </a:p>
          <a:p>
            <a:pPr>
              <a:lnSpc>
                <a:spcPct val="90000"/>
              </a:lnSpc>
              <a:buClr>
                <a:srgbClr val="CC6600"/>
              </a:buClr>
              <a:buFontTx/>
              <a:buBlip>
                <a:blip r:embed="rId3"/>
              </a:buBlip>
            </a:pPr>
            <a:r>
              <a:rPr lang="ru-RU" sz="2000" smtClean="0"/>
              <a:t>социальные потрясения;</a:t>
            </a:r>
          </a:p>
          <a:p>
            <a:pPr>
              <a:lnSpc>
                <a:spcPct val="90000"/>
              </a:lnSpc>
              <a:buClr>
                <a:srgbClr val="CC6600"/>
              </a:buClr>
              <a:buFontTx/>
              <a:buBlip>
                <a:blip r:embed="rId3"/>
              </a:buBlip>
            </a:pPr>
            <a:r>
              <a:rPr lang="ru-RU" sz="2000" smtClean="0"/>
              <a:t>уровень здравоохранения;</a:t>
            </a:r>
          </a:p>
          <a:p>
            <a:pPr>
              <a:lnSpc>
                <a:spcPct val="90000"/>
              </a:lnSpc>
              <a:buClr>
                <a:srgbClr val="CC6600"/>
              </a:buClr>
              <a:buFontTx/>
              <a:buBlip>
                <a:blip r:embed="rId3"/>
              </a:buBlip>
            </a:pPr>
            <a:r>
              <a:rPr lang="ru-RU" sz="2000" smtClean="0"/>
              <a:t>экономическая и политическая нестабильность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772400" cy="838200"/>
          </a:xfrm>
        </p:spPr>
        <p:txBody>
          <a:bodyPr/>
          <a:lstStyle/>
          <a:p>
            <a:pPr>
              <a:defRPr/>
            </a:pPr>
            <a:r>
              <a:rPr lang="ru-RU" b="1"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Естественный прирост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990600"/>
            <a:ext cx="8316912" cy="5562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 b="1" smtClean="0"/>
              <a:t>это превышение рождаемости над смертностью</a:t>
            </a:r>
            <a:r>
              <a:rPr lang="ru-RU" sz="2800" smtClean="0"/>
              <a:t> </a:t>
            </a:r>
          </a:p>
          <a:p>
            <a:pPr algn="ctr">
              <a:lnSpc>
                <a:spcPct val="90000"/>
              </a:lnSpc>
              <a:spcBef>
                <a:spcPct val="70000"/>
              </a:spcBef>
              <a:buFontTx/>
              <a:buNone/>
            </a:pPr>
            <a:r>
              <a:rPr lang="ru-RU" sz="2800" b="1" smtClean="0"/>
              <a:t>(ЕП=Р-С)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ru-RU" sz="2800" b="1" smtClean="0"/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Blip>
                <a:blip r:embed="rId3"/>
              </a:buBlip>
            </a:pPr>
            <a:r>
              <a:rPr lang="ru-RU" sz="2800" smtClean="0"/>
              <a:t>Естественный прирост бывает положительный, когда рождаемость превышает смертность </a:t>
            </a:r>
            <a:r>
              <a:rPr lang="ru-RU" sz="2800" b="1" smtClean="0"/>
              <a:t>(ЕП</a:t>
            </a:r>
            <a:r>
              <a:rPr lang="en-US" sz="2800" b="1" smtClean="0"/>
              <a:t>&gt;0)</a:t>
            </a:r>
            <a:r>
              <a:rPr lang="en-US" sz="2800" smtClean="0"/>
              <a:t>.</a:t>
            </a:r>
            <a:endParaRPr lang="ru-RU" sz="2800" smtClean="0"/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Blip>
                <a:blip r:embed="rId3"/>
              </a:buBlip>
            </a:pPr>
            <a:r>
              <a:rPr lang="ru-RU" sz="2800" smtClean="0"/>
              <a:t>Естественный прирост бывает нулевой, когда рождаемость равна смертности</a:t>
            </a:r>
            <a:r>
              <a:rPr lang="en-US" sz="2800" smtClean="0"/>
              <a:t> </a:t>
            </a:r>
            <a:r>
              <a:rPr lang="en-US" sz="2800" b="1" smtClean="0"/>
              <a:t>(</a:t>
            </a:r>
            <a:r>
              <a:rPr lang="ru-RU" sz="2800" b="1" smtClean="0"/>
              <a:t>ЕП=0)</a:t>
            </a:r>
            <a:r>
              <a:rPr lang="ru-RU" sz="2800" smtClean="0"/>
              <a:t>.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Blip>
                <a:blip r:embed="rId3"/>
              </a:buBlip>
            </a:pPr>
            <a:r>
              <a:rPr lang="ru-RU" sz="2800" smtClean="0"/>
              <a:t>Естественный прирост бывает отрицательный, когда рождаемость ниже смертности </a:t>
            </a:r>
            <a:r>
              <a:rPr lang="ru-RU" sz="2800" b="1" smtClean="0"/>
              <a:t>(ЕП</a:t>
            </a:r>
            <a:r>
              <a:rPr lang="en-US" sz="2800" b="1" smtClean="0"/>
              <a:t>&lt;0)</a:t>
            </a:r>
            <a:r>
              <a:rPr lang="ru-RU" sz="2800" smtClean="0"/>
              <a:t>.</a:t>
            </a:r>
            <a:endParaRPr lang="ru-RU" sz="2800" u="sng" smtClean="0"/>
          </a:p>
        </p:txBody>
      </p:sp>
      <p:sp>
        <p:nvSpPr>
          <p:cNvPr id="16388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16950" y="6324600"/>
            <a:ext cx="360363" cy="404813"/>
          </a:xfrm>
          <a:prstGeom prst="actionButtonReturn">
            <a:avLst/>
          </a:prstGeom>
          <a:solidFill>
            <a:schemeClr val="folHlink">
              <a:alpha val="6196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772400" cy="838200"/>
          </a:xfrm>
        </p:spPr>
        <p:txBody>
          <a:bodyPr/>
          <a:lstStyle/>
          <a:p>
            <a:pPr>
              <a:defRPr/>
            </a:pP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Половозрастная структура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68338"/>
            <a:ext cx="9144000" cy="618966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 smtClean="0"/>
              <a:t>Мальчиков рождается чуть больше, чем девочек </a:t>
            </a:r>
            <a:br>
              <a:rPr lang="ru-RU" sz="2800" smtClean="0"/>
            </a:br>
            <a:r>
              <a:rPr lang="ru-RU" sz="2800" smtClean="0"/>
              <a:t>(на 100 девочек – 105-106 мальчиков),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smtClean="0"/>
              <a:t>так почему </a:t>
            </a:r>
            <a:br>
              <a:rPr lang="ru-RU" sz="2800" smtClean="0"/>
            </a:br>
            <a:r>
              <a:rPr lang="ru-RU" sz="2800" smtClean="0"/>
              <a:t>к 60 годам женщин насчитывается  в два раза больше, чем мужчин (18 млн. и 9 млн. соответственно)?</a:t>
            </a:r>
          </a:p>
          <a:p>
            <a:pPr>
              <a:lnSpc>
                <a:spcPct val="90000"/>
              </a:lnSpc>
              <a:spcBef>
                <a:spcPct val="60000"/>
              </a:spcBef>
              <a:buFontTx/>
              <a:buNone/>
            </a:pPr>
            <a:r>
              <a:rPr lang="ru-RU" sz="2800" b="1" smtClean="0">
                <a:solidFill>
                  <a:srgbClr val="FF6600"/>
                </a:solidFill>
              </a:rPr>
              <a:t>Причины: </a:t>
            </a:r>
          </a:p>
          <a:p>
            <a:pPr>
              <a:lnSpc>
                <a:spcPct val="90000"/>
              </a:lnSpc>
              <a:buFontTx/>
              <a:buBlip>
                <a:blip r:embed="rId3"/>
              </a:buBlip>
            </a:pPr>
            <a:r>
              <a:rPr lang="ru-RU" sz="2800" smtClean="0"/>
              <a:t>Мужские профессии опасны и вредны.</a:t>
            </a:r>
          </a:p>
          <a:p>
            <a:pPr>
              <a:lnSpc>
                <a:spcPct val="90000"/>
              </a:lnSpc>
              <a:buFontTx/>
              <a:buBlip>
                <a:blip r:embed="rId3"/>
              </a:buBlip>
            </a:pPr>
            <a:r>
              <a:rPr lang="ru-RU" sz="2800" smtClean="0"/>
              <a:t>Мужчины гибнут в войнах и конфликтах.</a:t>
            </a:r>
          </a:p>
          <a:p>
            <a:pPr>
              <a:lnSpc>
                <a:spcPct val="90000"/>
              </a:lnSpc>
              <a:buFontTx/>
              <a:buBlip>
                <a:blip r:embed="rId3"/>
              </a:buBlip>
            </a:pPr>
            <a:r>
              <a:rPr lang="ru-RU" sz="2800" smtClean="0"/>
              <a:t>Образ жизни и поведения людей.</a:t>
            </a:r>
          </a:p>
          <a:p>
            <a:pPr>
              <a:lnSpc>
                <a:spcPct val="90000"/>
              </a:lnSpc>
              <a:buFontTx/>
              <a:buBlip>
                <a:blip r:embed="rId3"/>
              </a:buBlip>
            </a:pPr>
            <a:r>
              <a:rPr lang="ru-RU" sz="2800" smtClean="0"/>
              <a:t>Женский организм более устойчив и жизнеспособен.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smtClean="0"/>
              <a:t> </a:t>
            </a:r>
          </a:p>
        </p:txBody>
      </p:sp>
      <p:pic>
        <p:nvPicPr>
          <p:cNvPr id="4" name="Picture 7" descr="diagramm_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92150"/>
            <a:ext cx="9144000" cy="591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748712" cy="2133600"/>
          </a:xfrm>
        </p:spPr>
        <p:txBody>
          <a:bodyPr/>
          <a:lstStyle/>
          <a:p>
            <a:pPr>
              <a:defRPr/>
            </a:pP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Территориальные различия в уровне воспроизводства населения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8069263" cy="487680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2800" smtClean="0"/>
              <a:t>Районы России с </a:t>
            </a:r>
            <a:r>
              <a:rPr lang="en-US" sz="2800" smtClean="0"/>
              <a:t>max </a:t>
            </a:r>
            <a:r>
              <a:rPr lang="ru-RU" sz="2800" smtClean="0"/>
              <a:t>и </a:t>
            </a:r>
            <a:r>
              <a:rPr lang="en-US" sz="2800" smtClean="0"/>
              <a:t>min </a:t>
            </a:r>
            <a:r>
              <a:rPr lang="ru-RU" sz="2800" smtClean="0"/>
              <a:t>естественным приростом на конец ХХ века </a:t>
            </a:r>
            <a:r>
              <a:rPr lang="ru-RU" sz="2400" smtClean="0"/>
              <a:t>(в ‰).</a:t>
            </a:r>
          </a:p>
          <a:p>
            <a:pPr>
              <a:buFontTx/>
              <a:buNone/>
            </a:pPr>
            <a:endParaRPr lang="ru-RU" sz="2800" smtClean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9750" y="2847975"/>
          <a:ext cx="3657600" cy="3600450"/>
        </p:xfrm>
        <a:graphic>
          <a:graphicData uri="http://schemas.openxmlformats.org/presentationml/2006/ole">
            <p:oleObj spid="_x0000_s3074" name="Диаграмма" r:id="rId4" imgW="2800350" imgH="2762250" progId="Excel.Chart.8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467225" y="3048000"/>
          <a:ext cx="4652963" cy="3622675"/>
        </p:xfrm>
        <a:graphic>
          <a:graphicData uri="http://schemas.openxmlformats.org/presentationml/2006/ole">
            <p:oleObj spid="_x0000_s3075" name="Диаграмма" r:id="rId5" imgW="4448175" imgH="3467100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ChangeArrowheads="1"/>
          </p:cNvSpPr>
          <p:nvPr/>
        </p:nvSpPr>
        <p:spPr bwMode="auto">
          <a:xfrm>
            <a:off x="900113" y="477838"/>
            <a:ext cx="6696075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800">
                <a:latin typeface="Times New Roman" pitchFamily="18" charset="0"/>
                <a:cs typeface="Times New Roman" pitchFamily="18" charset="0"/>
              </a:rPr>
              <a:t>Домашнее задание: </a:t>
            </a:r>
          </a:p>
          <a:p>
            <a:pPr eaLnBrk="0" hangingPunct="0"/>
            <a:endParaRPr lang="ru-RU" sz="28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 typeface="Arial" charset="0"/>
              <a:buChar char="•"/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Предположите, каков был бы состав вашей семьи, если  бы Россия избежала социальных потрясений в 20 веке,                     </a:t>
            </a:r>
          </a:p>
          <a:p>
            <a:pPr eaLnBrk="0" hangingPunct="0"/>
            <a:r>
              <a:rPr lang="ru-RU" sz="2800">
                <a:latin typeface="Times New Roman" pitchFamily="18" charset="0"/>
                <a:cs typeface="Times New Roman" pitchFamily="18" charset="0"/>
              </a:rPr>
              <a:t>Работу можно выполнить  в виде эссе, мини-сочинения, рисунка.</a:t>
            </a:r>
          </a:p>
          <a:p>
            <a:pPr eaLnBrk="0" hangingPunct="0"/>
            <a:endParaRPr lang="ru-RU" sz="28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 typeface="Arial" charset="0"/>
              <a:buChar char="•"/>
            </a:pPr>
            <a:r>
              <a:rPr lang="ru-RU" sz="28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Составить  прогноз изменения численности населения России, Р.Карелия.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ЛИТЕРАТУРА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smtClean="0"/>
              <a:t>География большой справочник М. « Дрофа»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Интернет ресурсы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i="1" smtClean="0"/>
              <a:t>Андреев Е; Горзев Б;”</a:t>
            </a:r>
            <a:r>
              <a:rPr lang="ru-RU" sz="2400" smtClean="0"/>
              <a:t>Шестой кризис”.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i="1" smtClean="0"/>
              <a:t>Кваша А.</a:t>
            </a:r>
            <a:r>
              <a:rPr lang="ru-RU" sz="2400" smtClean="0"/>
              <a:t> ,”Что такое демография”, Издательство “Москва-мысль” 1993г.</a:t>
            </a:r>
            <a:endParaRPr lang="ru-RU" sz="2400" i="1" smtClean="0"/>
          </a:p>
          <a:p>
            <a:pPr eaLnBrk="1" hangingPunct="1">
              <a:lnSpc>
                <a:spcPct val="80000"/>
              </a:lnSpc>
            </a:pPr>
            <a:r>
              <a:rPr lang="ru-RU" sz="2400" i="1" smtClean="0"/>
              <a:t>Ткаченко А.</a:t>
            </a:r>
            <a:r>
              <a:rPr lang="ru-RU" sz="2400" smtClean="0"/>
              <a:t> “Выходит ли Россия из демографического кризиса?”</a:t>
            </a:r>
            <a:endParaRPr lang="ru-RU" sz="2400" i="1" smtClean="0"/>
          </a:p>
          <a:p>
            <a:pPr eaLnBrk="1" hangingPunct="1">
              <a:lnSpc>
                <a:spcPct val="80000"/>
              </a:lnSpc>
            </a:pPr>
            <a:r>
              <a:rPr lang="ru-RU" sz="2400" i="1" smtClean="0"/>
              <a:t>Шелестов Д; Минаев В</a:t>
            </a:r>
            <a:r>
              <a:rPr lang="ru-RU" sz="2400" smtClean="0"/>
              <a:t>. “Миграционные процессы России”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Еженедельник “Аргументы и факты”.Подборка номеров за 1997 год.</a:t>
            </a:r>
          </a:p>
          <a:p>
            <a:pPr eaLnBrk="1" hangingPunct="1">
              <a:lnSpc>
                <a:spcPct val="80000"/>
              </a:lnSpc>
            </a:pPr>
            <a:endParaRPr lang="ru-RU" sz="2800" smtClean="0"/>
          </a:p>
          <a:p>
            <a:pPr eaLnBrk="1" hangingPunct="1">
              <a:lnSpc>
                <a:spcPct val="80000"/>
              </a:lnSpc>
            </a:pPr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5" descr="rebenok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908720"/>
            <a:ext cx="7488832" cy="465584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20483" name="WordArt 6"/>
          <p:cNvSpPr>
            <a:spLocks noChangeArrowheads="1" noChangeShapeType="1" noTextEdit="1"/>
          </p:cNvSpPr>
          <p:nvPr/>
        </p:nvSpPr>
        <p:spPr bwMode="auto">
          <a:xfrm rot="-264630">
            <a:off x="827088" y="4797425"/>
            <a:ext cx="7561262" cy="14398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8382000" cy="1768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ru-RU" b="1">
                <a:latin typeface="Times New Roman" pitchFamily="18" charset="0"/>
              </a:rPr>
              <a:t>Численность населения России-----------млн чел (----место в мире)</a:t>
            </a:r>
          </a:p>
          <a:p>
            <a:pPr algn="ctr"/>
            <a:r>
              <a:rPr lang="ru-RU" b="1">
                <a:latin typeface="Times New Roman" pitchFamily="18" charset="0"/>
              </a:rPr>
              <a:t>Сведения о населении дают:</a:t>
            </a:r>
          </a:p>
          <a:p>
            <a:r>
              <a:rPr lang="ru-RU" b="1">
                <a:latin typeface="Times New Roman" pitchFamily="18" charset="0"/>
              </a:rPr>
              <a:t>Текущий учет                                                                  переписи населения</a:t>
            </a:r>
          </a:p>
          <a:p>
            <a:r>
              <a:rPr lang="ru-RU" b="1">
                <a:latin typeface="Times New Roman" pitchFamily="18" charset="0"/>
              </a:rPr>
              <a:t>----------      ----------</a:t>
            </a:r>
          </a:p>
        </p:txBody>
      </p:sp>
      <p:sp>
        <p:nvSpPr>
          <p:cNvPr id="21507" name="Line 3"/>
          <p:cNvSpPr>
            <a:spLocks noChangeShapeType="1"/>
          </p:cNvSpPr>
          <p:nvPr/>
        </p:nvSpPr>
        <p:spPr bwMode="auto">
          <a:xfrm flipH="1">
            <a:off x="2133600" y="10668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6516688" y="1196975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5410200" y="1981200"/>
            <a:ext cx="33528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6324600" y="1676400"/>
            <a:ext cx="1143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6781800" y="1905000"/>
            <a:ext cx="1828800" cy="2073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1897 ---------------------------------------------------------------------</a:t>
            </a:r>
          </a:p>
          <a:p>
            <a:r>
              <a:rPr lang="ru-RU">
                <a:latin typeface="Times New Roman" pitchFamily="18" charset="0"/>
              </a:rPr>
              <a:t>------------2002г.</a:t>
            </a: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533400" y="2286000"/>
            <a:ext cx="1600200" cy="99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="1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21513" name="Rectangle 15"/>
          <p:cNvSpPr>
            <a:spLocks noChangeArrowheads="1"/>
          </p:cNvSpPr>
          <p:nvPr/>
        </p:nvSpPr>
        <p:spPr bwMode="auto">
          <a:xfrm>
            <a:off x="2819400" y="1676400"/>
            <a:ext cx="3505200" cy="2292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ru-RU" sz="1600" b="1">
                <a:solidFill>
                  <a:schemeClr val="tx2"/>
                </a:solidFill>
                <a:latin typeface="Times New Roman" pitchFamily="18" charset="0"/>
              </a:rPr>
              <a:t>Абсолютные демографические показатели:</a:t>
            </a:r>
          </a:p>
          <a:p>
            <a:r>
              <a:rPr lang="ru-RU" sz="1600" b="1">
                <a:solidFill>
                  <a:schemeClr val="tx2"/>
                </a:solidFill>
                <a:latin typeface="Times New Roman" pitchFamily="18" charset="0"/>
              </a:rPr>
              <a:t>Е=--------------</a:t>
            </a:r>
          </a:p>
          <a:p>
            <a:r>
              <a:rPr lang="ru-RU" sz="1600" b="1">
                <a:solidFill>
                  <a:schemeClr val="tx2"/>
                </a:solidFill>
                <a:latin typeface="Times New Roman" pitchFamily="18" charset="0"/>
              </a:rPr>
              <a:t>М=-------------</a:t>
            </a:r>
          </a:p>
          <a:p>
            <a:r>
              <a:rPr lang="ru-RU" sz="1600" b="1">
                <a:solidFill>
                  <a:schemeClr val="tx2"/>
                </a:solidFill>
                <a:latin typeface="Times New Roman" pitchFamily="18" charset="0"/>
              </a:rPr>
              <a:t>Относительные демографические показатели:</a:t>
            </a:r>
          </a:p>
          <a:p>
            <a:endParaRPr lang="ru-RU" sz="1600" b="1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21514" name="Line 16"/>
          <p:cNvSpPr>
            <a:spLocks noChangeShapeType="1"/>
          </p:cNvSpPr>
          <p:nvPr/>
        </p:nvSpPr>
        <p:spPr bwMode="auto">
          <a:xfrm>
            <a:off x="1600200" y="22860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1515" name="Line 17"/>
          <p:cNvSpPr>
            <a:spLocks noChangeShapeType="1"/>
          </p:cNvSpPr>
          <p:nvPr/>
        </p:nvSpPr>
        <p:spPr bwMode="auto">
          <a:xfrm>
            <a:off x="762000" y="3276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1516" name="Line 18"/>
          <p:cNvSpPr>
            <a:spLocks noChangeShapeType="1"/>
          </p:cNvSpPr>
          <p:nvPr/>
        </p:nvSpPr>
        <p:spPr bwMode="auto">
          <a:xfrm>
            <a:off x="1905000" y="3276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1517" name="Line 19"/>
          <p:cNvSpPr>
            <a:spLocks noChangeShapeType="1"/>
          </p:cNvSpPr>
          <p:nvPr/>
        </p:nvSpPr>
        <p:spPr bwMode="auto">
          <a:xfrm flipV="1">
            <a:off x="685800" y="205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1518" name="Line 20"/>
          <p:cNvSpPr>
            <a:spLocks noChangeShapeType="1"/>
          </p:cNvSpPr>
          <p:nvPr/>
        </p:nvSpPr>
        <p:spPr bwMode="auto">
          <a:xfrm flipV="1">
            <a:off x="1828800" y="205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1519" name="Text Box 45"/>
          <p:cNvSpPr txBox="1">
            <a:spLocks noChangeArrowheads="1"/>
          </p:cNvSpPr>
          <p:nvPr/>
        </p:nvSpPr>
        <p:spPr bwMode="auto">
          <a:xfrm>
            <a:off x="5105400" y="4191000"/>
            <a:ext cx="4038600" cy="1768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ru-RU" b="1">
                <a:latin typeface="Times New Roman" pitchFamily="18" charset="0"/>
              </a:rPr>
              <a:t>Демографические кризисы ХХ в.</a:t>
            </a:r>
          </a:p>
          <a:p>
            <a:r>
              <a:rPr lang="ru-RU" b="1">
                <a:latin typeface="Times New Roman" pitchFamily="18" charset="0"/>
              </a:rPr>
              <a:t>------------------------------------------------------------------------------------------------------------------------------------------------------------------------------------</a:t>
            </a:r>
          </a:p>
        </p:txBody>
      </p:sp>
      <p:sp>
        <p:nvSpPr>
          <p:cNvPr id="21520" name="Rectangle 46"/>
          <p:cNvSpPr>
            <a:spLocks noChangeArrowheads="1"/>
          </p:cNvSpPr>
          <p:nvPr/>
        </p:nvSpPr>
        <p:spPr bwMode="auto">
          <a:xfrm>
            <a:off x="2743200" y="4572000"/>
            <a:ext cx="1981200" cy="1447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ru-RU">
              <a:latin typeface="Times New Roman" pitchFamily="18" charset="0"/>
            </a:endParaRPr>
          </a:p>
        </p:txBody>
      </p:sp>
      <p:sp>
        <p:nvSpPr>
          <p:cNvPr id="21521" name="Text Box 47"/>
          <p:cNvSpPr txBox="1">
            <a:spLocks noChangeArrowheads="1"/>
          </p:cNvSpPr>
          <p:nvPr/>
        </p:nvSpPr>
        <p:spPr bwMode="auto">
          <a:xfrm>
            <a:off x="2895600" y="4495800"/>
            <a:ext cx="1752600" cy="1616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Times New Roman" pitchFamily="18" charset="0"/>
              </a:rPr>
              <a:t>На численность населения России влияют</a:t>
            </a:r>
          </a:p>
        </p:txBody>
      </p:sp>
      <p:sp>
        <p:nvSpPr>
          <p:cNvPr id="21522" name="Line 48"/>
          <p:cNvSpPr>
            <a:spLocks noChangeShapeType="1"/>
          </p:cNvSpPr>
          <p:nvPr/>
        </p:nvSpPr>
        <p:spPr bwMode="auto">
          <a:xfrm flipH="1">
            <a:off x="4724400" y="44958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1523" name="Line 49"/>
          <p:cNvSpPr>
            <a:spLocks noChangeShapeType="1"/>
          </p:cNvSpPr>
          <p:nvPr/>
        </p:nvSpPr>
        <p:spPr bwMode="auto">
          <a:xfrm>
            <a:off x="1143000" y="3276600"/>
            <a:ext cx="1447800" cy="2362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1524" name="Line 50"/>
          <p:cNvSpPr>
            <a:spLocks noChangeShapeType="1"/>
          </p:cNvSpPr>
          <p:nvPr/>
        </p:nvSpPr>
        <p:spPr bwMode="auto">
          <a:xfrm>
            <a:off x="1905000" y="3352800"/>
            <a:ext cx="76200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1525" name="Text Box 51"/>
          <p:cNvSpPr txBox="1">
            <a:spLocks noChangeArrowheads="1"/>
          </p:cNvSpPr>
          <p:nvPr/>
        </p:nvSpPr>
        <p:spPr bwMode="auto">
          <a:xfrm>
            <a:off x="457200" y="3505200"/>
            <a:ext cx="19812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ru-RU"/>
              <a:t>-----------    -----------</a:t>
            </a:r>
          </a:p>
        </p:txBody>
      </p:sp>
      <p:sp>
        <p:nvSpPr>
          <p:cNvPr id="21526" name="Text Box 52"/>
          <p:cNvSpPr txBox="1">
            <a:spLocks noChangeArrowheads="1"/>
          </p:cNvSpPr>
          <p:nvPr/>
        </p:nvSpPr>
        <p:spPr bwMode="auto">
          <a:xfrm>
            <a:off x="381000" y="5867400"/>
            <a:ext cx="21336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ru-RU"/>
              <a:t>-----------------------</a:t>
            </a:r>
          </a:p>
        </p:txBody>
      </p:sp>
      <p:sp>
        <p:nvSpPr>
          <p:cNvPr id="21527" name="Line 53"/>
          <p:cNvSpPr>
            <a:spLocks noChangeShapeType="1"/>
          </p:cNvSpPr>
          <p:nvPr/>
        </p:nvSpPr>
        <p:spPr bwMode="auto">
          <a:xfrm flipV="1">
            <a:off x="2286000" y="5943600"/>
            <a:ext cx="3810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250825" y="842963"/>
            <a:ext cx="8424863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r>
              <a:rPr lang="ru-RU" sz="2400" b="1" u="sng">
                <a:latin typeface="Times New Roman" pitchFamily="18" charset="0"/>
                <a:cs typeface="Times New Roman" pitchFamily="18" charset="0"/>
              </a:rPr>
              <a:t>Цели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 eaLnBrk="0" hangingPunct="0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buFont typeface="Arial" charset="0"/>
              <a:buChar char="•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определить численность населения России; 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 typeface="Arial" charset="0"/>
              <a:buChar char="•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сформулировать определение понятий « Демография», «демографический кризис»; «воспроизводство населения», «естественный прирост населения»;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buFont typeface="Arial" charset="0"/>
              <a:buChar char="•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выявить источники получения сведений о численности населения страны;</a:t>
            </a:r>
          </a:p>
          <a:p>
            <a:pPr algn="just" eaLnBrk="0" hangingPunct="0">
              <a:buFont typeface="Arial" charset="0"/>
              <a:buChar char="•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выяснить динамику населения России в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XX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веке;</a:t>
            </a:r>
          </a:p>
          <a:p>
            <a:pPr algn="just" eaLnBrk="0" hangingPunct="0">
              <a:buFont typeface="Arial" charset="0"/>
              <a:buChar char="•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установить какие социальные потрясения влияли на численность населения нашей страны;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0" y="762000"/>
          <a:ext cx="9144000" cy="5802313"/>
        </p:xfrm>
        <a:graphic>
          <a:graphicData uri="http://schemas.openxmlformats.org/presentationml/2006/ole">
            <p:oleObj spid="_x0000_s4098" name="Документ" r:id="rId4" imgW="6658560" imgH="4096440" progId="Word.Document.8">
              <p:embed/>
            </p:oleObj>
          </a:graphicData>
        </a:graphic>
      </p:graphicFrame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533400" y="152400"/>
            <a:ext cx="84232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Страны «рекордсмены» по численности населения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Прямоугольник 1"/>
          <p:cNvSpPr>
            <a:spLocks noChangeArrowheads="1"/>
          </p:cNvSpPr>
          <p:nvPr/>
        </p:nvSpPr>
        <p:spPr bwMode="auto">
          <a:xfrm>
            <a:off x="395288" y="188913"/>
            <a:ext cx="8353425" cy="590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План характеристики населения страны (региона): </a:t>
            </a:r>
          </a:p>
          <a:p>
            <a:endParaRPr lang="ru-RU"/>
          </a:p>
          <a:p>
            <a:endParaRPr lang="ru-RU"/>
          </a:p>
          <a:p>
            <a:r>
              <a:rPr lang="ru-RU"/>
              <a:t>1. Численность, тип воспроизводства населения, демографическая политика.</a:t>
            </a:r>
          </a:p>
          <a:p>
            <a:endParaRPr lang="ru-RU"/>
          </a:p>
          <a:p>
            <a:r>
              <a:rPr lang="ru-RU"/>
              <a:t>2. Возрастно-половой состав населения, обеспеченность трудовыми ресурсами.</a:t>
            </a:r>
          </a:p>
          <a:p>
            <a:endParaRPr lang="ru-RU"/>
          </a:p>
          <a:p>
            <a:r>
              <a:rPr lang="ru-RU"/>
              <a:t>3. Национальный (этнический) состав населения.</a:t>
            </a:r>
          </a:p>
          <a:p>
            <a:endParaRPr lang="ru-RU"/>
          </a:p>
          <a:p>
            <a:r>
              <a:rPr lang="ru-RU"/>
              <a:t>4. Основные черты размещения населения, влияние миграций на это размещение.</a:t>
            </a:r>
          </a:p>
          <a:p>
            <a:endParaRPr lang="ru-RU"/>
          </a:p>
          <a:p>
            <a:r>
              <a:rPr lang="ru-RU"/>
              <a:t>5. Уровни, темпы и формы урбанизации, главные города и городские агломерации.</a:t>
            </a:r>
          </a:p>
          <a:p>
            <a:endParaRPr lang="ru-RU"/>
          </a:p>
          <a:p>
            <a:r>
              <a:rPr lang="ru-RU"/>
              <a:t>6. Сельское расселение.</a:t>
            </a:r>
          </a:p>
          <a:p>
            <a:endParaRPr lang="ru-RU"/>
          </a:p>
          <a:p>
            <a:r>
              <a:rPr lang="ru-RU"/>
              <a:t>7. Общий вывод. Перспективы роста населения и обеспеченности трудовыми ресурсами.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7" descr="133410456-we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1700808"/>
            <a:ext cx="6403548" cy="494116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15365" name="WordArt 5"/>
          <p:cNvSpPr>
            <a:spLocks noChangeArrowheads="1" noChangeShapeType="1" noTextEdit="1"/>
          </p:cNvSpPr>
          <p:nvPr/>
        </p:nvSpPr>
        <p:spPr bwMode="auto">
          <a:xfrm>
            <a:off x="395288" y="333375"/>
            <a:ext cx="3455987" cy="14398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демография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3995738" y="549275"/>
            <a:ext cx="480536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/>
              <a:t>Наука о народонаселении</a:t>
            </a:r>
          </a:p>
          <a:p>
            <a:r>
              <a:rPr lang="ru-RU" sz="2800" b="1"/>
              <a:t> и его воспроизводстве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684213" y="6149975"/>
            <a:ext cx="84597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4000">
                <a:solidFill>
                  <a:srgbClr val="FF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ЧЕЛОВЕК – ВЫСШАЯ ЦЕННОСТЬ.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animBg="1"/>
      <p:bldP spid="1536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362200" y="1219200"/>
          <a:ext cx="4748213" cy="5334000"/>
        </p:xfrm>
        <a:graphic>
          <a:graphicData uri="http://schemas.openxmlformats.org/presentationml/2006/ole">
            <p:oleObj spid="_x0000_s1026" name="Worksheet" r:id="rId4" imgW="1333518" imgH="1628815" progId="Excel.Sheet.8">
              <p:embed/>
            </p:oleObj>
          </a:graphicData>
        </a:graphic>
      </p:graphicFrame>
      <p:sp>
        <p:nvSpPr>
          <p:cNvPr id="1028" name="Rectangle 3"/>
          <p:cNvSpPr>
            <a:spLocks noChangeArrowheads="1"/>
          </p:cNvSpPr>
          <p:nvPr/>
        </p:nvSpPr>
        <p:spPr bwMode="auto">
          <a:xfrm>
            <a:off x="539750" y="0"/>
            <a:ext cx="8223250" cy="9540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Times New Roman" pitchFamily="18" charset="0"/>
              </a:rPr>
              <a:t>(табл.№1)          </a:t>
            </a:r>
            <a:r>
              <a:rPr lang="ru-RU" sz="2800" b="1">
                <a:latin typeface="Times New Roman" pitchFamily="18" charset="0"/>
              </a:rPr>
              <a:t>Страны «рекордсмены» по численности населения (млн чел)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719138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</a:rPr>
              <a:t>Переписной лист </a:t>
            </a:r>
            <a:br>
              <a:rPr lang="ru-RU" smtClean="0">
                <a:latin typeface="Times New Roman" pitchFamily="18" charset="0"/>
              </a:rPr>
            </a:br>
            <a:endParaRPr lang="ru-RU" smtClean="0"/>
          </a:p>
        </p:txBody>
      </p:sp>
      <p:sp>
        <p:nvSpPr>
          <p:cNvPr id="10243" name="Текст 2"/>
          <p:cNvSpPr>
            <a:spLocks noGrp="1"/>
          </p:cNvSpPr>
          <p:nvPr>
            <p:ph type="body" sz="half" idx="1"/>
          </p:nvPr>
        </p:nvSpPr>
        <p:spPr>
          <a:xfrm>
            <a:off x="0" y="765175"/>
            <a:ext cx="4038600" cy="5616575"/>
          </a:xfrm>
        </p:spPr>
        <p:txBody>
          <a:bodyPr/>
          <a:lstStyle/>
          <a:p>
            <a:pPr marL="457200" indent="-457200">
              <a:buFontTx/>
              <a:buAutoNum type="arabicPeriod"/>
            </a:pPr>
            <a:r>
              <a:rPr lang="ru-RU" sz="1600" b="1" smtClean="0">
                <a:latin typeface="Times New Roman" pitchFamily="18" charset="0"/>
              </a:rPr>
              <a:t>Ф.И.О.( Здесь же отмечались слепые, немые, умалишенные)</a:t>
            </a:r>
          </a:p>
          <a:p>
            <a:pPr marL="457200" indent="-457200">
              <a:buFontTx/>
              <a:buAutoNum type="arabicPeriod"/>
            </a:pPr>
            <a:r>
              <a:rPr lang="ru-RU" sz="1600" b="1" smtClean="0">
                <a:latin typeface="Times New Roman" pitchFamily="18" charset="0"/>
              </a:rPr>
              <a:t>Пол</a:t>
            </a:r>
          </a:p>
          <a:p>
            <a:pPr marL="457200" indent="-457200">
              <a:buFontTx/>
              <a:buAutoNum type="arabicPeriod"/>
            </a:pPr>
            <a:r>
              <a:rPr lang="ru-RU" sz="1600" b="1" smtClean="0">
                <a:latin typeface="Times New Roman" pitchFamily="18" charset="0"/>
              </a:rPr>
              <a:t>Сколько минуло лет или месяцев от роду.</a:t>
            </a:r>
          </a:p>
          <a:p>
            <a:pPr marL="457200" indent="-457200">
              <a:buFontTx/>
              <a:buAutoNum type="arabicPeriod"/>
            </a:pPr>
            <a:r>
              <a:rPr lang="ru-RU" sz="1600" b="1" smtClean="0">
                <a:latin typeface="Times New Roman" pitchFamily="18" charset="0"/>
              </a:rPr>
              <a:t>Холост, женат или вдов.</a:t>
            </a:r>
          </a:p>
          <a:p>
            <a:pPr marL="457200" indent="-457200">
              <a:buFontTx/>
              <a:buAutoNum type="arabicPeriod"/>
            </a:pPr>
            <a:r>
              <a:rPr lang="ru-RU" sz="1600" b="1" smtClean="0">
                <a:latin typeface="Times New Roman" pitchFamily="18" charset="0"/>
              </a:rPr>
              <a:t>Сословие, состояние или звание</a:t>
            </a:r>
          </a:p>
          <a:p>
            <a:pPr marL="457200" indent="-457200">
              <a:buFontTx/>
              <a:buAutoNum type="arabicPeriod"/>
            </a:pPr>
            <a:r>
              <a:rPr lang="ru-RU" sz="1600" b="1" smtClean="0">
                <a:latin typeface="Times New Roman" pitchFamily="18" charset="0"/>
              </a:rPr>
              <a:t>Родился ли здесь, а если не здесь, то где именно.</a:t>
            </a:r>
          </a:p>
          <a:p>
            <a:pPr marL="457200" indent="-457200">
              <a:buFontTx/>
              <a:buAutoNum type="arabicPeriod"/>
            </a:pPr>
            <a:r>
              <a:rPr lang="ru-RU" sz="1600" b="1" smtClean="0">
                <a:latin typeface="Times New Roman" pitchFamily="18" charset="0"/>
              </a:rPr>
              <a:t>Где обыкновенно проживает-здесь ли, а если не здесь, то где именно.</a:t>
            </a:r>
          </a:p>
          <a:p>
            <a:pPr marL="457200" indent="-457200">
              <a:buFontTx/>
              <a:buAutoNum type="arabicPeriod"/>
            </a:pPr>
            <a:r>
              <a:rPr lang="ru-RU" sz="1600" b="1" smtClean="0">
                <a:latin typeface="Times New Roman" pitchFamily="18" charset="0"/>
              </a:rPr>
              <a:t>Вероисповедание.</a:t>
            </a:r>
          </a:p>
          <a:p>
            <a:pPr marL="457200" indent="-457200">
              <a:buFontTx/>
              <a:buAutoNum type="arabicPeriod"/>
            </a:pPr>
            <a:r>
              <a:rPr lang="ru-RU" sz="1600" b="1" smtClean="0">
                <a:latin typeface="Times New Roman" pitchFamily="18" charset="0"/>
              </a:rPr>
              <a:t>Родной язык</a:t>
            </a:r>
          </a:p>
          <a:p>
            <a:pPr marL="457200" indent="-457200">
              <a:buFontTx/>
              <a:buAutoNum type="arabicPeriod"/>
            </a:pPr>
            <a:r>
              <a:rPr lang="ru-RU" sz="1600" b="1" smtClean="0">
                <a:latin typeface="Times New Roman" pitchFamily="18" charset="0"/>
              </a:rPr>
              <a:t>Грамотность: а) умеет ли читать, б) где обучается или обучался.</a:t>
            </a:r>
          </a:p>
          <a:p>
            <a:pPr marL="457200" indent="-457200">
              <a:buFontTx/>
              <a:buAutoNum type="arabicPeriod"/>
            </a:pPr>
            <a:r>
              <a:rPr lang="ru-RU" sz="1600" b="1" smtClean="0">
                <a:latin typeface="Times New Roman" pitchFamily="18" charset="0"/>
              </a:rPr>
              <a:t>Занятие, ремесло, промысел, должность или служба.</a:t>
            </a:r>
          </a:p>
          <a:p>
            <a:pPr marL="457200" indent="-457200">
              <a:buFontTx/>
              <a:buNone/>
            </a:pPr>
            <a:endParaRPr lang="ru-RU" sz="1600" b="1" smtClean="0">
              <a:latin typeface="Times New Roman" pitchFamily="18" charset="0"/>
            </a:endParaRPr>
          </a:p>
          <a:p>
            <a:pPr marL="457200" indent="-457200" algn="ctr">
              <a:buFontTx/>
              <a:buNone/>
            </a:pPr>
            <a:r>
              <a:rPr lang="ru-RU" sz="2400" b="1" smtClean="0">
                <a:solidFill>
                  <a:srgbClr val="FF0000"/>
                </a:solidFill>
                <a:latin typeface="Times New Roman" pitchFamily="18" charset="0"/>
              </a:rPr>
              <a:t>ПЕРЕПИСЬ  1897 года</a:t>
            </a:r>
          </a:p>
        </p:txBody>
      </p:sp>
      <p:sp>
        <p:nvSpPr>
          <p:cNvPr id="10244" name="Прямоугольник 5"/>
          <p:cNvSpPr>
            <a:spLocks noChangeArrowheads="1"/>
          </p:cNvSpPr>
          <p:nvPr/>
        </p:nvSpPr>
        <p:spPr bwMode="auto">
          <a:xfrm>
            <a:off x="4427538" y="703263"/>
            <a:ext cx="4572000" cy="615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latin typeface="Times New Roman" pitchFamily="18" charset="0"/>
              </a:rPr>
              <a:t>4 варианта переписных листов</a:t>
            </a:r>
            <a:r>
              <a:rPr lang="ru-RU" sz="1400">
                <a:latin typeface="Times New Roman" pitchFamily="18" charset="0"/>
              </a:rPr>
              <a:t>: форма «П»-предназначена для сбора информации о жилищных условиях жителей РФ, форма «Д»- о перемещении населения внутри страны, форма «В»- для лиц, постоянно проживающих за рубежом , а на момент переписи находящихся в России. Переписной лист формы «К» предназначен для 75 % населения России  </a:t>
            </a:r>
            <a:r>
              <a:rPr lang="ru-RU" sz="1400">
                <a:latin typeface="Times New Roman" pitchFamily="18" charset="0"/>
                <a:cs typeface="Times New Roman" pitchFamily="18" charset="0"/>
              </a:rPr>
              <a:t>и содержит следующие вопросы: </a:t>
            </a:r>
            <a:br>
              <a:rPr lang="ru-RU" sz="1400">
                <a:latin typeface="Times New Roman" pitchFamily="18" charset="0"/>
                <a:cs typeface="Times New Roman" pitchFamily="18" charset="0"/>
              </a:rPr>
            </a:br>
            <a:r>
              <a:rPr lang="ru-RU" sz="1400" b="1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600" b="1">
                <a:latin typeface="Times New Roman" pitchFamily="18" charset="0"/>
                <a:cs typeface="Times New Roman" pitchFamily="18" charset="0"/>
              </a:rPr>
              <a:t>. Ваши родственные отношения с главой семьи </a:t>
            </a:r>
            <a:br>
              <a:rPr lang="ru-RU" sz="1600" b="1">
                <a:latin typeface="Times New Roman" pitchFamily="18" charset="0"/>
                <a:cs typeface="Times New Roman" pitchFamily="18" charset="0"/>
              </a:rPr>
            </a:br>
            <a:r>
              <a:rPr lang="ru-RU" sz="1600" b="1">
                <a:latin typeface="Times New Roman" pitchFamily="18" charset="0"/>
                <a:cs typeface="Times New Roman" pitchFamily="18" charset="0"/>
              </a:rPr>
              <a:t>2. Пол </a:t>
            </a:r>
            <a:br>
              <a:rPr lang="ru-RU" sz="1600" b="1">
                <a:latin typeface="Times New Roman" pitchFamily="18" charset="0"/>
                <a:cs typeface="Times New Roman" pitchFamily="18" charset="0"/>
              </a:rPr>
            </a:br>
            <a:r>
              <a:rPr lang="ru-RU" sz="1600" b="1">
                <a:latin typeface="Times New Roman" pitchFamily="18" charset="0"/>
                <a:cs typeface="Times New Roman" pitchFamily="18" charset="0"/>
              </a:rPr>
              <a:t>3. Дата рождения </a:t>
            </a:r>
            <a:br>
              <a:rPr lang="ru-RU" sz="1600" b="1">
                <a:latin typeface="Times New Roman" pitchFamily="18" charset="0"/>
                <a:cs typeface="Times New Roman" pitchFamily="18" charset="0"/>
              </a:rPr>
            </a:br>
            <a:r>
              <a:rPr lang="ru-RU" sz="1600" b="1">
                <a:latin typeface="Times New Roman" pitchFamily="18" charset="0"/>
                <a:cs typeface="Times New Roman" pitchFamily="18" charset="0"/>
              </a:rPr>
              <a:t>4. Состояние в браке на настоящий момент </a:t>
            </a:r>
            <a:br>
              <a:rPr lang="ru-RU" sz="1600" b="1">
                <a:latin typeface="Times New Roman" pitchFamily="18" charset="0"/>
                <a:cs typeface="Times New Roman" pitchFamily="18" charset="0"/>
              </a:rPr>
            </a:br>
            <a:r>
              <a:rPr lang="ru-RU" sz="1600" b="1">
                <a:latin typeface="Times New Roman" pitchFamily="18" charset="0"/>
                <a:cs typeface="Times New Roman" pitchFamily="18" charset="0"/>
              </a:rPr>
              <a:t>5. Место рождения </a:t>
            </a:r>
            <a:br>
              <a:rPr lang="ru-RU" sz="1600" b="1">
                <a:latin typeface="Times New Roman" pitchFamily="18" charset="0"/>
                <a:cs typeface="Times New Roman" pitchFamily="18" charset="0"/>
              </a:rPr>
            </a:br>
            <a:r>
              <a:rPr lang="ru-RU" sz="1600" b="1">
                <a:latin typeface="Times New Roman" pitchFamily="18" charset="0"/>
                <a:cs typeface="Times New Roman" pitchFamily="18" charset="0"/>
              </a:rPr>
              <a:t>6. Гражданство </a:t>
            </a:r>
            <a:br>
              <a:rPr lang="ru-RU" sz="1600" b="1">
                <a:latin typeface="Times New Roman" pitchFamily="18" charset="0"/>
                <a:cs typeface="Times New Roman" pitchFamily="18" charset="0"/>
              </a:rPr>
            </a:br>
            <a:r>
              <a:rPr lang="ru-RU" sz="1600" b="1">
                <a:latin typeface="Times New Roman" pitchFamily="18" charset="0"/>
                <a:cs typeface="Times New Roman" pitchFamily="18" charset="0"/>
              </a:rPr>
              <a:t>7. Национальность </a:t>
            </a:r>
            <a:br>
              <a:rPr lang="ru-RU" sz="1600" b="1">
                <a:latin typeface="Times New Roman" pitchFamily="18" charset="0"/>
                <a:cs typeface="Times New Roman" pitchFamily="18" charset="0"/>
              </a:rPr>
            </a:br>
            <a:r>
              <a:rPr lang="ru-RU" sz="1600" b="1">
                <a:latin typeface="Times New Roman" pitchFamily="18" charset="0"/>
                <a:cs typeface="Times New Roman" pitchFamily="18" charset="0"/>
              </a:rPr>
              <a:t>8. Образование </a:t>
            </a:r>
            <a:br>
              <a:rPr lang="ru-RU" sz="1600" b="1">
                <a:latin typeface="Times New Roman" pitchFamily="18" charset="0"/>
                <a:cs typeface="Times New Roman" pitchFamily="18" charset="0"/>
              </a:rPr>
            </a:br>
            <a:r>
              <a:rPr lang="ru-RU" sz="1600" b="1">
                <a:latin typeface="Times New Roman" pitchFamily="18" charset="0"/>
                <a:cs typeface="Times New Roman" pitchFamily="18" charset="0"/>
              </a:rPr>
              <a:t>9. Владение русским языком и иностранными языками </a:t>
            </a:r>
            <a:br>
              <a:rPr lang="ru-RU" sz="1600" b="1">
                <a:latin typeface="Times New Roman" pitchFamily="18" charset="0"/>
                <a:cs typeface="Times New Roman" pitchFamily="18" charset="0"/>
              </a:rPr>
            </a:br>
            <a:r>
              <a:rPr lang="ru-RU" sz="1600" b="1">
                <a:latin typeface="Times New Roman" pitchFamily="18" charset="0"/>
                <a:cs typeface="Times New Roman" pitchFamily="18" charset="0"/>
              </a:rPr>
              <a:t>10. Все имеющиеся источники средств к существованию (например: пенсия, стипендия, зарплата). </a:t>
            </a:r>
            <a:endParaRPr lang="ru-RU" sz="1600" b="1">
              <a:latin typeface="Times New Roman" pitchFamily="18" charset="0"/>
            </a:endParaRPr>
          </a:p>
          <a:p>
            <a:r>
              <a:rPr lang="ru-RU" sz="1600" b="1">
                <a:latin typeface="Times New Roman" pitchFamily="18" charset="0"/>
                <a:cs typeface="Times New Roman" pitchFamily="18" charset="0"/>
              </a:rPr>
              <a:t>11. Имеете ли Вы работу в настоящий момент</a:t>
            </a:r>
            <a:r>
              <a:rPr lang="ru-RU" sz="1600" b="1">
                <a:latin typeface="Times New Roman" pitchFamily="18" charset="0"/>
              </a:rPr>
              <a:t>.</a:t>
            </a:r>
          </a:p>
          <a:p>
            <a:endParaRPr lang="ru-RU" sz="1400" b="1">
              <a:latin typeface="Times New Roman" pitchFamily="18" charset="0"/>
            </a:endParaRPr>
          </a:p>
          <a:p>
            <a:endParaRPr lang="ru-RU" sz="1400" b="1">
              <a:latin typeface="Times New Roman" pitchFamily="18" charset="0"/>
            </a:endParaRPr>
          </a:p>
          <a:p>
            <a:endParaRPr lang="ru-RU" sz="1400" b="1">
              <a:latin typeface="Times New Roman" pitchFamily="18" charset="0"/>
            </a:endParaRPr>
          </a:p>
        </p:txBody>
      </p:sp>
      <p:sp>
        <p:nvSpPr>
          <p:cNvPr id="10245" name="Прямоугольник 6"/>
          <p:cNvSpPr>
            <a:spLocks noChangeArrowheads="1"/>
          </p:cNvSpPr>
          <p:nvPr/>
        </p:nvSpPr>
        <p:spPr bwMode="auto">
          <a:xfrm>
            <a:off x="4643438" y="6165850"/>
            <a:ext cx="397827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FF0000"/>
                </a:solidFill>
                <a:latin typeface="Times New Roman" pitchFamily="18" charset="0"/>
              </a:rPr>
              <a:t>ПЕРЕПИСЬ  2010 года </a:t>
            </a: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62000"/>
          </a:xfrm>
        </p:spPr>
        <p:txBody>
          <a:bodyPr/>
          <a:lstStyle/>
          <a:p>
            <a:pPr>
              <a:defRPr/>
            </a:pPr>
            <a:r>
              <a:rPr lang="ru-RU" b="1" dirty="0">
                <a:solidFill>
                  <a:srgbClr val="A347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Население России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1773238"/>
            <a:ext cx="7769225" cy="4432300"/>
          </a:xfrm>
        </p:spPr>
        <p:txBody>
          <a:bodyPr/>
          <a:lstStyle/>
          <a:p>
            <a:pPr>
              <a:buFontTx/>
              <a:buBlip>
                <a:blip r:embed="rId3"/>
              </a:buBlip>
            </a:pPr>
            <a:r>
              <a:rPr lang="ru-RU" smtClean="0"/>
              <a:t> На  конец 2002 года население России составляло 145 млн. человек (сейчас 141,8 млн.чел).</a:t>
            </a:r>
          </a:p>
          <a:p>
            <a:pPr>
              <a:buFontTx/>
              <a:buBlip>
                <a:blip r:embed="rId3"/>
              </a:buBlip>
            </a:pPr>
            <a:r>
              <a:rPr lang="ru-RU" smtClean="0"/>
              <a:t>перепись населения - раз в 10 лет.</a:t>
            </a:r>
          </a:p>
          <a:p>
            <a:pPr>
              <a:buFontTx/>
              <a:buBlip>
                <a:blip r:embed="rId3"/>
              </a:buBlip>
            </a:pPr>
            <a:r>
              <a:rPr lang="ru-RU" smtClean="0"/>
              <a:t>Первая перепись населения была проведена в 1897 году.</a:t>
            </a:r>
          </a:p>
          <a:p>
            <a:pPr>
              <a:buFontTx/>
              <a:buBlip>
                <a:blip r:embed="rId3"/>
              </a:buBlip>
            </a:pPr>
            <a:r>
              <a:rPr lang="ru-RU" smtClean="0"/>
              <a:t>Последняя перепись населения была проведена осенью 2010 года.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38200"/>
          </a:xfrm>
        </p:spPr>
        <p:txBody>
          <a:bodyPr/>
          <a:lstStyle/>
          <a:p>
            <a:pPr>
              <a:defRPr/>
            </a:pP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Движение населения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66888"/>
            <a:ext cx="8382000" cy="4614862"/>
          </a:xfrm>
        </p:spPr>
        <p:txBody>
          <a:bodyPr/>
          <a:lstStyle/>
          <a:p>
            <a:pPr>
              <a:buFontTx/>
              <a:buBlip>
                <a:blip r:embed="rId3"/>
              </a:buBlip>
            </a:pPr>
            <a:r>
              <a:rPr lang="ru-RU" smtClean="0"/>
              <a:t>Изменение численности населения между переписями определяют с помощью текущего учета:</a:t>
            </a:r>
            <a:br>
              <a:rPr lang="ru-RU" smtClean="0"/>
            </a:br>
            <a:r>
              <a:rPr lang="ru-RU" b="1" smtClean="0">
                <a:solidFill>
                  <a:srgbClr val="CC6600"/>
                </a:solidFill>
              </a:rPr>
              <a:t>естественного движения -</a:t>
            </a:r>
            <a:r>
              <a:rPr lang="ru-RU" smtClean="0">
                <a:solidFill>
                  <a:srgbClr val="CC6600"/>
                </a:solidFill>
              </a:rPr>
              <a:t> </a:t>
            </a:r>
            <a:r>
              <a:rPr lang="ru-RU" smtClean="0"/>
              <a:t>сколько человек родилось и сколько умерло;</a:t>
            </a:r>
            <a:br>
              <a:rPr lang="ru-RU" smtClean="0"/>
            </a:br>
            <a:r>
              <a:rPr lang="ru-RU" b="1" smtClean="0">
                <a:solidFill>
                  <a:srgbClr val="CC6600"/>
                </a:solidFill>
              </a:rPr>
              <a:t>механического движения </a:t>
            </a:r>
            <a:r>
              <a:rPr lang="ru-RU" smtClean="0">
                <a:solidFill>
                  <a:srgbClr val="CC6600"/>
                </a:solidFill>
              </a:rPr>
              <a:t>- </a:t>
            </a:r>
            <a:r>
              <a:rPr lang="ru-RU" smtClean="0"/>
              <a:t>сколько прибыло в Россию и сколько выбыло из неё.</a:t>
            </a:r>
            <a:br>
              <a:rPr lang="ru-RU" smtClean="0"/>
            </a:br>
            <a:endParaRPr lang="ru-RU" smtClean="0">
              <a:solidFill>
                <a:srgbClr val="CC6600"/>
              </a:solidFill>
            </a:endParaRPr>
          </a:p>
        </p:txBody>
      </p:sp>
      <p:pic>
        <p:nvPicPr>
          <p:cNvPr id="4" name="Picture 5" descr="9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981075"/>
            <a:ext cx="9144000" cy="568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229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Воспроизводство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населения</a:t>
            </a:r>
            <a:endParaRPr lang="ru-RU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85800"/>
            <a:ext cx="8229600" cy="5943600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smtClean="0"/>
              <a:t>Характер воспроизводства (возобновление) населения определяется соотношения численности поколения детей и поколения родителей.</a:t>
            </a:r>
          </a:p>
          <a:p>
            <a:pPr>
              <a:buFontTx/>
              <a:buNone/>
            </a:pPr>
            <a:r>
              <a:rPr lang="ru-RU" sz="2800" smtClean="0">
                <a:solidFill>
                  <a:srgbClr val="CC6600"/>
                </a:solidFill>
              </a:rPr>
              <a:t>Традиционный тип воспроизводства-</a:t>
            </a:r>
            <a:r>
              <a:rPr lang="ru-RU" sz="2800" smtClean="0"/>
              <a:t>каждое последующее поколение в1,5 раза больше, чем предыдущее. Планирования семьи не было. </a:t>
            </a:r>
            <a:r>
              <a:rPr lang="ru-RU" sz="2800" smtClean="0">
                <a:sym typeface="Webdings" pitchFamily="18" charset="2"/>
              </a:rPr>
              <a:t>+=</a:t>
            </a:r>
            <a:r>
              <a:rPr lang="ru-RU" sz="2800" smtClean="0">
                <a:sym typeface="Symbol" pitchFamily="18" charset="2"/>
              </a:rPr>
              <a:t></a:t>
            </a:r>
            <a:r>
              <a:rPr lang="ru-RU" sz="2800" smtClean="0">
                <a:sym typeface="Webdings" pitchFamily="18" charset="2"/>
              </a:rPr>
              <a:t></a:t>
            </a:r>
            <a:endParaRPr lang="ru-RU" sz="2800" smtClean="0"/>
          </a:p>
          <a:p>
            <a:pPr>
              <a:buFontTx/>
              <a:buNone/>
            </a:pPr>
            <a:r>
              <a:rPr lang="ru-RU" sz="2800" smtClean="0">
                <a:solidFill>
                  <a:srgbClr val="CC6600"/>
                </a:solidFill>
              </a:rPr>
              <a:t>Современный тип -</a:t>
            </a:r>
          </a:p>
          <a:p>
            <a:pPr>
              <a:buFontTx/>
              <a:buNone/>
            </a:pPr>
            <a:r>
              <a:rPr lang="ru-RU" sz="2000" smtClean="0"/>
              <a:t>Планирование числа детей в семье.</a:t>
            </a:r>
          </a:p>
          <a:p>
            <a:pPr>
              <a:buFontTx/>
              <a:buNone/>
            </a:pPr>
            <a:r>
              <a:rPr lang="ru-RU" sz="2800" smtClean="0">
                <a:sym typeface="Webdings" pitchFamily="18" charset="2"/>
              </a:rPr>
              <a:t>+=</a:t>
            </a:r>
            <a:r>
              <a:rPr lang="ru-RU" sz="2800" smtClean="0">
                <a:sym typeface="Symbol" pitchFamily="18" charset="2"/>
              </a:rPr>
              <a:t></a:t>
            </a:r>
            <a:r>
              <a:rPr lang="ru-RU" sz="2800" smtClean="0">
                <a:sym typeface="Webdings" pitchFamily="18" charset="2"/>
              </a:rPr>
              <a:t></a:t>
            </a:r>
            <a:endParaRPr lang="ru-RU" sz="2800" smtClean="0"/>
          </a:p>
          <a:p>
            <a:pPr>
              <a:buFontTx/>
              <a:buNone/>
            </a:pPr>
            <a:r>
              <a:rPr lang="ru-RU" sz="2800" smtClean="0"/>
              <a:t>Семья становится малодетной.</a:t>
            </a:r>
          </a:p>
        </p:txBody>
      </p:sp>
      <p:pic>
        <p:nvPicPr>
          <p:cNvPr id="13316" name="Picture 10" descr="супонина1007"/>
          <p:cNvPicPr>
            <a:picLocks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361113" y="4221163"/>
            <a:ext cx="2782887" cy="2381250"/>
          </a:xfr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672</TotalTime>
  <Words>800</Words>
  <Application>Microsoft Office PowerPoint</Application>
  <PresentationFormat>Экран (4:3)</PresentationFormat>
  <Paragraphs>154</Paragraphs>
  <Slides>20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4</vt:i4>
      </vt:variant>
      <vt:variant>
        <vt:lpstr>Заголовки слайдов</vt:lpstr>
      </vt:variant>
      <vt:variant>
        <vt:i4>20</vt:i4>
      </vt:variant>
    </vt:vector>
  </HeadingPairs>
  <TitlesOfParts>
    <vt:vector size="32" baseType="lpstr">
      <vt:lpstr>Arial</vt:lpstr>
      <vt:lpstr>Comic Sans MS</vt:lpstr>
      <vt:lpstr>Times New Roman</vt:lpstr>
      <vt:lpstr>Century Gothic</vt:lpstr>
      <vt:lpstr>Calibri</vt:lpstr>
      <vt:lpstr>Webdings</vt:lpstr>
      <vt:lpstr>Symbol</vt:lpstr>
      <vt:lpstr>Оформление по умолчанию</vt:lpstr>
      <vt:lpstr>Лист Microsoft Office Excel 97-2003</vt:lpstr>
      <vt:lpstr>Диаграмма Microsoft Excel</vt:lpstr>
      <vt:lpstr>Диаграмма Microsoft Office Excel</vt:lpstr>
      <vt:lpstr>Документ Microsoft Word</vt:lpstr>
      <vt:lpstr>Слайд 1</vt:lpstr>
      <vt:lpstr>Слайд 2</vt:lpstr>
      <vt:lpstr>Слайд 3</vt:lpstr>
      <vt:lpstr>Слайд 4</vt:lpstr>
      <vt:lpstr>Слайд 5</vt:lpstr>
      <vt:lpstr>Переписной лист  </vt:lpstr>
      <vt:lpstr>Население России</vt:lpstr>
      <vt:lpstr>Движение населения</vt:lpstr>
      <vt:lpstr>Воспроизводство населения</vt:lpstr>
      <vt:lpstr>Демографический кризис</vt:lpstr>
      <vt:lpstr>Воспроизводство населения</vt:lpstr>
      <vt:lpstr>Факторы, влияющие</vt:lpstr>
      <vt:lpstr>Естественный прирост</vt:lpstr>
      <vt:lpstr>Половозрастная структура</vt:lpstr>
      <vt:lpstr>Территориальные различия в уровне воспроизводства населения</vt:lpstr>
      <vt:lpstr>Слайд 16</vt:lpstr>
      <vt:lpstr>ЛИТЕРАТУРА</vt:lpstr>
      <vt:lpstr>Слайд 18</vt:lpstr>
      <vt:lpstr>Слайд 19</vt:lpstr>
      <vt:lpstr>Слайд 20</vt:lpstr>
    </vt:vector>
  </TitlesOfParts>
  <Company>MOU SOSH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M_Burkova</dc:creator>
  <cp:lastModifiedBy>Admin</cp:lastModifiedBy>
  <cp:revision>47</cp:revision>
  <dcterms:created xsi:type="dcterms:W3CDTF">2009-04-09T10:20:22Z</dcterms:created>
  <dcterms:modified xsi:type="dcterms:W3CDTF">2013-10-27T14:35:38Z</dcterms:modified>
</cp:coreProperties>
</file>