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71" r:id="rId2"/>
    <p:sldId id="256" r:id="rId3"/>
    <p:sldId id="257" r:id="rId4"/>
    <p:sldId id="258" r:id="rId5"/>
    <p:sldId id="278" r:id="rId6"/>
    <p:sldId id="279" r:id="rId7"/>
    <p:sldId id="273" r:id="rId8"/>
    <p:sldId id="270" r:id="rId9"/>
    <p:sldId id="269" r:id="rId10"/>
    <p:sldId id="277" r:id="rId11"/>
    <p:sldId id="274" r:id="rId12"/>
    <p:sldId id="265" r:id="rId13"/>
    <p:sldId id="275" r:id="rId14"/>
    <p:sldId id="2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9900FF"/>
    <a:srgbClr val="66FF33"/>
    <a:srgbClr val="C0C0C0"/>
    <a:srgbClr val="FF00FF"/>
    <a:srgbClr val="FF0000"/>
    <a:srgbClr val="000000"/>
    <a:srgbClr val="5345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7" autoAdjust="0"/>
    <p:restoredTop sz="95009" autoAdjust="0"/>
  </p:normalViewPr>
  <p:slideViewPr>
    <p:cSldViewPr>
      <p:cViewPr>
        <p:scale>
          <a:sx n="75" d="100"/>
          <a:sy n="75" d="100"/>
        </p:scale>
        <p:origin x="-444" y="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12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12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D6FBCD-AF7E-4FA3-AC02-6AF4AA330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0BFAB-2CE3-443A-81BB-6B02885F3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DC09B-BCA9-45C6-8A20-B6D9BDABB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571C-1B5B-4483-9424-B05C461D3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1A1C0-B279-430D-89DE-86B3BC323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3FA1-914B-4642-ABD6-8E9F05FFF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52D4-1751-4C5E-AEFB-25D61F6A8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1945-5FDC-4B8B-BA1D-85EB8063E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C4A6C-217E-4C5E-8C5C-0D5871D90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6EF92-B731-45A7-813C-94F75792F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AD2B-D1E0-40FA-BDCE-8F341B7DD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7FD5D-CC76-4B75-9C47-A656E19A8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8022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2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2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8023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3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4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4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4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4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024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4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4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4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4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4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5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5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5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5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5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8025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5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5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5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026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026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26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026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02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2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2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3616777-B865-4179-AD10-65A2BE60E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802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0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0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0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0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0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0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0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0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0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0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0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0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63" grpId="0"/>
      <p:bldP spid="18026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0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0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0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0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0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0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0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0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0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0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026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Сопоставьте предмет науки и методы изучения</a:t>
            </a:r>
          </a:p>
        </p:txBody>
      </p:sp>
      <p:graphicFrame>
        <p:nvGraphicFramePr>
          <p:cNvPr id="188493" name="Group 77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229600" cy="4732910"/>
        </p:xfrm>
        <a:graphic>
          <a:graphicData uri="http://schemas.openxmlformats.org/drawingml/2006/table">
            <a:tbl>
              <a:tblPr/>
              <a:tblGrid>
                <a:gridCol w="3106737"/>
                <a:gridCol w="5122863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химия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классификация и систематизация видов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ботаника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периодическая система Менделеева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периодизация эпох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геология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хронология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география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6" name="Line 65"/>
          <p:cNvSpPr>
            <a:spLocks noChangeShapeType="1"/>
          </p:cNvSpPr>
          <p:nvPr/>
        </p:nvSpPr>
        <p:spPr bwMode="auto">
          <a:xfrm flipV="1">
            <a:off x="6948488" y="5805488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7" name="Line 66"/>
          <p:cNvSpPr>
            <a:spLocks noChangeShapeType="1"/>
          </p:cNvSpPr>
          <p:nvPr/>
        </p:nvSpPr>
        <p:spPr bwMode="auto">
          <a:xfrm>
            <a:off x="7308850" y="4581525"/>
            <a:ext cx="1512888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8" name="Line 75"/>
          <p:cNvSpPr>
            <a:spLocks noChangeShapeType="1"/>
          </p:cNvSpPr>
          <p:nvPr/>
        </p:nvSpPr>
        <p:spPr bwMode="auto">
          <a:xfrm flipV="1">
            <a:off x="6372225" y="5516563"/>
            <a:ext cx="115252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76"/>
          <p:cNvSpPr>
            <a:spLocks noChangeShapeType="1"/>
          </p:cNvSpPr>
          <p:nvPr/>
        </p:nvSpPr>
        <p:spPr bwMode="auto">
          <a:xfrm>
            <a:off x="7019925" y="4941888"/>
            <a:ext cx="15128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Задания для работы в группах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Задание № 1 – Макрорегионы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России</a:t>
            </a:r>
          </a:p>
          <a:p>
            <a:pPr eaLnBrk="1" hangingPunct="1">
              <a:defRPr/>
            </a:pPr>
            <a:r>
              <a:rPr lang="ru-RU" smtClean="0"/>
              <a:t>Задание №2 –Условия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специализации</a:t>
            </a:r>
          </a:p>
          <a:p>
            <a:pPr eaLnBrk="1" hangingPunct="1">
              <a:defRPr/>
            </a:pPr>
            <a:r>
              <a:rPr lang="ru-RU" smtClean="0"/>
              <a:t>Задание №3 – Схема расположения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районов</a:t>
            </a:r>
          </a:p>
          <a:p>
            <a:pPr eaLnBrk="1" hangingPunct="1">
              <a:defRPr/>
            </a:pPr>
            <a:r>
              <a:rPr lang="ru-RU" smtClean="0"/>
              <a:t>Задание №4 – Ранг соседства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400" smtClean="0"/>
              <a:t>Задание №1. </a:t>
            </a:r>
            <a:br>
              <a:rPr lang="ru-RU" sz="2400" smtClean="0"/>
            </a:br>
            <a:r>
              <a:rPr lang="ru-RU" sz="2400" smtClean="0"/>
              <a:t>Напишите названия макрорегионов и районов входящих в их состав.</a:t>
            </a:r>
          </a:p>
        </p:txBody>
      </p:sp>
      <p:graphicFrame>
        <p:nvGraphicFramePr>
          <p:cNvPr id="195621" name="Group 3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3037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_________________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макрорегион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_________________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макрорегион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Задание №2 </a:t>
            </a:r>
            <a:br>
              <a:rPr lang="ru-RU" sz="2400" smtClean="0"/>
            </a:br>
            <a:r>
              <a:rPr lang="ru-RU" sz="2400" smtClean="0"/>
              <a:t>Для развития отраслей специализации необходимо несколько условий. Сформулируйте их, заполнив рамки.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051050" y="3716338"/>
            <a:ext cx="475297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Arial" charset="0"/>
              </a:rPr>
              <a:t>Специализация – это …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539750" y="5373688"/>
            <a:ext cx="25923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Arial Narrow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419475" y="5300663"/>
            <a:ext cx="25193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Arial Narrow" pitchFamily="34" charset="0"/>
            </a:endParaRP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6372225" y="5373688"/>
            <a:ext cx="24479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Arial Narrow" pitchFamily="34" charset="0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395288" y="2205038"/>
            <a:ext cx="2447925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Arial Narrow" pitchFamily="34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3276600" y="1989138"/>
            <a:ext cx="273526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Arial Narrow" pitchFamily="34" charset="0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6300788" y="2205038"/>
            <a:ext cx="2449512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Arial Narrow" pitchFamily="34" charset="0"/>
            </a:endParaRPr>
          </a:p>
        </p:txBody>
      </p:sp>
      <p:sp>
        <p:nvSpPr>
          <p:cNvPr id="14346" name="Line 17"/>
          <p:cNvSpPr>
            <a:spLocks noChangeShapeType="1"/>
          </p:cNvSpPr>
          <p:nvPr/>
        </p:nvSpPr>
        <p:spPr bwMode="auto">
          <a:xfrm flipV="1">
            <a:off x="1979613" y="4581525"/>
            <a:ext cx="865187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20"/>
          <p:cNvSpPr>
            <a:spLocks noChangeShapeType="1"/>
          </p:cNvSpPr>
          <p:nvPr/>
        </p:nvSpPr>
        <p:spPr bwMode="auto">
          <a:xfrm flipH="1" flipV="1">
            <a:off x="6516688" y="4581525"/>
            <a:ext cx="720725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21"/>
          <p:cNvSpPr>
            <a:spLocks noChangeShapeType="1"/>
          </p:cNvSpPr>
          <p:nvPr/>
        </p:nvSpPr>
        <p:spPr bwMode="auto">
          <a:xfrm>
            <a:off x="2700338" y="3141663"/>
            <a:ext cx="576262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22"/>
          <p:cNvSpPr>
            <a:spLocks noChangeShapeType="1"/>
          </p:cNvSpPr>
          <p:nvPr/>
        </p:nvSpPr>
        <p:spPr bwMode="auto">
          <a:xfrm>
            <a:off x="4716463" y="30686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23"/>
          <p:cNvSpPr>
            <a:spLocks noChangeShapeType="1"/>
          </p:cNvSpPr>
          <p:nvPr/>
        </p:nvSpPr>
        <p:spPr bwMode="auto">
          <a:xfrm flipH="1">
            <a:off x="5940425" y="3141663"/>
            <a:ext cx="64770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24"/>
          <p:cNvSpPr>
            <a:spLocks noChangeShapeType="1"/>
          </p:cNvSpPr>
          <p:nvPr/>
        </p:nvSpPr>
        <p:spPr bwMode="auto">
          <a:xfrm flipV="1">
            <a:off x="4716463" y="4581525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Задание №3.</a:t>
            </a:r>
            <a:br>
              <a:rPr lang="ru-RU" sz="2400" smtClean="0"/>
            </a:br>
            <a:r>
              <a:rPr lang="ru-RU" sz="2400" smtClean="0"/>
              <a:t>Схема изображает взаиморасположение российских районов.</a:t>
            </a:r>
            <a:r>
              <a:rPr lang="ru-RU" sz="2000" smtClean="0"/>
              <a:t> Надпишите их.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5364" name="Oval 14"/>
          <p:cNvSpPr>
            <a:spLocks noChangeArrowheads="1"/>
          </p:cNvSpPr>
          <p:nvPr/>
        </p:nvSpPr>
        <p:spPr bwMode="auto">
          <a:xfrm>
            <a:off x="468313" y="1916113"/>
            <a:ext cx="1079500" cy="865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Oval 15"/>
          <p:cNvSpPr>
            <a:spLocks noChangeArrowheads="1"/>
          </p:cNvSpPr>
          <p:nvPr/>
        </p:nvSpPr>
        <p:spPr bwMode="auto">
          <a:xfrm>
            <a:off x="2051050" y="1773238"/>
            <a:ext cx="1079500" cy="865187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Oval 16"/>
          <p:cNvSpPr>
            <a:spLocks noChangeArrowheads="1"/>
          </p:cNvSpPr>
          <p:nvPr/>
        </p:nvSpPr>
        <p:spPr bwMode="auto">
          <a:xfrm>
            <a:off x="1908175" y="3500438"/>
            <a:ext cx="1079500" cy="865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3348038" y="3500438"/>
            <a:ext cx="1079500" cy="865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Oval 19"/>
          <p:cNvSpPr>
            <a:spLocks noChangeArrowheads="1"/>
          </p:cNvSpPr>
          <p:nvPr/>
        </p:nvSpPr>
        <p:spPr bwMode="auto">
          <a:xfrm>
            <a:off x="4787900" y="3500438"/>
            <a:ext cx="1079500" cy="865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Oval 21"/>
          <p:cNvSpPr>
            <a:spLocks noChangeArrowheads="1"/>
          </p:cNvSpPr>
          <p:nvPr/>
        </p:nvSpPr>
        <p:spPr bwMode="auto">
          <a:xfrm>
            <a:off x="6227763" y="3500438"/>
            <a:ext cx="1079500" cy="865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Oval 22"/>
          <p:cNvSpPr>
            <a:spLocks noChangeArrowheads="1"/>
          </p:cNvSpPr>
          <p:nvPr/>
        </p:nvSpPr>
        <p:spPr bwMode="auto">
          <a:xfrm>
            <a:off x="7596188" y="3500438"/>
            <a:ext cx="1079500" cy="865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Oval 23"/>
          <p:cNvSpPr>
            <a:spLocks noChangeArrowheads="1"/>
          </p:cNvSpPr>
          <p:nvPr/>
        </p:nvSpPr>
        <p:spPr bwMode="auto">
          <a:xfrm>
            <a:off x="468313" y="3500438"/>
            <a:ext cx="1079500" cy="8651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Oval 24"/>
          <p:cNvSpPr>
            <a:spLocks noChangeArrowheads="1"/>
          </p:cNvSpPr>
          <p:nvPr/>
        </p:nvSpPr>
        <p:spPr bwMode="auto">
          <a:xfrm>
            <a:off x="468313" y="5229225"/>
            <a:ext cx="1079500" cy="8651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Line 25"/>
          <p:cNvSpPr>
            <a:spLocks noChangeShapeType="1"/>
          </p:cNvSpPr>
          <p:nvPr/>
        </p:nvSpPr>
        <p:spPr bwMode="auto">
          <a:xfrm>
            <a:off x="971550" y="27813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26"/>
          <p:cNvSpPr>
            <a:spLocks noChangeShapeType="1"/>
          </p:cNvSpPr>
          <p:nvPr/>
        </p:nvSpPr>
        <p:spPr bwMode="auto">
          <a:xfrm>
            <a:off x="971550" y="436562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27"/>
          <p:cNvSpPr>
            <a:spLocks noChangeShapeType="1"/>
          </p:cNvSpPr>
          <p:nvPr/>
        </p:nvSpPr>
        <p:spPr bwMode="auto">
          <a:xfrm flipV="1">
            <a:off x="1547813" y="2349500"/>
            <a:ext cx="576262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29"/>
          <p:cNvSpPr>
            <a:spLocks noChangeShapeType="1"/>
          </p:cNvSpPr>
          <p:nvPr/>
        </p:nvSpPr>
        <p:spPr bwMode="auto">
          <a:xfrm>
            <a:off x="1547813" y="40052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30"/>
          <p:cNvSpPr>
            <a:spLocks noChangeShapeType="1"/>
          </p:cNvSpPr>
          <p:nvPr/>
        </p:nvSpPr>
        <p:spPr bwMode="auto">
          <a:xfrm>
            <a:off x="2987675" y="40052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31"/>
          <p:cNvSpPr>
            <a:spLocks noChangeShapeType="1"/>
          </p:cNvSpPr>
          <p:nvPr/>
        </p:nvSpPr>
        <p:spPr bwMode="auto">
          <a:xfrm>
            <a:off x="4427538" y="400526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32"/>
          <p:cNvSpPr>
            <a:spLocks noChangeShapeType="1"/>
          </p:cNvSpPr>
          <p:nvPr/>
        </p:nvSpPr>
        <p:spPr bwMode="auto">
          <a:xfrm>
            <a:off x="5867400" y="40052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33"/>
          <p:cNvSpPr>
            <a:spLocks noChangeShapeType="1"/>
          </p:cNvSpPr>
          <p:nvPr/>
        </p:nvSpPr>
        <p:spPr bwMode="auto">
          <a:xfrm>
            <a:off x="7308850" y="3933825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35"/>
          <p:cNvSpPr>
            <a:spLocks noChangeShapeType="1"/>
          </p:cNvSpPr>
          <p:nvPr/>
        </p:nvSpPr>
        <p:spPr bwMode="auto">
          <a:xfrm flipH="1">
            <a:off x="1258888" y="2565400"/>
            <a:ext cx="100965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36"/>
          <p:cNvSpPr>
            <a:spLocks noChangeShapeType="1"/>
          </p:cNvSpPr>
          <p:nvPr/>
        </p:nvSpPr>
        <p:spPr bwMode="auto">
          <a:xfrm>
            <a:off x="2916238" y="2565400"/>
            <a:ext cx="935037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37"/>
          <p:cNvSpPr>
            <a:spLocks noChangeShapeType="1"/>
          </p:cNvSpPr>
          <p:nvPr/>
        </p:nvSpPr>
        <p:spPr bwMode="auto">
          <a:xfrm>
            <a:off x="3059113" y="2420938"/>
            <a:ext cx="2233612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Rectangle 38"/>
          <p:cNvSpPr>
            <a:spLocks noChangeArrowheads="1"/>
          </p:cNvSpPr>
          <p:nvPr/>
        </p:nvSpPr>
        <p:spPr bwMode="auto">
          <a:xfrm>
            <a:off x="2843213" y="5229225"/>
            <a:ext cx="936625" cy="36036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Arial Narrow" pitchFamily="34" charset="0"/>
              </a:rPr>
              <a:t>Северо-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Arial Narrow" pitchFamily="34" charset="0"/>
              </a:rPr>
              <a:t>Западный</a:t>
            </a:r>
          </a:p>
        </p:txBody>
      </p:sp>
      <p:sp>
        <p:nvSpPr>
          <p:cNvPr id="15385" name="Rectangle 40"/>
          <p:cNvSpPr>
            <a:spLocks noChangeArrowheads="1"/>
          </p:cNvSpPr>
          <p:nvPr/>
        </p:nvSpPr>
        <p:spPr bwMode="auto">
          <a:xfrm>
            <a:off x="6659563" y="5734050"/>
            <a:ext cx="936625" cy="36036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Arial Narrow" pitchFamily="34" charset="0"/>
              </a:rPr>
              <a:t>Северный</a:t>
            </a:r>
          </a:p>
        </p:txBody>
      </p:sp>
      <p:sp>
        <p:nvSpPr>
          <p:cNvPr id="15386" name="Rectangle 41"/>
          <p:cNvSpPr>
            <a:spLocks noChangeArrowheads="1"/>
          </p:cNvSpPr>
          <p:nvPr/>
        </p:nvSpPr>
        <p:spPr bwMode="auto">
          <a:xfrm>
            <a:off x="2411413" y="5734050"/>
            <a:ext cx="936625" cy="360363"/>
          </a:xfrm>
          <a:prstGeom prst="rect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Arial Narrow" pitchFamily="34" charset="0"/>
              </a:rPr>
              <a:t>Поволжский</a:t>
            </a:r>
          </a:p>
        </p:txBody>
      </p:sp>
      <p:sp>
        <p:nvSpPr>
          <p:cNvPr id="15387" name="Rectangle 42"/>
          <p:cNvSpPr>
            <a:spLocks noChangeArrowheads="1"/>
          </p:cNvSpPr>
          <p:nvPr/>
        </p:nvSpPr>
        <p:spPr bwMode="auto">
          <a:xfrm>
            <a:off x="5651500" y="5734050"/>
            <a:ext cx="936625" cy="360363"/>
          </a:xfrm>
          <a:prstGeom prst="rect">
            <a:avLst/>
          </a:prstGeom>
          <a:solidFill>
            <a:srgbClr val="5345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Arial Narrow" pitchFamily="34" charset="0"/>
              </a:rPr>
              <a:t>Уральский</a:t>
            </a:r>
          </a:p>
        </p:txBody>
      </p:sp>
      <p:sp>
        <p:nvSpPr>
          <p:cNvPr id="15388" name="Rectangle 43"/>
          <p:cNvSpPr>
            <a:spLocks noChangeArrowheads="1"/>
          </p:cNvSpPr>
          <p:nvPr/>
        </p:nvSpPr>
        <p:spPr bwMode="auto">
          <a:xfrm>
            <a:off x="5148263" y="5229225"/>
            <a:ext cx="936625" cy="360363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Arial Narrow" pitchFamily="34" charset="0"/>
              </a:rPr>
              <a:t>Западно-</a:t>
            </a:r>
          </a:p>
          <a:p>
            <a:pPr algn="ctr"/>
            <a:r>
              <a:rPr lang="ru-RU" sz="1400" b="1">
                <a:latin typeface="Arial Narrow" pitchFamily="34" charset="0"/>
              </a:rPr>
              <a:t>Сибирский</a:t>
            </a:r>
          </a:p>
        </p:txBody>
      </p:sp>
      <p:sp>
        <p:nvSpPr>
          <p:cNvPr id="15389" name="Rectangle 44"/>
          <p:cNvSpPr>
            <a:spLocks noChangeArrowheads="1"/>
          </p:cNvSpPr>
          <p:nvPr/>
        </p:nvSpPr>
        <p:spPr bwMode="auto">
          <a:xfrm>
            <a:off x="4572000" y="5734050"/>
            <a:ext cx="9366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Arial Narrow" pitchFamily="34" charset="0"/>
              </a:rPr>
              <a:t>Восточно-</a:t>
            </a:r>
          </a:p>
          <a:p>
            <a:pPr algn="ctr"/>
            <a:r>
              <a:rPr lang="ru-RU" sz="1400" b="1">
                <a:latin typeface="Arial Narrow" pitchFamily="34" charset="0"/>
              </a:rPr>
              <a:t>Сибирский</a:t>
            </a:r>
          </a:p>
        </p:txBody>
      </p:sp>
      <p:sp>
        <p:nvSpPr>
          <p:cNvPr id="15390" name="Rectangle 45"/>
          <p:cNvSpPr>
            <a:spLocks noChangeArrowheads="1"/>
          </p:cNvSpPr>
          <p:nvPr/>
        </p:nvSpPr>
        <p:spPr bwMode="auto">
          <a:xfrm>
            <a:off x="3492500" y="5734050"/>
            <a:ext cx="936625" cy="3603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Arial Narrow" pitchFamily="34" charset="0"/>
              </a:rPr>
              <a:t>Дальне-</a:t>
            </a:r>
          </a:p>
          <a:p>
            <a:pPr algn="ctr"/>
            <a:r>
              <a:rPr lang="ru-RU" sz="1400" b="1">
                <a:latin typeface="Arial Narrow" pitchFamily="34" charset="0"/>
              </a:rPr>
              <a:t>восточный</a:t>
            </a:r>
          </a:p>
        </p:txBody>
      </p:sp>
      <p:sp>
        <p:nvSpPr>
          <p:cNvPr id="15391" name="Rectangle 46"/>
          <p:cNvSpPr>
            <a:spLocks noChangeArrowheads="1"/>
          </p:cNvSpPr>
          <p:nvPr/>
        </p:nvSpPr>
        <p:spPr bwMode="auto">
          <a:xfrm>
            <a:off x="6227763" y="5229225"/>
            <a:ext cx="936625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Arial Narrow" pitchFamily="34" charset="0"/>
              </a:rPr>
              <a:t>Центральная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Arial Narrow" pitchFamily="34" charset="0"/>
              </a:rPr>
              <a:t>Россия </a:t>
            </a:r>
          </a:p>
        </p:txBody>
      </p:sp>
      <p:sp>
        <p:nvSpPr>
          <p:cNvPr id="15392" name="Rectangle 47"/>
          <p:cNvSpPr>
            <a:spLocks noChangeArrowheads="1"/>
          </p:cNvSpPr>
          <p:nvPr/>
        </p:nvSpPr>
        <p:spPr bwMode="auto">
          <a:xfrm>
            <a:off x="4067175" y="5229225"/>
            <a:ext cx="936625" cy="3603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err="1">
                <a:solidFill>
                  <a:srgbClr val="000000"/>
                </a:solidFill>
                <a:latin typeface="Arial Narrow" pitchFamily="34" charset="0"/>
              </a:rPr>
              <a:t>Северо</a:t>
            </a:r>
            <a:r>
              <a:rPr lang="ru-RU" sz="1400" b="1" dirty="0">
                <a:solidFill>
                  <a:srgbClr val="000000"/>
                </a:solidFill>
                <a:latin typeface="Arial Narrow" pitchFamily="34" charset="0"/>
              </a:rPr>
              <a:t>-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Arial Narrow" pitchFamily="34" charset="0"/>
              </a:rPr>
              <a:t>Кавказский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000" smtClean="0"/>
              <a:t>Задание №4</a:t>
            </a:r>
            <a:r>
              <a:rPr lang="ru-RU" sz="1400" smtClean="0"/>
              <a:t> </a:t>
            </a:r>
            <a:br>
              <a:rPr lang="ru-RU" sz="1400" smtClean="0"/>
            </a:br>
            <a:r>
              <a:rPr lang="ru-RU" sz="1400" smtClean="0"/>
              <a:t>Определите ранг соседства района с другими районами России и запишите результат в таблицу. Соседство первого порядка обозначайте цифрой 1, второго порядка – 2 и т.д. Для каждого района сложите полученные показатели соседства. Итог внесите в графу «Степень соседства». Чем меньше данный показатель, тем выгоднее расположен данный район в системе районов.</a:t>
            </a:r>
          </a:p>
        </p:txBody>
      </p:sp>
      <p:graphicFrame>
        <p:nvGraphicFramePr>
          <p:cNvPr id="212155" name="Group 187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80400" cy="5486400"/>
        </p:xfrm>
        <a:graphic>
          <a:graphicData uri="http://schemas.openxmlformats.org/drawingml/2006/table">
            <a:tbl>
              <a:tblPr/>
              <a:tblGrid>
                <a:gridCol w="879475"/>
                <a:gridCol w="712787"/>
                <a:gridCol w="782638"/>
                <a:gridCol w="720725"/>
                <a:gridCol w="668337"/>
                <a:gridCol w="752475"/>
                <a:gridCol w="595313"/>
                <a:gridCol w="792162"/>
                <a:gridCol w="871538"/>
                <a:gridCol w="752475"/>
                <a:gridCol w="752475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Район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Европ Север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Севе-ро-За-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пад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Центр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Россия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Европ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Юг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Повол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жье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Урал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Запад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Сибирь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Восточ Сибирь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Дальний Восток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Степень соседства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Европ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Север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Северо-Запад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Центр.Россия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Европ Юг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Повол-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жье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Урал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Запад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Сибирь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Восточ.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Сибирь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Дальн.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Восток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Районирование территории России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0052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9 класс</a:t>
            </a:r>
          </a:p>
        </p:txBody>
      </p:sp>
      <p:pic>
        <p:nvPicPr>
          <p:cNvPr id="4100" name="Picture 4" descr="ag0002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581525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Районирование – важнейший метод изучения географии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507412" cy="4141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smtClean="0"/>
              <a:t>   Районирование </a:t>
            </a:r>
            <a:r>
              <a:rPr lang="ru-RU" smtClean="0"/>
              <a:t>– деление страны на районы, отличающиеся друг от друга природными, экономическими, историческими особенностями, условиями жизни людей.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</a:p>
        </p:txBody>
      </p:sp>
      <p:pic>
        <p:nvPicPr>
          <p:cNvPr id="5124" name="Picture 4" descr="aluno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5084763"/>
            <a:ext cx="619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Функции районирования: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540750" cy="3529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упорядочивание информации о территории;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синтез информации для её более глубокого понимания и выработки целостного представления о районах;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создание «образа района» - как для лиц, принимающих решение, так и для всего населения страны.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i="1" smtClean="0"/>
              <a:t>   </a:t>
            </a:r>
            <a:r>
              <a:rPr lang="ru-RU" sz="3600" b="1" i="1" smtClean="0"/>
              <a:t>Народ любой страны должен представлять, в какой стране он живёт, а каждый житель – иметь хотя бы элементарное представление и о своём районе, и о других частях страны.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Варианты</a:t>
            </a:r>
            <a:r>
              <a:rPr lang="ru-RU" smtClean="0"/>
              <a:t> </a:t>
            </a:r>
            <a:r>
              <a:rPr lang="ru-RU" sz="4000" smtClean="0"/>
              <a:t>районирования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«сплошное» или «выборочное»;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«стабильное» или «плавающее»;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«объективное»  или «субъективное»;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иерархическое или одноуровневое;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проблемное или исследовательское;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индивидуальное или типологическое;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частное или комплексное;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однородное или узловое;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2800" smtClean="0"/>
              <a:t>морфологическое, генетическое или функциональное.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1" name="Picture 4" descr="Способы и результаты райониро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1946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Варианты районирования в России </a:t>
            </a:r>
          </a:p>
        </p:txBody>
      </p:sp>
      <p:graphicFrame>
        <p:nvGraphicFramePr>
          <p:cNvPr id="184361" name="Group 41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50596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Физико-географическое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Административно-территориальное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Экономическое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Русская равнина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Урал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Кавказ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Западная Сибирь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Восточная Сибирь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Дальний Восток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Горы юга Сибири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республика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край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автономных округ автономная область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областей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города федерального значения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ЕвропейскийСевер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Европейский Юг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Центральный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Центрально-Чернозёмный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Волго-Вятский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Северо-Западный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Поволжский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Уральский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Западная Сибирь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Восточная Сибирь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Дальний Восток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69" name="Picture 5" descr="Правила выделения район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207375" cy="60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344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Verdana</vt:lpstr>
      <vt:lpstr>Arial</vt:lpstr>
      <vt:lpstr>Wingdings</vt:lpstr>
      <vt:lpstr>Calibri</vt:lpstr>
      <vt:lpstr>Arial Narrow</vt:lpstr>
      <vt:lpstr>Глобус</vt:lpstr>
      <vt:lpstr>Сопоставьте предмет науки и методы изучения</vt:lpstr>
      <vt:lpstr>Районирование территории России</vt:lpstr>
      <vt:lpstr>Районирование – важнейший метод изучения географии</vt:lpstr>
      <vt:lpstr>Функции районирования:</vt:lpstr>
      <vt:lpstr>Слайд 5</vt:lpstr>
      <vt:lpstr>Варианты районирования</vt:lpstr>
      <vt:lpstr>Слайд 7</vt:lpstr>
      <vt:lpstr>Варианты районирования в России </vt:lpstr>
      <vt:lpstr>Слайд 9</vt:lpstr>
      <vt:lpstr>Задания для работы в группах</vt:lpstr>
      <vt:lpstr>Задание №1.  Напишите названия макрорегионов и районов входящих в их состав.</vt:lpstr>
      <vt:lpstr>Задание №2  Для развития отраслей специализации необходимо несколько условий. Сформулируйте их, заполнив рамки.</vt:lpstr>
      <vt:lpstr>Задание №3. Схема изображает взаиморасположение российских районов. Надпишите их.</vt:lpstr>
      <vt:lpstr>Задание №4  Определите ранг соседства района с другими районами России и запишите результат в таблицу. Соседство первого порядка обозначайте цифрой 1, второго порядка – 2 и т.д. Для каждого района сложите полученные показатели соседства. Итог внесите в графу «Степень соседства». Чем меньше данный показатель, тем выгоднее расположен данный район в системе районов.</vt:lpstr>
    </vt:vector>
  </TitlesOfParts>
  <Company>Канский Педагогический Колледж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Малярчук Л.В</dc:creator>
  <cp:lastModifiedBy>аа</cp:lastModifiedBy>
  <cp:revision>40</cp:revision>
  <dcterms:created xsi:type="dcterms:W3CDTF">2006-12-25T07:51:47Z</dcterms:created>
  <dcterms:modified xsi:type="dcterms:W3CDTF">2014-11-23T13:14:35Z</dcterms:modified>
</cp:coreProperties>
</file>