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0" r:id="rId5"/>
    <p:sldId id="258" r:id="rId6"/>
    <p:sldId id="274" r:id="rId7"/>
    <p:sldId id="267" r:id="rId8"/>
    <p:sldId id="275" r:id="rId9"/>
    <p:sldId id="270" r:id="rId10"/>
    <p:sldId id="264" r:id="rId11"/>
    <p:sldId id="268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6699"/>
    <a:srgbClr val="009900"/>
    <a:srgbClr val="FFFF00"/>
    <a:srgbClr val="CC3399"/>
    <a:srgbClr val="A50021"/>
    <a:srgbClr val="660033"/>
    <a:srgbClr val="99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EFBF7-8F88-4BE9-B7A5-6D9D2A2FC7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FBB6D-CCC5-42B6-B162-50ECE4228C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724DA-FE87-49F2-9D04-8A8BEC55F4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5EF3CDA-BF17-449F-9763-BE2ACE942B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36962-8914-4AC3-939E-779DC03F04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A447B-79D5-4413-AA40-A8CABF7860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48E65-4911-4831-993F-15E294AAA9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51928-5604-406D-B59D-EEBA16C741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93C0F-E4E7-4C23-8228-A1DEF26B08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0F8A2-EFDB-48F0-A73C-8FC26682CF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DAA46-4C1B-45C4-87F5-CB37E33CD9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D255A-419F-45DB-89FE-42DC2EEC16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3E787A-4D2C-4678-9689-9E50C654050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ks.ru/wps/porta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ks.ru/wps/porta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WordArt 5" descr="Коричневый мрамор"/>
          <p:cNvSpPr>
            <a:spLocks noChangeArrowheads="1" noChangeShapeType="1" noTextEdit="1"/>
          </p:cNvSpPr>
          <p:nvPr/>
        </p:nvSpPr>
        <p:spPr bwMode="auto">
          <a:xfrm>
            <a:off x="304800" y="2057400"/>
            <a:ext cx="83820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Транспортный комплекс </a:t>
            </a:r>
            <a:r>
              <a:rPr lang="ru-RU" sz="3600" kern="10" dirty="0" smtClean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России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9 класс</a:t>
            </a:r>
            <a:endParaRPr lang="ru-RU" sz="3600" kern="10" dirty="0">
              <a:ln w="9525">
                <a:solidFill>
                  <a:srgbClr val="9933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103" name="Picture 7" descr="image15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0"/>
            <a:ext cx="2514600" cy="1431925"/>
          </a:xfrm>
          <a:prstGeom prst="rect">
            <a:avLst/>
          </a:prstGeom>
          <a:noFill/>
        </p:spPr>
      </p:pic>
      <p:pic>
        <p:nvPicPr>
          <p:cNvPr id="4104" name="Picture 8" descr="image14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953000"/>
            <a:ext cx="1966913" cy="1522413"/>
          </a:xfrm>
          <a:prstGeom prst="rect">
            <a:avLst/>
          </a:prstGeom>
          <a:noFill/>
        </p:spPr>
      </p:pic>
      <p:pic>
        <p:nvPicPr>
          <p:cNvPr id="4105" name="Picture 9" descr="schiff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0"/>
            <a:ext cx="2514600" cy="1520825"/>
          </a:xfrm>
          <a:prstGeom prst="rect">
            <a:avLst/>
          </a:prstGeom>
          <a:noFill/>
        </p:spPr>
      </p:pic>
      <p:pic>
        <p:nvPicPr>
          <p:cNvPr id="4106" name="Picture 10" descr="image160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4724400"/>
            <a:ext cx="1905000" cy="1333500"/>
          </a:xfrm>
          <a:prstGeom prst="rect">
            <a:avLst/>
          </a:prstGeom>
          <a:noFill/>
        </p:spPr>
      </p:pic>
      <p:pic>
        <p:nvPicPr>
          <p:cNvPr id="4107" name="Picture 11" descr="image137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2751138"/>
            <a:ext cx="1447800" cy="1370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3" name="Group 205"/>
          <p:cNvGraphicFramePr>
            <a:graphicFrameLocks noGrp="1"/>
          </p:cNvGraphicFramePr>
          <p:nvPr/>
        </p:nvGraphicFramePr>
        <p:xfrm>
          <a:off x="152400" y="152400"/>
          <a:ext cx="8839200" cy="6634164"/>
        </p:xfrm>
        <a:graphic>
          <a:graphicData uri="http://schemas.openxmlformats.org/drawingml/2006/table">
            <a:tbl>
              <a:tblPr/>
              <a:tblGrid>
                <a:gridCol w="2471738"/>
                <a:gridCol w="1349375"/>
                <a:gridCol w="823912"/>
                <a:gridCol w="1198563"/>
                <a:gridCol w="973137"/>
                <a:gridCol w="1049338"/>
                <a:gridCol w="973137"/>
              </a:tblGrid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Виды транспорта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Скорость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Себе-стоимость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Пассажирооборот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Грузооборот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Загрязнение окружающей среды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Зависимость от пого-дных условий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Авиационный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•••••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</a:rPr>
                        <a:t>ọọọ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----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\\\\\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Морской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•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</a:rPr>
                        <a:t>ọ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’’’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---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\\\\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Речной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••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</a:rPr>
                        <a:t>ọ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---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\\\\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Автомобильный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* *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••••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</a:rPr>
                        <a:t>ọọọọọ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-----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\\\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Железнодоро-жный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* *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•••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cs typeface="Arial" charset="0"/>
                        </a:rPr>
                        <a:t>ọọọọọ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’’’’’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\\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Трубопроводный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* *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•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’’’’’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 -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Электронный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* *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••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695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000" b="1">
                <a:solidFill>
                  <a:srgbClr val="993366"/>
                </a:solidFill>
              </a:rPr>
              <a:t>Тест: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Первое место по грузообороту занимает … транспорт?</a:t>
            </a:r>
            <a:r>
              <a:rPr lang="ru-RU"/>
              <a:t>                                  </a:t>
            </a:r>
            <a:r>
              <a:rPr lang="ru-RU" sz="2000" b="1" i="1">
                <a:solidFill>
                  <a:srgbClr val="993366"/>
                </a:solidFill>
                <a:latin typeface="Times New Roman" pitchFamily="18" charset="0"/>
              </a:rPr>
              <a:t>А) железнодорожный; Б) трубопроводный; В) автомобильный.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Самый дорогой вид транспорта?</a:t>
            </a:r>
            <a:r>
              <a:rPr lang="ru-RU" sz="2000">
                <a:latin typeface="Times New Roman" pitchFamily="18" charset="0"/>
              </a:rPr>
              <a:t>                                                                         </a:t>
            </a:r>
            <a:r>
              <a:rPr lang="ru-RU" sz="2000" b="1" i="1">
                <a:solidFill>
                  <a:srgbClr val="993366"/>
                </a:solidFill>
                <a:latin typeface="Times New Roman" pitchFamily="18" charset="0"/>
              </a:rPr>
              <a:t>А) автомобильный; Б) авиационный; В) морской.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Наиболее густая транспортная сеть сформирована в России …</a:t>
            </a:r>
            <a:r>
              <a:rPr lang="ru-RU" sz="2000">
                <a:latin typeface="Times New Roman" pitchFamily="18" charset="0"/>
              </a:rPr>
              <a:t>                    </a:t>
            </a:r>
            <a:r>
              <a:rPr lang="ru-RU" sz="2000" b="1" i="1">
                <a:solidFill>
                  <a:srgbClr val="993366"/>
                </a:solidFill>
                <a:latin typeface="Times New Roman" pitchFamily="18" charset="0"/>
              </a:rPr>
              <a:t>А) на западе; Б) на севере; В) на востоке.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Главное преимущество автомобильного транспорта?</a:t>
            </a:r>
            <a:r>
              <a:rPr lang="ru-RU" sz="2000">
                <a:latin typeface="Times New Roman" pitchFamily="18" charset="0"/>
              </a:rPr>
              <a:t>                                   </a:t>
            </a:r>
            <a:r>
              <a:rPr lang="ru-RU" sz="2000" b="1" i="1">
                <a:solidFill>
                  <a:srgbClr val="993366"/>
                </a:solidFill>
                <a:latin typeface="Times New Roman" pitchFamily="18" charset="0"/>
              </a:rPr>
              <a:t>А) это сезонный вид транспорта; Б) он берет много груза;                           В) он мобильный.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Погодные условия особенно сильно влияют на работу транспорта…</a:t>
            </a:r>
            <a:r>
              <a:rPr lang="ru-RU" sz="2000">
                <a:latin typeface="Times New Roman" pitchFamily="18" charset="0"/>
              </a:rPr>
              <a:t>                             </a:t>
            </a:r>
            <a:r>
              <a:rPr lang="ru-RU" sz="2000" b="1" i="1">
                <a:solidFill>
                  <a:srgbClr val="993366"/>
                </a:solidFill>
                <a:latin typeface="Times New Roman" pitchFamily="18" charset="0"/>
              </a:rPr>
              <a:t>А) авиационного; Б) автомобильного; В) трубопроводного транспорта.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Самый </a:t>
            </a:r>
            <a:r>
              <a:rPr lang="ru-RU" sz="2000" b="1">
                <a:solidFill>
                  <a:srgbClr val="660033"/>
                </a:solidFill>
                <a:latin typeface="Times New Roman" pitchFamily="18" charset="0"/>
              </a:rPr>
              <a:t>крупный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 порт на Балтийском море …</a:t>
            </a:r>
            <a:r>
              <a:rPr lang="ru-RU" sz="2000">
                <a:latin typeface="Times New Roman" pitchFamily="18" charset="0"/>
              </a:rPr>
              <a:t>                                                   </a:t>
            </a:r>
            <a:r>
              <a:rPr lang="ru-RU" sz="2000" b="1" i="1">
                <a:solidFill>
                  <a:srgbClr val="993366"/>
                </a:solidFill>
                <a:latin typeface="Times New Roman" pitchFamily="18" charset="0"/>
              </a:rPr>
              <a:t>А) Калининград; Б) Выборг; В) Санкт-Петербург; Г) Мурманск.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>
                <a:solidFill>
                  <a:srgbClr val="660033"/>
                </a:solidFill>
                <a:latin typeface="Times New Roman" pitchFamily="18" charset="0"/>
              </a:rPr>
              <a:t>Самые дешевые перевозки ..</a:t>
            </a:r>
            <a:r>
              <a:rPr lang="ru-RU" sz="2000" b="1" i="1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А) железнодорожные; Б) автомобильные; В) морские.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ru-RU" sz="2000" b="1" i="1">
              <a:solidFill>
                <a:srgbClr val="993366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ru-RU" sz="2000" b="1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059362"/>
          </a:xfrm>
        </p:spPr>
        <p:txBody>
          <a:bodyPr/>
          <a:lstStyle/>
          <a:p>
            <a:pPr algn="l"/>
            <a:r>
              <a:rPr lang="ru-RU" sz="3600" b="1">
                <a:solidFill>
                  <a:srgbClr val="660033"/>
                </a:solidFill>
              </a:rPr>
              <a:t>Ответы: 1-Б;</a:t>
            </a:r>
            <a:br>
              <a:rPr lang="ru-RU" sz="3600" b="1">
                <a:solidFill>
                  <a:srgbClr val="660033"/>
                </a:solidFill>
              </a:rPr>
            </a:br>
            <a:r>
              <a:rPr lang="ru-RU" sz="3600" b="1">
                <a:solidFill>
                  <a:srgbClr val="660033"/>
                </a:solidFill>
              </a:rPr>
              <a:t>                2-Б; </a:t>
            </a:r>
            <a:br>
              <a:rPr lang="ru-RU" sz="3600" b="1">
                <a:solidFill>
                  <a:srgbClr val="660033"/>
                </a:solidFill>
              </a:rPr>
            </a:br>
            <a:r>
              <a:rPr lang="ru-RU" sz="3600" b="1">
                <a:solidFill>
                  <a:srgbClr val="660033"/>
                </a:solidFill>
              </a:rPr>
              <a:t>                3-А;</a:t>
            </a:r>
            <a:br>
              <a:rPr lang="ru-RU" sz="3600" b="1">
                <a:solidFill>
                  <a:srgbClr val="660033"/>
                </a:solidFill>
              </a:rPr>
            </a:br>
            <a:r>
              <a:rPr lang="ru-RU" sz="3600" b="1">
                <a:solidFill>
                  <a:srgbClr val="660033"/>
                </a:solidFill>
              </a:rPr>
              <a:t>                4-В; </a:t>
            </a:r>
            <a:br>
              <a:rPr lang="ru-RU" sz="3600" b="1">
                <a:solidFill>
                  <a:srgbClr val="660033"/>
                </a:solidFill>
              </a:rPr>
            </a:br>
            <a:r>
              <a:rPr lang="ru-RU" sz="3600" b="1">
                <a:solidFill>
                  <a:srgbClr val="660033"/>
                </a:solidFill>
              </a:rPr>
              <a:t>                5-А;</a:t>
            </a:r>
            <a:br>
              <a:rPr lang="ru-RU" sz="3600" b="1">
                <a:solidFill>
                  <a:srgbClr val="660033"/>
                </a:solidFill>
              </a:rPr>
            </a:br>
            <a:r>
              <a:rPr lang="ru-RU" sz="3600" b="1">
                <a:solidFill>
                  <a:srgbClr val="660033"/>
                </a:solidFill>
              </a:rPr>
              <a:t>                6-В;</a:t>
            </a:r>
            <a:br>
              <a:rPr lang="ru-RU" sz="3600" b="1">
                <a:solidFill>
                  <a:srgbClr val="660033"/>
                </a:solidFill>
              </a:rPr>
            </a:br>
            <a:r>
              <a:rPr lang="ru-RU" sz="3600" b="1">
                <a:solidFill>
                  <a:srgbClr val="660033"/>
                </a:solidFill>
              </a:rPr>
              <a:t>                7-В;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pPr algn="l"/>
            <a:r>
              <a:rPr lang="ru-RU" b="1">
                <a:solidFill>
                  <a:srgbClr val="660033"/>
                </a:solidFill>
                <a:latin typeface="Monotype Corsiva" pitchFamily="66" charset="0"/>
              </a:rPr>
              <a:t>Домашнее задание:</a:t>
            </a:r>
            <a:r>
              <a:rPr lang="ru-RU">
                <a:solidFill>
                  <a:srgbClr val="660033"/>
                </a:solidFill>
                <a:latin typeface="Monotype Corsiva" pitchFamily="66" charset="0"/>
              </a:rPr>
              <a:t> </a:t>
            </a:r>
            <a:br>
              <a:rPr lang="ru-RU">
                <a:solidFill>
                  <a:srgbClr val="660033"/>
                </a:solidFill>
                <a:latin typeface="Monotype Corsiva" pitchFamily="66" charset="0"/>
              </a:rPr>
            </a:br>
            <a:r>
              <a:rPr lang="ru-RU">
                <a:solidFill>
                  <a:srgbClr val="660033"/>
                </a:solidFill>
                <a:latin typeface="Monotype Corsiva" pitchFamily="66" charset="0"/>
              </a:rPr>
              <a:t>Параграф 32,33. </a:t>
            </a:r>
            <a:br>
              <a:rPr lang="ru-RU">
                <a:solidFill>
                  <a:srgbClr val="660033"/>
                </a:solidFill>
                <a:latin typeface="Monotype Corsiva" pitchFamily="66" charset="0"/>
              </a:rPr>
            </a:br>
            <a:r>
              <a:rPr lang="ru-RU">
                <a:solidFill>
                  <a:srgbClr val="660033"/>
                </a:solidFill>
                <a:latin typeface="Monotype Corsiva" pitchFamily="66" charset="0"/>
              </a:rPr>
              <a:t>Самостоятельно изучить трубопроводный и речной виды транспорта. </a:t>
            </a:r>
            <a:br>
              <a:rPr lang="ru-RU">
                <a:solidFill>
                  <a:srgbClr val="660033"/>
                </a:solidFill>
                <a:latin typeface="Monotype Corsiva" pitchFamily="66" charset="0"/>
              </a:rPr>
            </a:br>
            <a:r>
              <a:rPr lang="ru-RU">
                <a:solidFill>
                  <a:srgbClr val="660033"/>
                </a:solidFill>
                <a:latin typeface="Monotype Corsiva" pitchFamily="66" charset="0"/>
              </a:rPr>
              <a:t>Подготовиться к практической работе: «Характеристика одной из транспортных магистралей».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ru-RU" sz="4000" b="1">
                <a:solidFill>
                  <a:srgbClr val="800000"/>
                </a:solidFill>
                <a:latin typeface="Monotype Corsiva" pitchFamily="66" charset="0"/>
              </a:rPr>
              <a:t>Цель урока: </a:t>
            </a:r>
            <a:r>
              <a:rPr lang="ru-RU" sz="3600" b="1">
                <a:solidFill>
                  <a:srgbClr val="800000"/>
                </a:solidFill>
                <a:latin typeface="Monotype Corsiva" pitchFamily="66" charset="0"/>
              </a:rPr>
              <a:t>изучить особенности автомобильного, морского, авиационного, железнодорожного видов транспорта.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876800"/>
          </a:xfrm>
        </p:spPr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rgbClr val="993300"/>
                </a:solidFill>
                <a:latin typeface="Monotype Corsiva" pitchFamily="66" charset="0"/>
              </a:rPr>
              <a:t>Задачи :</a:t>
            </a:r>
          </a:p>
          <a:p>
            <a:pPr>
              <a:buClr>
                <a:srgbClr val="993300"/>
              </a:buClr>
              <a:buFont typeface="Wingdings" pitchFamily="2" charset="2"/>
              <a:buChar char="Ш"/>
            </a:pPr>
            <a:r>
              <a:rPr lang="ru-RU" b="1">
                <a:solidFill>
                  <a:srgbClr val="993300"/>
                </a:solidFill>
                <a:latin typeface="Monotype Corsiva" pitchFamily="66" charset="0"/>
              </a:rPr>
              <a:t>Повторить термины  «транспортная система», «транспортный узел», «грузооборот», «пассажирооборот»;</a:t>
            </a:r>
          </a:p>
          <a:p>
            <a:pPr>
              <a:buClr>
                <a:srgbClr val="993300"/>
              </a:buClr>
              <a:buFont typeface="Wingdings" pitchFamily="2" charset="2"/>
              <a:buChar char="Ш"/>
            </a:pPr>
            <a:r>
              <a:rPr lang="ru-RU" b="1">
                <a:solidFill>
                  <a:srgbClr val="993300"/>
                </a:solidFill>
                <a:latin typeface="Monotype Corsiva" pitchFamily="66" charset="0"/>
              </a:rPr>
              <a:t>Изучить особенности данных видов транспорта;</a:t>
            </a:r>
          </a:p>
          <a:p>
            <a:pPr>
              <a:buClr>
                <a:srgbClr val="993300"/>
              </a:buClr>
              <a:buFont typeface="Wingdings" pitchFamily="2" charset="2"/>
              <a:buChar char="Ш"/>
            </a:pPr>
            <a:r>
              <a:rPr lang="ru-RU" b="1">
                <a:solidFill>
                  <a:srgbClr val="993300"/>
                </a:solidFill>
                <a:latin typeface="Monotype Corsiva" pitchFamily="66" charset="0"/>
              </a:rPr>
              <a:t>Выявить проблемы и перспективы развития транспорта в России;</a:t>
            </a:r>
          </a:p>
          <a:p>
            <a:pPr>
              <a:buClr>
                <a:srgbClr val="993300"/>
              </a:buClr>
              <a:buFont typeface="Wingdings" pitchFamily="2" charset="2"/>
              <a:buChar char="Ш"/>
            </a:pPr>
            <a:r>
              <a:rPr lang="ru-RU" b="1">
                <a:solidFill>
                  <a:srgbClr val="993300"/>
                </a:solidFill>
                <a:latin typeface="Monotype Corsiva" pitchFamily="66" charset="0"/>
              </a:rPr>
              <a:t>Рассмотреть особенности транспорта г. Шумерли.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91" name="Organization Chart 7"/>
          <p:cNvGraphicFramePr>
            <a:graphicFrameLocks/>
          </p:cNvGraphicFramePr>
          <p:nvPr>
            <p:ph type="dgm" idx="1"/>
          </p:nvPr>
        </p:nvGraphicFramePr>
        <p:xfrm>
          <a:off x="0" y="0"/>
          <a:ext cx="9144000" cy="6692900"/>
        </p:xfrm>
        <a:graphic>
          <a:graphicData uri="http://schemas.openxmlformats.org/drawingml/2006/compatibility">
            <com:legacyDrawing xmlns:com="http://schemas.openxmlformats.org/drawingml/2006/compatibility" spid="_x0000_s1639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81000" y="1143000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993366"/>
                </a:solidFill>
                <a:latin typeface="Monotype Corsiva" pitchFamily="66" charset="0"/>
              </a:rPr>
              <a:t>совокупность всех видов транспорта, объединенных между собой транспортными узлами.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0" y="34290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>
              <a:solidFill>
                <a:srgbClr val="800000"/>
              </a:solidFill>
              <a:latin typeface="Monotype Corsiva" pitchFamily="66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57200" y="3810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800000"/>
                </a:solidFill>
                <a:latin typeface="Monotype Corsiva" pitchFamily="66" charset="0"/>
              </a:rPr>
              <a:t>Транспортная система -</a:t>
            </a:r>
            <a:r>
              <a:rPr lang="ru-RU" sz="3200" b="1">
                <a:solidFill>
                  <a:srgbClr val="800000"/>
                </a:solidFill>
                <a:latin typeface="Monotype Corsiva" pitchFamily="66" charset="0"/>
              </a:rPr>
              <a:t> </a:t>
            </a:r>
            <a:endParaRPr lang="ru-RU" b="1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81000" y="36576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660033"/>
                </a:solidFill>
                <a:latin typeface="Monotype Corsiva" pitchFamily="66" charset="0"/>
              </a:rPr>
              <a:t>Транспортный узел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28600" y="4572000"/>
            <a:ext cx="8763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993366"/>
                </a:solidFill>
                <a:latin typeface="Monotype Corsiva" pitchFamily="66" charset="0"/>
              </a:rPr>
              <a:t>Пункты , в которых сходятся несколько видов транспорта и осуществляется обмен грузов между ними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400800"/>
            <a:ext cx="9144000" cy="457200"/>
          </a:xfrm>
        </p:spPr>
        <p:txBody>
          <a:bodyPr/>
          <a:lstStyle/>
          <a:p>
            <a:r>
              <a:rPr lang="ru-RU" sz="2000" b="1">
                <a:solidFill>
                  <a:srgbClr val="800000"/>
                </a:solidFill>
                <a:latin typeface="Monotype Corsiva" pitchFamily="66" charset="0"/>
              </a:rPr>
              <a:t>Структура перевозок и грузооборота различных видов транспорта в 2004 г., %</a:t>
            </a:r>
          </a:p>
        </p:txBody>
      </p:sp>
      <p:graphicFrame>
        <p:nvGraphicFramePr>
          <p:cNvPr id="6206" name="Group 62"/>
          <p:cNvGraphicFramePr>
            <a:graphicFrameLocks noGrp="1"/>
          </p:cNvGraphicFramePr>
          <p:nvPr/>
        </p:nvGraphicFramePr>
        <p:xfrm>
          <a:off x="304800" y="1600200"/>
          <a:ext cx="8610600" cy="4683125"/>
        </p:xfrm>
        <a:graphic>
          <a:graphicData uri="http://schemas.openxmlformats.org/drawingml/2006/table">
            <a:tbl>
              <a:tblPr/>
              <a:tblGrid>
                <a:gridCol w="3792538"/>
                <a:gridCol w="2303462"/>
                <a:gridCol w="251460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Вид транспорта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Перевозки грузов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Грузооборот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Железнодорожный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Автомобильный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Трубопроводный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Морской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Внутренний водный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Воздушный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03" name="Rectangle 59"/>
          <p:cNvSpPr>
            <a:spLocks noChangeArrowheads="1"/>
          </p:cNvSpPr>
          <p:nvPr/>
        </p:nvSpPr>
        <p:spPr bwMode="auto">
          <a:xfrm>
            <a:off x="381000" y="0"/>
            <a:ext cx="5413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800000"/>
                </a:solidFill>
                <a:latin typeface="Monotype Corsiva" pitchFamily="66" charset="0"/>
              </a:rPr>
              <a:t>Грузооборот –</a:t>
            </a:r>
          </a:p>
        </p:txBody>
      </p:sp>
      <p:sp>
        <p:nvSpPr>
          <p:cNvPr id="6204" name="Rectangle 60"/>
          <p:cNvSpPr>
            <a:spLocks noChangeArrowheads="1"/>
          </p:cNvSpPr>
          <p:nvPr/>
        </p:nvSpPr>
        <p:spPr bwMode="auto">
          <a:xfrm>
            <a:off x="0" y="6858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993300"/>
                </a:solidFill>
                <a:latin typeface="Monotype Corsiva" pitchFamily="66" charset="0"/>
              </a:rPr>
              <a:t>произведение количества перевезенного груза (т) на дальность его перевозки (км)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9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248400" y="762000"/>
            <a:ext cx="2667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accent2"/>
                </a:solidFill>
                <a:latin typeface="Georgia" pitchFamily="18" charset="0"/>
              </a:rPr>
              <a:t>Грузооборот транспорта России</a:t>
            </a:r>
            <a:r>
              <a:rPr lang="ru-RU"/>
              <a:t> 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943600" y="5562600"/>
            <a:ext cx="3200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По данным сайта</a:t>
            </a:r>
            <a:r>
              <a:rPr lang="en-US"/>
              <a:t> </a:t>
            </a:r>
            <a:r>
              <a:rPr lang="ru-RU"/>
              <a:t>Госкомстата России: </a:t>
            </a:r>
            <a:r>
              <a:rPr lang="en-US">
                <a:hlinkClick r:id="rId3"/>
              </a:rPr>
              <a:t>http://www.gks.ru/wps/portal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0" y="6019800"/>
            <a:ext cx="914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993300"/>
                </a:solidFill>
                <a:latin typeface="Monotype Corsiva" pitchFamily="66" charset="0"/>
              </a:rPr>
              <a:t>Структура перевозок пассажиров и пассажирооборота основными видами транспорта, 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993300"/>
                </a:solidFill>
                <a:latin typeface="Monotype Corsiva" pitchFamily="66" charset="0"/>
              </a:rPr>
              <a:t>2004 г., %</a:t>
            </a:r>
          </a:p>
        </p:txBody>
      </p:sp>
      <p:graphicFrame>
        <p:nvGraphicFramePr>
          <p:cNvPr id="18487" name="Group 55"/>
          <p:cNvGraphicFramePr>
            <a:graphicFrameLocks noGrp="1"/>
          </p:cNvGraphicFramePr>
          <p:nvPr/>
        </p:nvGraphicFramePr>
        <p:xfrm>
          <a:off x="381000" y="1397000"/>
          <a:ext cx="8458200" cy="4633596"/>
        </p:xfrm>
        <a:graphic>
          <a:graphicData uri="http://schemas.openxmlformats.org/drawingml/2006/table">
            <a:tbl>
              <a:tblPr/>
              <a:tblGrid>
                <a:gridCol w="3657600"/>
                <a:gridCol w="2667000"/>
                <a:gridCol w="2133600"/>
              </a:tblGrid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 транспорта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Перевозки пассажиров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пассажирооборот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Железнодорожный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Автобусный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Городской электрический (трамвай, троллейбус, метро)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Водный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Воздушный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152400" y="0"/>
            <a:ext cx="5641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800000"/>
                </a:solidFill>
                <a:latin typeface="Monotype Corsiva" pitchFamily="66" charset="0"/>
              </a:rPr>
              <a:t>Пассажирооборот –</a:t>
            </a:r>
          </a:p>
        </p:txBody>
      </p:sp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0" y="53340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993300"/>
                </a:solidFill>
                <a:latin typeface="Monotype Corsiva" pitchFamily="66" charset="0"/>
              </a:rPr>
              <a:t>произведение количества перевезенных пассажиров (чел.) на дальность его перевозки (км)</a:t>
            </a:r>
          </a:p>
          <a:p>
            <a:endParaRPr lang="ru-RU" sz="2400" b="1">
              <a:solidFill>
                <a:srgbClr val="9933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1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410200" y="609600"/>
            <a:ext cx="3581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chemeClr val="accent2"/>
                </a:solidFill>
                <a:latin typeface="Georgia" pitchFamily="18" charset="0"/>
              </a:rPr>
              <a:t>Пассажирооборот основных видов транспорта России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562600" y="5334000"/>
            <a:ext cx="3200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По данным сайта</a:t>
            </a:r>
            <a:r>
              <a:rPr lang="en-US"/>
              <a:t> </a:t>
            </a:r>
            <a:r>
              <a:rPr lang="ru-RU"/>
              <a:t>Госкомстата России: </a:t>
            </a:r>
            <a:r>
              <a:rPr lang="en-US">
                <a:hlinkClick r:id="rId3"/>
              </a:rPr>
              <a:t>http://www.gks.ru/wps/portal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04800" y="1455738"/>
            <a:ext cx="85344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CC3399"/>
              </a:buClr>
              <a:buFont typeface="Wingdings" pitchFamily="2" charset="2"/>
              <a:buChar char="v"/>
              <a:tabLst>
                <a:tab pos="1371600" algn="l"/>
              </a:tabLst>
            </a:pPr>
            <a:r>
              <a:rPr lang="ru-RU" sz="3600" b="1">
                <a:solidFill>
                  <a:srgbClr val="993300"/>
                </a:solidFill>
                <a:latin typeface="Monotype Corsiva" pitchFamily="66" charset="0"/>
              </a:rPr>
              <a:t>Количество перевезенных грузов и             пассажиров;</a:t>
            </a:r>
          </a:p>
          <a:p>
            <a:pPr>
              <a:buClr>
                <a:srgbClr val="CC3399"/>
              </a:buClr>
              <a:buFont typeface="Wingdings" pitchFamily="2" charset="2"/>
              <a:buChar char="v"/>
              <a:tabLst>
                <a:tab pos="1371600" algn="l"/>
              </a:tabLst>
            </a:pPr>
            <a:r>
              <a:rPr lang="ru-RU" sz="3600" b="1">
                <a:solidFill>
                  <a:srgbClr val="993300"/>
                </a:solidFill>
                <a:latin typeface="Monotype Corsiva" pitchFamily="66" charset="0"/>
              </a:rPr>
              <a:t>Грузооборот и пассажирооборот;</a:t>
            </a:r>
          </a:p>
          <a:p>
            <a:pPr>
              <a:buClr>
                <a:srgbClr val="CC3399"/>
              </a:buClr>
              <a:buFont typeface="Wingdings" pitchFamily="2" charset="2"/>
              <a:buChar char="v"/>
              <a:tabLst>
                <a:tab pos="1371600" algn="l"/>
              </a:tabLst>
            </a:pPr>
            <a:r>
              <a:rPr lang="ru-RU" sz="3600" b="1">
                <a:solidFill>
                  <a:srgbClr val="993300"/>
                </a:solidFill>
                <a:latin typeface="Monotype Corsiva" pitchFamily="66" charset="0"/>
              </a:rPr>
              <a:t>Себестоимость перевозок;</a:t>
            </a:r>
          </a:p>
          <a:p>
            <a:pPr>
              <a:buClr>
                <a:srgbClr val="CC3399"/>
              </a:buClr>
              <a:buFont typeface="Wingdings" pitchFamily="2" charset="2"/>
              <a:buChar char="v"/>
              <a:tabLst>
                <a:tab pos="1371600" algn="l"/>
              </a:tabLst>
            </a:pPr>
            <a:r>
              <a:rPr lang="ru-RU" sz="3600" b="1">
                <a:solidFill>
                  <a:srgbClr val="993300"/>
                </a:solidFill>
                <a:latin typeface="Monotype Corsiva" pitchFamily="66" charset="0"/>
              </a:rPr>
              <a:t>Скорость перевозок;</a:t>
            </a:r>
          </a:p>
          <a:p>
            <a:pPr>
              <a:buClr>
                <a:srgbClr val="CC3399"/>
              </a:buClr>
              <a:buFont typeface="Wingdings" pitchFamily="2" charset="2"/>
              <a:buChar char="v"/>
              <a:tabLst>
                <a:tab pos="1371600" algn="l"/>
              </a:tabLst>
            </a:pPr>
            <a:r>
              <a:rPr lang="ru-RU" sz="3600" b="1">
                <a:solidFill>
                  <a:srgbClr val="993300"/>
                </a:solidFill>
                <a:latin typeface="Monotype Corsiva" pitchFamily="66" charset="0"/>
              </a:rPr>
              <a:t>Грузоподъемность транспортного средства;</a:t>
            </a:r>
          </a:p>
          <a:p>
            <a:pPr>
              <a:buClr>
                <a:srgbClr val="CC3399"/>
              </a:buClr>
              <a:buFont typeface="Wingdings" pitchFamily="2" charset="2"/>
              <a:buChar char="v"/>
              <a:tabLst>
                <a:tab pos="1371600" algn="l"/>
              </a:tabLst>
            </a:pPr>
            <a:r>
              <a:rPr lang="ru-RU" sz="3600" b="1">
                <a:solidFill>
                  <a:srgbClr val="993300"/>
                </a:solidFill>
                <a:latin typeface="Monotype Corsiva" pitchFamily="66" charset="0"/>
              </a:rPr>
              <a:t>Влияние природных условий на его работу;</a:t>
            </a:r>
          </a:p>
          <a:p>
            <a:pPr>
              <a:buClr>
                <a:srgbClr val="CC3399"/>
              </a:buClr>
              <a:buFont typeface="Wingdings" pitchFamily="2" charset="2"/>
              <a:buChar char="v"/>
              <a:tabLst>
                <a:tab pos="1371600" algn="l"/>
              </a:tabLst>
            </a:pPr>
            <a:r>
              <a:rPr lang="ru-RU" sz="3600" b="1">
                <a:solidFill>
                  <a:srgbClr val="993300"/>
                </a:solidFill>
                <a:latin typeface="Monotype Corsiva" pitchFamily="66" charset="0"/>
              </a:rPr>
              <a:t>Проблемы транспорта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066800" y="304800"/>
            <a:ext cx="708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800000"/>
                </a:solidFill>
                <a:latin typeface="Monotype Corsiva" pitchFamily="66" charset="0"/>
              </a:rPr>
              <a:t>Показатели транспорта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491</Words>
  <Application>Microsoft Office PowerPoint</Application>
  <PresentationFormat>Экран (4:3)</PresentationFormat>
  <Paragraphs>140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Monotype Corsiva</vt:lpstr>
      <vt:lpstr>Wingdings</vt:lpstr>
      <vt:lpstr>Times New Roman</vt:lpstr>
      <vt:lpstr>Georgia</vt:lpstr>
      <vt:lpstr>Verdana</vt:lpstr>
      <vt:lpstr>Оформление по умолчанию</vt:lpstr>
      <vt:lpstr>Слайд 1</vt:lpstr>
      <vt:lpstr>Цель урока: изучить особенности автомобильного, морского, авиационного, железнодорожного видов транспорта.</vt:lpstr>
      <vt:lpstr>Слайд 3</vt:lpstr>
      <vt:lpstr>Слайд 4</vt:lpstr>
      <vt:lpstr>Структура перевозок и грузооборота различных видов транспорта в 2004 г., %</vt:lpstr>
      <vt:lpstr>Слайд 6</vt:lpstr>
      <vt:lpstr>Слайд 7</vt:lpstr>
      <vt:lpstr>Слайд 8</vt:lpstr>
      <vt:lpstr>Слайд 9</vt:lpstr>
      <vt:lpstr>Слайд 10</vt:lpstr>
      <vt:lpstr>Слайд 11</vt:lpstr>
      <vt:lpstr>Ответы: 1-Б;                 2-Б;                  3-А;                 4-В;                  5-А;                 6-В;                 7-В;</vt:lpstr>
      <vt:lpstr>Домашнее задание:  Параграф 32,33.  Самостоятельно изучить трубопроводный и речной виды транспорта.  Подготовиться к практической работе: «Характеристика одной из транспортных магистралей».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Малярчук Л.В</dc:creator>
  <cp:lastModifiedBy>аа</cp:lastModifiedBy>
  <cp:revision>27</cp:revision>
  <cp:lastPrinted>1601-01-01T00:00:00Z</cp:lastPrinted>
  <dcterms:created xsi:type="dcterms:W3CDTF">1601-01-01T00:00:00Z</dcterms:created>
  <dcterms:modified xsi:type="dcterms:W3CDTF">2014-11-08T17:33:16Z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