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99"/>
    <a:srgbClr val="0000CC"/>
    <a:srgbClr val="FFFF00"/>
    <a:srgbClr val="66FF33"/>
    <a:srgbClr val="0033CC"/>
    <a:srgbClr val="F0F8A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089" autoAdjust="0"/>
  </p:normalViewPr>
  <p:slideViewPr>
    <p:cSldViewPr>
      <p:cViewPr>
        <p:scale>
          <a:sx n="76" d="100"/>
          <a:sy n="76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BD2A8-C3C7-4582-AD9C-D3C3FAF75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5813D-1D11-40B1-A0F6-30B5A1CC50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EFC74-25D7-4ADE-ADD3-080FEF790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F3C566-B58B-4239-8DF2-AF87D9621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2400A7-DE33-4320-9059-9CA8865198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A48EA8-748E-4827-AE3E-90E71CA29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6DF04-BE84-44E8-B704-8F2B63B628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D8174-2FF7-444F-A37C-9C04642D84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891E-B46A-423F-8164-31D66DBCAA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B5A46-7ACA-415A-9ACB-C87DD9FBDA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A7D52-7390-4876-8F59-E1A435736C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1258-0109-4ADC-867F-833262E54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A354B-B932-4E87-A372-6D13A67657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C1AC9-34D5-46DA-8747-19F83E58CC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79113F-7D85-4210-B8F5-8D68DFEA434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FF00"/>
                </a:solidFill>
              </a:rPr>
              <a:t/>
            </a:r>
            <a:br>
              <a:rPr lang="ru-RU" sz="4800" dirty="0" smtClean="0">
                <a:solidFill>
                  <a:srgbClr val="00FF00"/>
                </a:solidFill>
              </a:rPr>
            </a:br>
            <a:r>
              <a:rPr lang="ru-RU" sz="4800" dirty="0">
                <a:solidFill>
                  <a:srgbClr val="00FF00"/>
                </a:solidFill>
              </a:rPr>
              <a:t/>
            </a:r>
            <a:br>
              <a:rPr lang="ru-RU" sz="4800" dirty="0">
                <a:solidFill>
                  <a:srgbClr val="00FF00"/>
                </a:solidFill>
              </a:rPr>
            </a:br>
            <a:r>
              <a:rPr lang="ru-RU" sz="4800" dirty="0" smtClean="0">
                <a:solidFill>
                  <a:srgbClr val="00FF00"/>
                </a:solidFill>
              </a:rPr>
              <a:t/>
            </a:r>
            <a:br>
              <a:rPr lang="ru-RU" sz="4800" dirty="0" smtClean="0">
                <a:solidFill>
                  <a:srgbClr val="00FF00"/>
                </a:solidFill>
              </a:rPr>
            </a:br>
            <a:r>
              <a:rPr lang="ru-RU" sz="4800" dirty="0">
                <a:solidFill>
                  <a:srgbClr val="00FF00"/>
                </a:solidFill>
              </a:rPr>
              <a:t/>
            </a:r>
            <a:br>
              <a:rPr lang="ru-RU" sz="4800" dirty="0">
                <a:solidFill>
                  <a:srgbClr val="00FF00"/>
                </a:solidFill>
              </a:rPr>
            </a:br>
            <a:r>
              <a:rPr lang="ru-RU" sz="4800" dirty="0" smtClean="0">
                <a:solidFill>
                  <a:srgbClr val="00FF00"/>
                </a:solidFill>
              </a:rPr>
              <a:t/>
            </a:r>
            <a:br>
              <a:rPr lang="ru-RU" sz="4800" dirty="0" smtClean="0">
                <a:solidFill>
                  <a:srgbClr val="00FF00"/>
                </a:solidFill>
              </a:rPr>
            </a:br>
            <a:r>
              <a:rPr lang="ru-RU" sz="4800" dirty="0" smtClean="0">
                <a:solidFill>
                  <a:srgbClr val="00FF00"/>
                </a:solidFill>
              </a:rPr>
              <a:t>Западная </a:t>
            </a:r>
            <a:r>
              <a:rPr lang="ru-RU" sz="4800" dirty="0">
                <a:solidFill>
                  <a:srgbClr val="00FF00"/>
                </a:solidFill>
              </a:rPr>
              <a:t>Сибирь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533400" indent="-533400">
              <a:buFontTx/>
              <a:buNone/>
            </a:pPr>
            <a:endParaRPr lang="ru-RU" sz="2400" dirty="0"/>
          </a:p>
          <a:p>
            <a:pPr marL="533400" indent="-533400">
              <a:buFontTx/>
              <a:buNone/>
            </a:pPr>
            <a:r>
              <a:rPr lang="ru-RU" sz="2400" dirty="0"/>
              <a:t>                                                               </a:t>
            </a:r>
          </a:p>
          <a:p>
            <a:pPr marL="533400" indent="-533400">
              <a:buFontTx/>
              <a:buNone/>
            </a:pPr>
            <a:endParaRPr lang="ru-RU" sz="2400" dirty="0"/>
          </a:p>
          <a:p>
            <a:pPr marL="533400" indent="-533400">
              <a:buFontTx/>
              <a:buNone/>
            </a:pPr>
            <a:endParaRPr lang="ru-RU" sz="2400" dirty="0"/>
          </a:p>
          <a:p>
            <a:pPr marL="533400" indent="-533400">
              <a:buFontTx/>
              <a:buNone/>
            </a:pPr>
            <a:endParaRPr lang="ru-RU" sz="2400" dirty="0"/>
          </a:p>
          <a:p>
            <a:pPr marL="533400" indent="-533400">
              <a:buFontTx/>
              <a:buNone/>
            </a:pPr>
            <a:r>
              <a:rPr lang="ru-RU" sz="2400" dirty="0"/>
              <a:t>                                                        </a:t>
            </a:r>
          </a:p>
          <a:p>
            <a:pPr marL="533400" indent="-533400">
              <a:buFontTx/>
              <a:buNone/>
            </a:pPr>
            <a:r>
              <a:rPr lang="ru-RU" sz="2400" dirty="0">
                <a:solidFill>
                  <a:srgbClr val="0033CC"/>
                </a:solidFill>
              </a:rPr>
              <a:t>                                                                              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Растительность</a:t>
            </a:r>
          </a:p>
        </p:txBody>
      </p:sp>
      <p:pic>
        <p:nvPicPr>
          <p:cNvPr id="34831" name="Picture 15" descr="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1268413"/>
            <a:ext cx="2914650" cy="2185987"/>
          </a:xfrm>
          <a:noFill/>
          <a:ln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356100" y="3500438"/>
            <a:ext cx="511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400" b="1"/>
          </a:p>
        </p:txBody>
      </p:sp>
      <p:pic>
        <p:nvPicPr>
          <p:cNvPr id="34833" name="Picture 17" descr="болото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3933825"/>
            <a:ext cx="2879725" cy="2208213"/>
          </a:xfrm>
          <a:noFill/>
          <a:ln/>
        </p:spPr>
      </p:pic>
      <p:sp>
        <p:nvSpPr>
          <p:cNvPr id="34835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1484313"/>
            <a:ext cx="4038600" cy="5113337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/>
              <a:t>    </a:t>
            </a:r>
            <a:r>
              <a:rPr lang="ru-RU" sz="2000" b="1"/>
              <a:t>В лесоболотной зоне, 60% площади занято болотами и слабодренированными заболоченными лесами , преобладают массивы сосновых боров, занимающие 24,5% лесопокрытой площади, и березняки (22,6%), главным образом вторичные. Меньшие площади покрыты влажной темнохвойной тайгой из кедра, пихты и ели.</a:t>
            </a:r>
          </a:p>
          <a:p>
            <a:pPr>
              <a:buFontTx/>
              <a:buNone/>
            </a:pPr>
            <a:r>
              <a:rPr lang="en-US" sz="2000"/>
              <a:t>  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" presetClass="exit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4" grpId="0"/>
      <p:bldP spid="3483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Животный мир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3851275" cy="5329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 В Западной Сибири насчитывается около 500 видов позвоночных, из них 80 видов диких млекопитающих, 350 видов птиц, 7 видов земноводных и около 60 видов рыб. В водоемы равнины завезены сиг, лещ, сазан, карп, судак. Акклиматизированы ондатра, американская норка, выхухоль</a:t>
            </a:r>
            <a:r>
              <a:rPr lang="ru-RU" sz="2000" b="1"/>
              <a:t>. </a:t>
            </a:r>
          </a:p>
        </p:txBody>
      </p:sp>
      <p:pic>
        <p:nvPicPr>
          <p:cNvPr id="35846" name="Picture 6" descr="жив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4127500"/>
            <a:ext cx="2613025" cy="2730500"/>
          </a:xfrm>
          <a:noFill/>
          <a:ln/>
        </p:spPr>
      </p:pic>
      <p:pic>
        <p:nvPicPr>
          <p:cNvPr id="35848" name="Picture 8" descr="живот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341438"/>
            <a:ext cx="2592388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>
                <a:solidFill>
                  <a:srgbClr val="FFFF00"/>
                </a:solidFill>
              </a:rPr>
              <a:t>Природные ресурсы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b="1"/>
              <a:t>    </a:t>
            </a:r>
            <a:r>
              <a:rPr lang="ru-RU" sz="2400" b="1"/>
              <a:t>В Западной Сибири сосредоточены практически все природные ресурсы, необходимые для развития отраслей промышленности: нефть, газ и уголь. </a:t>
            </a:r>
          </a:p>
        </p:txBody>
      </p:sp>
      <p:pic>
        <p:nvPicPr>
          <p:cNvPr id="26628" name="Picture 4" descr=";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1652588"/>
            <a:ext cx="3240088" cy="2108200"/>
          </a:xfrm>
          <a:noFill/>
          <a:ln/>
        </p:spPr>
      </p:pic>
      <p:pic>
        <p:nvPicPr>
          <p:cNvPr id="26630" name="Picture 6" descr=";k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4076700"/>
            <a:ext cx="3216275" cy="218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7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solidFill>
                  <a:srgbClr val="FFFF00"/>
                </a:solidFill>
              </a:rPr>
              <a:t>Нефтяные и газовые месторождения Западной Сибири</a:t>
            </a:r>
          </a:p>
        </p:txBody>
      </p:sp>
      <p:pic>
        <p:nvPicPr>
          <p:cNvPr id="27652" name="Picture 4" descr="газ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628775"/>
            <a:ext cx="2952750" cy="2333625"/>
          </a:xfrm>
          <a:noFill/>
          <a:ln/>
        </p:spPr>
      </p:pic>
      <p:pic>
        <p:nvPicPr>
          <p:cNvPr id="27654" name="Picture 6" descr="неф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4221163"/>
            <a:ext cx="2952750" cy="2332037"/>
          </a:xfrm>
          <a:noFill/>
          <a:ln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851275" y="1628775"/>
            <a:ext cx="511333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Западно-Сибирский нефтегазоносный бассейн, крупнейший нефтегазоносный бассейн мира, расположенный в пределах Западно-Сибирской равнины на территории Тюменской, Омской, Курганской, Томской и частично Свердловской, Челябинской, Новосибирской областей, Красноярского и Алтайского краев РСФСР. Площадь около 3,5 млн. км2.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2" presetClass="emph" presetSubtype="0" fill="hold" grpId="2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6" presetClass="exit" presetSubtype="2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6" grpId="0"/>
      <p:bldP spid="27656" grpId="2"/>
      <p:bldP spid="27656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>
                <a:solidFill>
                  <a:srgbClr val="FFFF00"/>
                </a:solidFill>
              </a:rPr>
              <a:t>Промышленность Западной Сибири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/>
              <a:t>    </a:t>
            </a:r>
            <a:r>
              <a:rPr lang="ru-RU" sz="2000"/>
              <a:t>Топливная промышленность, заслуживающая разговоров в первую очередь - самая наиважнейшая и крупная база в России, дающая более половины нефти и газа по всей Российской Федерации. Соответствующее название ТПК - Западно-Сибирский. Имеет такие следующие месторождения как Сургут,Усть-Балык,Самотлор и многие другие.</a:t>
            </a:r>
          </a:p>
        </p:txBody>
      </p:sp>
      <p:pic>
        <p:nvPicPr>
          <p:cNvPr id="28676" name="Picture 4" descr="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76813" y="1600200"/>
            <a:ext cx="3379787" cy="2185988"/>
          </a:xfrm>
          <a:noFill/>
          <a:ln/>
        </p:spPr>
      </p:pic>
      <p:pic>
        <p:nvPicPr>
          <p:cNvPr id="28678" name="Picture 6" descr="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4076700"/>
            <a:ext cx="3313113" cy="2190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>
                <a:solidFill>
                  <a:srgbClr val="FFFF00"/>
                </a:solidFill>
              </a:rPr>
              <a:t>Население.</a:t>
            </a:r>
          </a:p>
        </p:txBody>
      </p:sp>
      <p:pic>
        <p:nvPicPr>
          <p:cNvPr id="52228" name="Picture 4" descr=",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1773238"/>
            <a:ext cx="3095625" cy="3671887"/>
          </a:xfrm>
          <a:noFill/>
          <a:ln/>
        </p:spPr>
      </p:pic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179388" y="1724025"/>
            <a:ext cx="53292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/>
              <a:t>Общее число жителей Западно-Сибирского района составляет 15141.3 тысячи человек, прирост положителен и составляет 2.7 человек на 100 жителей, велика роль миграционного притока населения. Доля городского населения свыше 70%.Если допустить развитие в будущем транспорта, то плотность населения Западной Сибири значительно вырастет.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xit" presetSubtype="10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24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39" grpId="0"/>
      <p:bldP spid="5223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u="sng">
                <a:solidFill>
                  <a:srgbClr val="FFFF00"/>
                </a:solidFill>
              </a:rPr>
              <a:t>Западная Сибирь</a:t>
            </a:r>
          </a:p>
        </p:txBody>
      </p:sp>
      <p:pic>
        <p:nvPicPr>
          <p:cNvPr id="9239" name="Picture 23" descr="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84313"/>
            <a:ext cx="3024188" cy="2257425"/>
          </a:xfrm>
          <a:noFill/>
          <a:ln/>
        </p:spPr>
      </p:pic>
      <p:pic>
        <p:nvPicPr>
          <p:cNvPr id="9240" name="Picture 24" descr="й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4076700"/>
            <a:ext cx="3529013" cy="2635250"/>
          </a:xfrm>
          <a:noFill/>
          <a:ln/>
        </p:spPr>
      </p:pic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3492500" y="1574800"/>
            <a:ext cx="5400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/>
              <a:t>Западная Сибирь - часть Сибири между Уралом и долиной Енисея. Она  была присоединена к Российскому государству и освоена русскими в XVI-XVII веках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  <p:pic>
        <p:nvPicPr>
          <p:cNvPr id="9246" name="Picture 30" descr="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4292600"/>
            <a:ext cx="3311525" cy="2208213"/>
          </a:xfrm>
          <a:noFill/>
          <a:ln/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18" presetClass="exit" presetSubtype="1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42" grpId="0"/>
      <p:bldP spid="92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pic>
        <p:nvPicPr>
          <p:cNvPr id="10244" name="Picture 4" descr="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25538"/>
            <a:ext cx="3673475" cy="2400300"/>
          </a:xfrm>
          <a:noFill/>
          <a:ln/>
        </p:spPr>
      </p:pic>
      <p:pic>
        <p:nvPicPr>
          <p:cNvPr id="10243" name="Picture 3" descr="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3933825"/>
            <a:ext cx="3529013" cy="2465388"/>
          </a:xfrm>
          <a:noFill/>
          <a:ln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932363" y="1412875"/>
            <a:ext cx="32416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/>
              <a:t>Западная Сибирь представляет собой территорию, простирающуюся на 2500 километров от Северного Ледовитого океана до сухих степей Казахстана и на 1500 километров от гор Урала до Енисея.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5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Географическое зонирование</a:t>
            </a: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     Западная Сибирь охватывает пять природных зон: тундровую, лесотундровую, лесную, лесостепную, степную, а также низкогорные и горные районы Салаира, Алтая, Кузнецкого Алатау и Горной Шории. </a:t>
            </a:r>
          </a:p>
        </p:txBody>
      </p:sp>
      <p:pic>
        <p:nvPicPr>
          <p:cNvPr id="16388" name="Picture 4" descr="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916113"/>
            <a:ext cx="4038600" cy="3073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Природа</a:t>
            </a:r>
          </a:p>
        </p:txBody>
      </p:sp>
      <p:pic>
        <p:nvPicPr>
          <p:cNvPr id="17412" name="Picture 4" descr="45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573463"/>
            <a:ext cx="2735263" cy="3024187"/>
          </a:xfrm>
          <a:noFill/>
          <a:ln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563938" y="1412875"/>
            <a:ext cx="52562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/>
              <a:t>Западная Сибирь один из богатейших природными ресурсами регионов страны. Здесь открыта уникальная нефтегазаносная провинция. На территории района сконцентрированы огромные запасы каменного и бурого угля, железных руд и руд цветных металлов.</a:t>
            </a:r>
            <a:r>
              <a:rPr lang="ru-RU" sz="2400"/>
              <a:t> </a:t>
            </a:r>
          </a:p>
        </p:txBody>
      </p:sp>
      <p:pic>
        <p:nvPicPr>
          <p:cNvPr id="17415" name="Picture 7" descr="cvx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476250"/>
            <a:ext cx="2736850" cy="30178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4" grpId="1"/>
      <p:bldP spid="1741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Рельеф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5516562"/>
          </a:xfrm>
        </p:spPr>
        <p:txBody>
          <a:bodyPr/>
          <a:lstStyle/>
          <a:p>
            <a:pPr marL="381000" indent="-381000" algn="ctr">
              <a:lnSpc>
                <a:spcPct val="80000"/>
              </a:lnSpc>
              <a:buFontTx/>
              <a:buNone/>
            </a:pPr>
            <a:r>
              <a:rPr lang="ru-RU" sz="2400" b="1" u="sng">
                <a:solidFill>
                  <a:srgbClr val="0000CC"/>
                </a:solidFill>
              </a:rPr>
              <a:t>Запдно-Сибирская равнина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400"/>
              <a:t>     </a:t>
            </a:r>
            <a:r>
              <a:rPr lang="ru-RU" sz="2000"/>
              <a:t>Западно-Сибирскую равнину обычно разделяют на четыре крупные геоморфологические области:</a:t>
            </a:r>
            <a:endParaRPr lang="en-US" sz="200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     1)</a:t>
            </a:r>
            <a:r>
              <a:rPr lang="ru-RU" sz="2000"/>
              <a:t>морских аккумулятивных равнин на севере;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/>
              <a:t>      2)ледниковых и водно-ледниковых равнин;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/>
              <a:t>     3) приледниковых, главным образом озерно-аллювиальных, равнин;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/>
              <a:t>     4) южных внеледниковых равнин</a:t>
            </a:r>
          </a:p>
        </p:txBody>
      </p:sp>
      <p:pic>
        <p:nvPicPr>
          <p:cNvPr id="18443" name="Picture 11" descr="z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484313"/>
            <a:ext cx="2838450" cy="1987550"/>
          </a:xfrm>
          <a:noFill/>
          <a:ln/>
        </p:spPr>
      </p:pic>
      <p:pic>
        <p:nvPicPr>
          <p:cNvPr id="18444" name="Picture 12" descr="к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005263"/>
            <a:ext cx="2879725" cy="20113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3" presetClass="exit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4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5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  <p:bldP spid="1843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r>
              <a:rPr lang="ru-RU" sz="4000" u="sng">
                <a:solidFill>
                  <a:srgbClr val="FFFF00"/>
                </a:solidFill>
              </a:rPr>
              <a:t>Карта рельефа</a:t>
            </a:r>
          </a:p>
        </p:txBody>
      </p:sp>
      <p:pic>
        <p:nvPicPr>
          <p:cNvPr id="23556" name="Picture 4" descr="p17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584200"/>
            <a:ext cx="7705725" cy="6273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Климат</a:t>
            </a:r>
          </a:p>
        </p:txBody>
      </p:sp>
      <p:pic>
        <p:nvPicPr>
          <p:cNvPr id="24580" name="Picture 4" descr="[[[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981075"/>
            <a:ext cx="2890838" cy="2571750"/>
          </a:xfrm>
          <a:noFill/>
          <a:ln/>
        </p:spPr>
      </p:pic>
      <p:pic>
        <p:nvPicPr>
          <p:cNvPr id="24584" name="Picture 8" descr="v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3789363"/>
            <a:ext cx="2903538" cy="2547937"/>
          </a:xfrm>
          <a:noFill/>
          <a:ln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-4648200" y="32432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168775" algn="l"/>
              </a:tabLst>
            </a:pPr>
            <a:r>
              <a:rPr lang="ru-RU"/>
              <a:t>.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284663" y="1708150"/>
            <a:ext cx="46085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/>
              <a:t>Западная Сибирь — страна с достаточно суровым, континентальным климатом. Значительные различия климатических условий северных и южных частей Западной Сибири, связанные с изменением количества солнечной радиации и характером циркуляции воздушных масс, особенно потоков западного переноса.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8" grpId="0"/>
      <p:bldP spid="2458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>
                <a:solidFill>
                  <a:srgbClr val="FFFF00"/>
                </a:solidFill>
              </a:rPr>
              <a:t>Воды</a:t>
            </a:r>
          </a:p>
        </p:txBody>
      </p:sp>
      <p:pic>
        <p:nvPicPr>
          <p:cNvPr id="25604" name="Picture 4" descr="енисе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268413"/>
            <a:ext cx="3527425" cy="2281237"/>
          </a:xfrm>
          <a:noFill/>
          <a:ln/>
        </p:spPr>
      </p:pic>
      <p:pic>
        <p:nvPicPr>
          <p:cNvPr id="25609" name="Picture 9" descr="fdjhf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4005263"/>
            <a:ext cx="3527425" cy="2278062"/>
          </a:xfrm>
          <a:noFill/>
          <a:ln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067175" y="1346200"/>
            <a:ext cx="46085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/>
              <a:t>Западная Сибирь богата подземными и поверхностными водами.Вся территория страны расположена в пределах большого Западно-Сибирского артезианского бассейна, в котором гидрогеологами </a:t>
            </a:r>
          </a:p>
          <a:p>
            <a:r>
              <a:rPr lang="ru-RU" sz="2400"/>
              <a:t>выделяется несколько бассейнов второго порядка: Тобольский, Иртышский, Кулундинско-Барнаульский, Чулымский, Обский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10" grpId="0"/>
      <p:bldP spid="25610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531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     Западная Сибирь</vt:lpstr>
      <vt:lpstr>Западная Сибирь</vt:lpstr>
      <vt:lpstr>Презентация PowerPoint</vt:lpstr>
      <vt:lpstr>Географическое зонирование </vt:lpstr>
      <vt:lpstr>Природа</vt:lpstr>
      <vt:lpstr>Рельеф</vt:lpstr>
      <vt:lpstr>Карта рельефа</vt:lpstr>
      <vt:lpstr>Климат</vt:lpstr>
      <vt:lpstr>Воды</vt:lpstr>
      <vt:lpstr>Растительность</vt:lpstr>
      <vt:lpstr>Животный мир</vt:lpstr>
      <vt:lpstr>Природные ресурсы</vt:lpstr>
      <vt:lpstr>Нефтяные и газовые месторождения Западной Сибири</vt:lpstr>
      <vt:lpstr>Промышленность Западной Сибири</vt:lpstr>
      <vt:lpstr>Население.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Западная Сибирь</dc:title>
  <dc:creator>1</dc:creator>
  <cp:lastModifiedBy>user</cp:lastModifiedBy>
  <cp:revision>12</cp:revision>
  <dcterms:created xsi:type="dcterms:W3CDTF">2010-04-18T14:29:33Z</dcterms:created>
  <dcterms:modified xsi:type="dcterms:W3CDTF">2014-04-07T09:02:50Z</dcterms:modified>
</cp:coreProperties>
</file>