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2" r:id="rId6"/>
    <p:sldId id="272" r:id="rId7"/>
    <p:sldId id="260" r:id="rId8"/>
    <p:sldId id="261" r:id="rId9"/>
    <p:sldId id="274" r:id="rId10"/>
    <p:sldId id="264" r:id="rId11"/>
    <p:sldId id="270" r:id="rId12"/>
    <p:sldId id="278" r:id="rId13"/>
    <p:sldId id="273" r:id="rId14"/>
    <p:sldId id="268" r:id="rId15"/>
    <p:sldId id="266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BEA87-6EA6-4947-A632-B76C25245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116F-5895-41B2-952C-CE03EF277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DDFC-137D-47A1-AD47-9CEB469E2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36B9-2CCF-4108-AD91-E01F8A974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8D9F4-EE32-4C0B-9D21-A670F11C2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EACE8-A5B1-4F25-BCCE-5EEC5E5BB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1A03-6090-4243-A13B-85C6E830F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76EBB-6BEC-4DC4-B239-853878D35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30A30-0E5F-4E25-9B27-3ED920B13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507A4-9A4C-423C-BF16-0159F1D72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827CB-2136-420A-91F0-539206734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93C03-84AA-4721-9622-06CE0F422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7AEE3-4BC6-42E6-8702-EFF44C39D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A1E413-FD6B-494C-8BC4-BC9424F6A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3" r:id="rId2"/>
    <p:sldLayoutId id="2147483722" r:id="rId3"/>
    <p:sldLayoutId id="2147483721" r:id="rId4"/>
    <p:sldLayoutId id="2147483720" r:id="rId5"/>
    <p:sldLayoutId id="2147483719" r:id="rId6"/>
    <p:sldLayoutId id="2147483718" r:id="rId7"/>
    <p:sldLayoutId id="2147483717" r:id="rId8"/>
    <p:sldLayoutId id="2147483716" r:id="rId9"/>
    <p:sldLayoutId id="2147483715" r:id="rId10"/>
    <p:sldLayoutId id="2147483714" r:id="rId11"/>
    <p:sldLayoutId id="2147483713" r:id="rId12"/>
    <p:sldLayoutId id="2147483712" r:id="rId13"/>
  </p:sldLayoutIdLst>
  <p:transition>
    <p:wipe dir="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Агропромышленный комплекс России.</a:t>
            </a:r>
          </a:p>
        </p:txBody>
      </p:sp>
      <p:pic>
        <p:nvPicPr>
          <p:cNvPr id="5124" name="Picture 5" descr="1a775d986e15487bddb20e574076b48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565400"/>
            <a:ext cx="38163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9a3a20433062ef51b0adef42549560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2565400"/>
            <a:ext cx="374491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001000" cy="59531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Земельные ресурсы России.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34290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2. Используя текст учебника стр. 159, назовите долю с/х угодий России, пашни и сравните по табл. 35 с другими странами мира.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68313" y="4652963"/>
            <a:ext cx="8280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с\х угодья – 13% - 222 млн. га;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Пашня – 7% - 126 млн.га;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На душу населения – 1,5; 0,8 – высокие показатели.</a:t>
            </a:r>
          </a:p>
        </p:txBody>
      </p:sp>
      <p:pic>
        <p:nvPicPr>
          <p:cNvPr id="14341" name="Picture 9" descr="земельные ресурсы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08050"/>
            <a:ext cx="5688013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0313" y="4714875"/>
            <a:ext cx="3887787" cy="5397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Мелиорация.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684213" y="257175"/>
            <a:ext cx="7354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3. Почему качество земель ухудшается?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39750" y="1049338"/>
            <a:ext cx="781208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Подвержены: заболачиванию (20%), 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Засолению (18%), эрозии (23%), засухе…</a:t>
            </a:r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3786188" y="2286000"/>
            <a:ext cx="1223962" cy="2087563"/>
          </a:xfrm>
          <a:prstGeom prst="downArrow">
            <a:avLst>
              <a:gd name="adj1" fmla="val 50000"/>
              <a:gd name="adj2" fmla="val 4263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86188" y="5429250"/>
            <a:ext cx="1366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5%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9" grpId="0"/>
      <p:bldP spid="28687" grpId="0" animBg="1"/>
      <p:bldP spid="286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038350"/>
            <a:ext cx="85725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780534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Виды мелиораций: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14313" y="5286375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Используя карту учебника, приведите примеры мелиорации на территории нашей страны.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0000FF"/>
                </a:solidFill>
              </a:rPr>
              <a:t>Проблемы АПК.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629150"/>
          </a:xfrm>
        </p:spPr>
        <p:txBody>
          <a:bodyPr/>
          <a:lstStyle/>
          <a:p>
            <a:pPr eaLnBrk="1" hangingPunct="1"/>
            <a:r>
              <a:rPr lang="ru-RU" b="1" smtClean="0"/>
              <a:t>Недостаток техники (особенно специализированной);</a:t>
            </a:r>
          </a:p>
          <a:p>
            <a:pPr eaLnBrk="1" hangingPunct="1"/>
            <a:r>
              <a:rPr lang="ru-RU" b="1" smtClean="0"/>
              <a:t>Низкий уровень механизации;</a:t>
            </a:r>
          </a:p>
          <a:p>
            <a:pPr eaLnBrk="1" hangingPunct="1"/>
            <a:r>
              <a:rPr lang="ru-RU" b="1" smtClean="0"/>
              <a:t>Техника низкого качества;</a:t>
            </a:r>
          </a:p>
          <a:p>
            <a:pPr eaLnBrk="1" hangingPunct="1"/>
            <a:r>
              <a:rPr lang="ru-RU" b="1" smtClean="0"/>
              <a:t>Увеличение площадей земель, подверженных эрозии;</a:t>
            </a:r>
          </a:p>
          <a:p>
            <a:pPr eaLnBrk="1" hangingPunct="1"/>
            <a:r>
              <a:rPr lang="ru-RU" b="1" smtClean="0"/>
              <a:t>Уплотнение почвы сельхозтехникой;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8600" y="914400"/>
          <a:ext cx="9105900" cy="5827713"/>
        </p:xfrm>
        <a:graphic>
          <a:graphicData uri="http://schemas.openxmlformats.org/presentationml/2006/ole">
            <p:oleObj spid="_x0000_s1026" name="Диаграмма" r:id="rId3" imgW="8486775" imgH="5438775" progId="MSGraph.Chart.8">
              <p:embed followColorScheme="full"/>
            </p:oleObj>
          </a:graphicData>
        </a:graphic>
      </p:graphicFrame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214313" y="0"/>
            <a:ext cx="8572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Обеспеченность сельхозорганизаций 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минеральными удобрениями: проанализируйте 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диаграмму и сделайте вывод: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0" y="1196975"/>
          <a:ext cx="9391650" cy="5249863"/>
        </p:xfrm>
        <a:graphic>
          <a:graphicData uri="http://schemas.openxmlformats.org/presentationml/2006/ole">
            <p:oleObj spid="_x0000_s2050" name="Диаграмма" r:id="rId3" imgW="9115425" imgH="5095875" progId="MSGraph.Chart.8">
              <p:embed followColorScheme="full"/>
            </p:oleObj>
          </a:graphicData>
        </a:graphic>
      </p:graphicFrame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331913" y="260350"/>
            <a:ext cx="5781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Импорт продовольствия и </a:t>
            </a:r>
          </a:p>
          <a:p>
            <a:r>
              <a:rPr lang="ru-RU" sz="2400" b="1">
                <a:solidFill>
                  <a:schemeClr val="tx2"/>
                </a:solidFill>
              </a:rPr>
              <a:t>сельскохозяйственного сырья, </a:t>
            </a:r>
          </a:p>
          <a:p>
            <a:r>
              <a:rPr lang="ru-RU" sz="2400" b="1">
                <a:solidFill>
                  <a:schemeClr val="tx2"/>
                </a:solidFill>
              </a:rPr>
              <a:t>                                млрд долл.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714375" y="5715000"/>
            <a:ext cx="6929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Сделайте вывод</a:t>
            </a:r>
            <a:r>
              <a:rPr lang="ru-RU"/>
              <a:t>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001000" cy="1216025"/>
          </a:xfrm>
        </p:spPr>
        <p:txBody>
          <a:bodyPr/>
          <a:lstStyle/>
          <a:p>
            <a:pPr eaLnBrk="1" hangingPunct="1"/>
            <a:r>
              <a:rPr lang="ru-RU" b="1" u="sng" smtClean="0">
                <a:solidFill>
                  <a:schemeClr val="accent2"/>
                </a:solidFill>
              </a:rPr>
              <a:t>Географический диктант: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5288" y="1628775"/>
            <a:ext cx="80645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1.</a:t>
            </a:r>
            <a:r>
              <a:rPr lang="ru-RU" sz="2400" b="1"/>
              <a:t> Основным звеном АПК является…</a:t>
            </a:r>
          </a:p>
          <a:p>
            <a:r>
              <a:rPr lang="ru-RU" sz="2400" b="1">
                <a:solidFill>
                  <a:srgbClr val="0000FF"/>
                </a:solidFill>
              </a:rPr>
              <a:t>2.</a:t>
            </a:r>
            <a:r>
              <a:rPr lang="ru-RU" sz="2400" b="1"/>
              <a:t> Мероприятия, целью которых является повышение качества почвы, называется …</a:t>
            </a:r>
          </a:p>
          <a:p>
            <a:r>
              <a:rPr lang="ru-RU" sz="2400" b="1">
                <a:solidFill>
                  <a:srgbClr val="0000FF"/>
                </a:solidFill>
              </a:rPr>
              <a:t>3.</a:t>
            </a:r>
            <a:r>
              <a:rPr lang="ru-RU" sz="2400" b="1"/>
              <a:t> Отрасли, обеспечивающие развитие сельского хозяйства:</a:t>
            </a:r>
          </a:p>
          <a:p>
            <a:r>
              <a:rPr lang="ru-RU" sz="2400" b="1"/>
              <a:t>А -            Б -            </a:t>
            </a:r>
          </a:p>
          <a:p>
            <a:r>
              <a:rPr lang="ru-RU" sz="2400" b="1">
                <a:solidFill>
                  <a:srgbClr val="0000FF"/>
                </a:solidFill>
              </a:rPr>
              <a:t>4.</a:t>
            </a:r>
            <a:r>
              <a:rPr lang="ru-RU" sz="2400" b="1"/>
              <a:t> Главная задача АПК –</a:t>
            </a:r>
          </a:p>
          <a:p>
            <a:r>
              <a:rPr lang="ru-RU" sz="2400" b="1">
                <a:solidFill>
                  <a:srgbClr val="0000FF"/>
                </a:solidFill>
              </a:rPr>
              <a:t>5.</a:t>
            </a:r>
            <a:r>
              <a:rPr lang="ru-RU" sz="2400" b="1"/>
              <a:t> Отрасли, перерабатывающие продукцию сельского хозяйства:</a:t>
            </a:r>
          </a:p>
          <a:p>
            <a:r>
              <a:rPr lang="ru-RU" sz="2400" b="1"/>
              <a:t>А -      	Б –</a:t>
            </a:r>
          </a:p>
          <a:p>
            <a:r>
              <a:rPr lang="ru-RU" sz="2400" b="1">
                <a:solidFill>
                  <a:srgbClr val="0000FF"/>
                </a:solidFill>
              </a:rPr>
              <a:t>6.</a:t>
            </a:r>
            <a:r>
              <a:rPr lang="ru-RU" sz="2400" b="1"/>
              <a:t> Основные отрасли сельского хозяйства:</a:t>
            </a:r>
          </a:p>
          <a:p>
            <a:r>
              <a:rPr lang="ru-RU" sz="2400" b="1"/>
              <a:t>А - 		Б -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33375"/>
            <a:ext cx="7173913" cy="1223963"/>
          </a:xfrm>
        </p:spPr>
        <p:txBody>
          <a:bodyPr/>
          <a:lstStyle/>
          <a:p>
            <a:pPr eaLnBrk="1" hangingPunct="1"/>
            <a:r>
              <a:rPr lang="ru-RU" smtClean="0"/>
              <a:t>Домашнее задание: </a:t>
            </a:r>
            <a:r>
              <a:rPr lang="en-US" smtClean="0"/>
              <a:t>§</a:t>
            </a:r>
            <a:r>
              <a:rPr lang="ru-RU" smtClean="0"/>
              <a:t> 31</a:t>
            </a:r>
            <a:endParaRPr lang="en-US" smtClean="0"/>
          </a:p>
        </p:txBody>
      </p:sp>
      <p:pic>
        <p:nvPicPr>
          <p:cNvPr id="19459" name="Picture 4" descr="Aerial view of agricultural fiel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133600"/>
            <a:ext cx="24098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Annapolis Valley apple harvest Nova Scotia Ca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2420938"/>
            <a:ext cx="2462213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Color Backgrounds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2060575"/>
            <a:ext cx="246221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u="sng" smtClean="0">
                <a:solidFill>
                  <a:schemeClr val="folHlink"/>
                </a:solidFill>
              </a:rPr>
              <a:t>План урока: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437062" cy="36925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Состав АПК;</a:t>
            </a:r>
          </a:p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Значение;</a:t>
            </a:r>
          </a:p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Особенности сельского хозяйства;</a:t>
            </a:r>
          </a:p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Мелиорация;</a:t>
            </a:r>
          </a:p>
        </p:txBody>
      </p:sp>
      <p:pic>
        <p:nvPicPr>
          <p:cNvPr id="6148" name="Picture 4" descr="8cc25ffccece2d91e17623775a9cf97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95963" y="1700213"/>
            <a:ext cx="2844800" cy="4305300"/>
          </a:xfr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57338"/>
          </a:xfrm>
        </p:spPr>
        <p:txBody>
          <a:bodyPr/>
          <a:lstStyle/>
          <a:p>
            <a:pPr eaLnBrk="1" hangingPunct="1"/>
            <a:r>
              <a:rPr lang="ru-RU" sz="2800" b="1" smtClean="0"/>
              <a:t>1.Используя текс </a:t>
            </a:r>
            <a:r>
              <a:rPr lang="en-US" sz="2800" b="1" smtClean="0"/>
              <a:t>§</a:t>
            </a:r>
            <a:r>
              <a:rPr lang="ru-RU" sz="2800" b="1" smtClean="0"/>
              <a:t> 31 стр.156, дайте определение АПК (агропромышленный комплекс).</a:t>
            </a:r>
            <a:endParaRPr lang="en-US" sz="2800" b="1" smtClean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1628775"/>
            <a:ext cx="9144000" cy="2305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Агропромышленный комплекс</a:t>
            </a:r>
            <a:r>
              <a:rPr lang="ru-RU" sz="2800" b="1">
                <a:solidFill>
                  <a:schemeClr val="accent2"/>
                </a:solidFill>
              </a:rPr>
              <a:t> – </a:t>
            </a:r>
          </a:p>
          <a:p>
            <a:pPr>
              <a:defRPr/>
            </a:pPr>
            <a:r>
              <a:rPr lang="ru-RU" sz="2800" b="1">
                <a:solidFill>
                  <a:schemeClr val="accent2"/>
                </a:solidFill>
              </a:rPr>
              <a:t>совокупность взаимосвязанных отраслей </a:t>
            </a:r>
          </a:p>
          <a:p>
            <a:pPr>
              <a:defRPr/>
            </a:pPr>
            <a:r>
              <a:rPr lang="ru-RU" sz="2800" b="1">
                <a:solidFill>
                  <a:schemeClr val="accent2"/>
                </a:solidFill>
              </a:rPr>
              <a:t>хозяйства, участвующих в производстве, </a:t>
            </a:r>
          </a:p>
          <a:p>
            <a:pPr>
              <a:defRPr/>
            </a:pPr>
            <a:r>
              <a:rPr lang="ru-RU" sz="2800" b="1">
                <a:solidFill>
                  <a:schemeClr val="accent2"/>
                </a:solidFill>
              </a:rPr>
              <a:t>Переработке сельскохозяйственной </a:t>
            </a:r>
          </a:p>
          <a:p>
            <a:pPr>
              <a:defRPr/>
            </a:pPr>
            <a:r>
              <a:rPr lang="ru-RU" sz="2800" b="1">
                <a:solidFill>
                  <a:schemeClr val="accent2"/>
                </a:solidFill>
              </a:rPr>
              <a:t>продукции и доведении ее до потребителя.</a:t>
            </a:r>
          </a:p>
        </p:txBody>
      </p:sp>
      <p:pic>
        <p:nvPicPr>
          <p:cNvPr id="7172" name="Picture 9" descr="9a3a20433062ef51b0adef42549560d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508500"/>
            <a:ext cx="3048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0" descr="78a276e16b35df4edc3b0164b57b55b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508500"/>
            <a:ext cx="3048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7173913" cy="1216025"/>
          </a:xfrm>
        </p:spPr>
        <p:txBody>
          <a:bodyPr/>
          <a:lstStyle/>
          <a:p>
            <a:pPr eaLnBrk="1" hangingPunct="1"/>
            <a:r>
              <a:rPr lang="ru-RU" sz="2800" b="1" smtClean="0"/>
              <a:t>2.Используя рис. 51 стр. 157, расскажите о составе АПК.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563938" y="2420938"/>
            <a:ext cx="489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II</a:t>
            </a:r>
            <a:r>
              <a:rPr lang="ru-RU" sz="2400" b="1">
                <a:solidFill>
                  <a:schemeClr val="folHlink"/>
                </a:solidFill>
              </a:rPr>
              <a:t> – сельское хозяйство.</a:t>
            </a:r>
            <a:endParaRPr lang="en-US" sz="2400" b="1">
              <a:solidFill>
                <a:schemeClr val="folHlink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5508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I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folHlink"/>
                </a:solidFill>
              </a:rPr>
              <a:t>– отрасли, обслуживающие с/х.</a:t>
            </a:r>
            <a:endParaRPr lang="en-US" sz="2400" b="1">
              <a:solidFill>
                <a:schemeClr val="folHlink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84213" y="5373688"/>
            <a:ext cx="7488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III</a:t>
            </a:r>
            <a:r>
              <a:rPr lang="ru-RU" sz="2400" b="1">
                <a:solidFill>
                  <a:schemeClr val="folHlink"/>
                </a:solidFill>
              </a:rPr>
              <a:t> -  отрасли, перерабатывающие с/х продукцию.</a:t>
            </a:r>
            <a:endParaRPr lang="en-US" sz="2400" b="1">
              <a:solidFill>
                <a:schemeClr val="folHlink"/>
              </a:solidFill>
            </a:endParaRPr>
          </a:p>
        </p:txBody>
      </p:sp>
      <p:pic>
        <p:nvPicPr>
          <p:cNvPr id="8198" name="Picture 8" descr="APK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781300"/>
            <a:ext cx="2376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302e2aefc13104b0359c99eb495724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3141663"/>
            <a:ext cx="30480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79388" y="1916113"/>
            <a:ext cx="8964612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</a:rPr>
              <a:t>Сельскохозяйственное машиностроение,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</a:rPr>
              <a:t> пищевая промышленность,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</a:rPr>
              <a:t>основная химия, рыболовство, 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</a:rPr>
              <a:t>овцеводство, виноградарство,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</a:rPr>
              <a:t> селекция, мелиорация, полеводство, 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</a:rPr>
              <a:t>пчеловодство, торговля, сахарная 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</a:rPr>
              <a:t>промышленность.</a:t>
            </a:r>
            <a:endParaRPr lang="en-US" sz="2800" b="1">
              <a:solidFill>
                <a:schemeClr val="folHlink"/>
              </a:solidFill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468313" y="333375"/>
            <a:ext cx="77041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3.Задание: распределите отрасли хозяйства по 3 звеньям АПК.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Проверка: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smtClean="0">
                <a:solidFill>
                  <a:schemeClr val="folHlink"/>
                </a:solidFill>
              </a:rPr>
              <a:t>Сельскохозяйственное машиностроение, основная химия, селекция, мелиорация.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smtClean="0">
                <a:solidFill>
                  <a:schemeClr val="folHlink"/>
                </a:solidFill>
              </a:rPr>
              <a:t>Рыболовство, овцеводство, виноградарство, полеводство, пчеловодство.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smtClean="0">
                <a:solidFill>
                  <a:schemeClr val="folHlink"/>
                </a:solidFill>
              </a:rPr>
              <a:t>Пищевая промышленность, торговля, сахарная промышленность.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060575"/>
            <a:ext cx="8001000" cy="927100"/>
          </a:xfrm>
        </p:spPr>
        <p:txBody>
          <a:bodyPr/>
          <a:lstStyle/>
          <a:p>
            <a:pPr eaLnBrk="1" hangingPunct="1"/>
            <a:r>
              <a:rPr lang="ru-RU" sz="2800" b="1" smtClean="0"/>
              <a:t>5.Вопрос: Что объединяет эти звенья в единый комплекс?</a:t>
            </a:r>
          </a:p>
        </p:txBody>
      </p:sp>
      <p:pic>
        <p:nvPicPr>
          <p:cNvPr id="18436" name="Picture 4" descr="апк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860800"/>
            <a:ext cx="2332037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627313" y="3860800"/>
            <a:ext cx="6516687" cy="23764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chemeClr val="accent2"/>
                </a:solidFill>
              </a:rPr>
              <a:t>Нужно не только произвести</a:t>
            </a:r>
          </a:p>
          <a:p>
            <a:r>
              <a:rPr lang="ru-RU" sz="2400" b="1">
                <a:solidFill>
                  <a:schemeClr val="accent2"/>
                </a:solidFill>
              </a:rPr>
              <a:t>сельскохозяйственную продукцию,</a:t>
            </a:r>
          </a:p>
          <a:p>
            <a:r>
              <a:rPr lang="ru-RU" sz="2400" b="1">
                <a:solidFill>
                  <a:schemeClr val="accent2"/>
                </a:solidFill>
              </a:rPr>
              <a:t>но и сохранить, качественно </a:t>
            </a:r>
          </a:p>
          <a:p>
            <a:r>
              <a:rPr lang="ru-RU" sz="2400" b="1">
                <a:solidFill>
                  <a:schemeClr val="accent2"/>
                </a:solidFill>
              </a:rPr>
              <a:t>переработать и вовремя доставить</a:t>
            </a:r>
          </a:p>
          <a:p>
            <a:r>
              <a:rPr lang="ru-RU" sz="2400" b="1">
                <a:solidFill>
                  <a:schemeClr val="accent2"/>
                </a:solidFill>
              </a:rPr>
              <a:t>населению.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7777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4.Назовите основную задачу АПК.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79388" y="836613"/>
            <a:ext cx="896461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accent2"/>
                </a:solidFill>
              </a:rPr>
              <a:t>Обеспечивать людей продуктами питания.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7" grpId="0" animBg="1"/>
      <p:bldP spid="184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350"/>
            <a:ext cx="7100887" cy="1216025"/>
          </a:xfrm>
        </p:spPr>
        <p:txBody>
          <a:bodyPr/>
          <a:lstStyle/>
          <a:p>
            <a:pPr eaLnBrk="1" hangingPunct="1"/>
            <a:r>
              <a:rPr lang="ru-RU" sz="2800" b="1" smtClean="0"/>
              <a:t>6.Используя карту атласа «Машиностроение», выпишите центры с/х машиностроения.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9388" y="1700213"/>
            <a:ext cx="75612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Ростов-на-Дону, Таганрог, Рязань, Омск, Рубцовск, Бежецк.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55650" y="2636838"/>
            <a:ext cx="73453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7.Используя карту атласа «Химическая промышленность», приведите примеры центров производства минеральных удобрений.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9388" y="4221163"/>
            <a:ext cx="87852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>
                <a:solidFill>
                  <a:srgbClr val="0000FF"/>
                </a:solidFill>
              </a:rPr>
              <a:t>Калийные удобрения</a:t>
            </a:r>
            <a:r>
              <a:rPr lang="ru-RU" sz="2400" b="1">
                <a:solidFill>
                  <a:srgbClr val="0000FF"/>
                </a:solidFill>
              </a:rPr>
              <a:t> – Соликамск, Березняки.</a:t>
            </a:r>
          </a:p>
          <a:p>
            <a:pPr>
              <a:spcBef>
                <a:spcPct val="50000"/>
              </a:spcBef>
            </a:pPr>
            <a:r>
              <a:rPr lang="ru-RU" sz="2400" b="1" u="sng">
                <a:solidFill>
                  <a:srgbClr val="0000FF"/>
                </a:solidFill>
              </a:rPr>
              <a:t>Фосфорные удобрения</a:t>
            </a:r>
            <a:r>
              <a:rPr lang="ru-RU" sz="2400" b="1">
                <a:solidFill>
                  <a:srgbClr val="0000FF"/>
                </a:solidFill>
              </a:rPr>
              <a:t> – Воскресенск.</a:t>
            </a:r>
          </a:p>
          <a:p>
            <a:pPr>
              <a:spcBef>
                <a:spcPct val="50000"/>
              </a:spcBef>
            </a:pPr>
            <a:r>
              <a:rPr lang="ru-RU" sz="2400" b="1" u="sng">
                <a:solidFill>
                  <a:srgbClr val="0000FF"/>
                </a:solidFill>
              </a:rPr>
              <a:t>Азотные удобрения</a:t>
            </a:r>
            <a:r>
              <a:rPr lang="ru-RU" sz="2400" b="1">
                <a:solidFill>
                  <a:srgbClr val="0000FF"/>
                </a:solidFill>
              </a:rPr>
              <a:t> – Новомосковск, Тольятти, Новгород, Магнитогорск, Щекино.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3816350" cy="1216025"/>
          </a:xfrm>
        </p:spPr>
        <p:txBody>
          <a:bodyPr/>
          <a:lstStyle/>
          <a:p>
            <a:pPr eaLnBrk="1" hangingPunct="1"/>
            <a:r>
              <a:rPr lang="ru-RU" sz="3600" b="1" u="sng" smtClean="0">
                <a:solidFill>
                  <a:schemeClr val="accent2"/>
                </a:solidFill>
              </a:rPr>
              <a:t>Сельское </a:t>
            </a:r>
            <a:br>
              <a:rPr lang="ru-RU" sz="3600" b="1" u="sng" smtClean="0">
                <a:solidFill>
                  <a:schemeClr val="accent2"/>
                </a:solidFill>
              </a:rPr>
            </a:br>
            <a:r>
              <a:rPr lang="ru-RU" sz="3600" b="1" u="sng" smtClean="0">
                <a:solidFill>
                  <a:schemeClr val="accent2"/>
                </a:solidFill>
              </a:rPr>
              <a:t>хозяйство.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3141663"/>
            <a:ext cx="8135938" cy="338296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b="1" smtClean="0">
                <a:solidFill>
                  <a:schemeClr val="folHlink"/>
                </a:solidFill>
              </a:rPr>
              <a:t>Зависит от природных условий;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b="1" smtClean="0">
                <a:solidFill>
                  <a:schemeClr val="folHlink"/>
                </a:solidFill>
              </a:rPr>
              <a:t>Сезонность;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b="1" smtClean="0">
                <a:solidFill>
                  <a:schemeClr val="folHlink"/>
                </a:solidFill>
              </a:rPr>
              <a:t>Использование живых организмов;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b="1" smtClean="0">
                <a:solidFill>
                  <a:schemeClr val="folHlink"/>
                </a:solidFill>
              </a:rPr>
              <a:t>Земля является и средством труда и предметом труда;</a:t>
            </a:r>
          </a:p>
          <a:p>
            <a:pPr marL="571500" indent="-571500" eaLnBrk="1" hangingPunct="1"/>
            <a:endParaRPr lang="ru-RU" b="1" smtClean="0">
              <a:solidFill>
                <a:schemeClr val="folHlink"/>
              </a:solidFill>
            </a:endParaRPr>
          </a:p>
        </p:txBody>
      </p:sp>
      <p:pic>
        <p:nvPicPr>
          <p:cNvPr id="13316" name="Picture 4" descr="bdc78613b476943cf7a80b9022af0f8d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724525" y="333375"/>
            <a:ext cx="3240088" cy="2136775"/>
          </a:xfrm>
          <a:noFill/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323850" y="1844675"/>
            <a:ext cx="5976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1. Используя текст учебника </a:t>
            </a:r>
          </a:p>
          <a:p>
            <a:r>
              <a:rPr lang="ru-RU" sz="2400" b="1"/>
              <a:t>стр. 157-158, выделите </a:t>
            </a:r>
          </a:p>
          <a:p>
            <a:r>
              <a:rPr lang="ru-RU" sz="2400" b="1"/>
              <a:t>особенности с/х: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403</TotalTime>
  <Words>502</Words>
  <Application>Microsoft PowerPoint</Application>
  <PresentationFormat>Экран (4:3)</PresentationFormat>
  <Paragraphs>86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Verdana</vt:lpstr>
      <vt:lpstr>Arial</vt:lpstr>
      <vt:lpstr>Wingdings</vt:lpstr>
      <vt:lpstr>Calibri</vt:lpstr>
      <vt:lpstr>Times New Roman</vt:lpstr>
      <vt:lpstr>Профиль</vt:lpstr>
      <vt:lpstr>Диаграмма Microsoft Graph 2000</vt:lpstr>
      <vt:lpstr>Диаграмма Microsoft Graph</vt:lpstr>
      <vt:lpstr>Агропромышленный комплекс России.</vt:lpstr>
      <vt:lpstr>План урока:</vt:lpstr>
      <vt:lpstr>1.Используя текс § 31 стр.156, дайте определение АПК (агропромышленный комплекс).</vt:lpstr>
      <vt:lpstr>2.Используя рис. 51 стр. 157, расскажите о составе АПК.</vt:lpstr>
      <vt:lpstr>Слайд 5</vt:lpstr>
      <vt:lpstr>Проверка:</vt:lpstr>
      <vt:lpstr>5.Вопрос: Что объединяет эти звенья в единый комплекс?</vt:lpstr>
      <vt:lpstr>6.Используя карту атласа «Машиностроение», выпишите центры с/х машиностроения.</vt:lpstr>
      <vt:lpstr>Сельское  хозяйство.</vt:lpstr>
      <vt:lpstr>Земельные ресурсы России.</vt:lpstr>
      <vt:lpstr>Мелиорация.</vt:lpstr>
      <vt:lpstr>Слайд 12</vt:lpstr>
      <vt:lpstr>Проблемы АПК.</vt:lpstr>
      <vt:lpstr>Слайд 14</vt:lpstr>
      <vt:lpstr>Слайд 15</vt:lpstr>
      <vt:lpstr>Географический диктант:</vt:lpstr>
      <vt:lpstr>Домашнее задание: § 31</vt:lpstr>
    </vt:vector>
  </TitlesOfParts>
  <Company>СОШ-1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Агропромышленный комплекс России.</dc:title>
  <dc:creator>дырова</dc:creator>
  <cp:lastModifiedBy>Школа78</cp:lastModifiedBy>
  <cp:revision>13</cp:revision>
  <dcterms:created xsi:type="dcterms:W3CDTF">2008-01-20T12:37:56Z</dcterms:created>
  <dcterms:modified xsi:type="dcterms:W3CDTF">2012-03-20T14:53:22Z</dcterms:modified>
</cp:coreProperties>
</file>