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7F693-DD2C-47A6-99AE-A8479B531938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3290E-7C32-4176-ACB4-D0CA44312F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643306" y="2928934"/>
            <a:ext cx="5000660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География науки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785794"/>
            <a:ext cx="6500858" cy="15716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9 класс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Тема: «Третий сектор экономики России»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User\Desktop\lomonocov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b="3333"/>
          <a:stretch>
            <a:fillRect/>
          </a:stretch>
        </p:blipFill>
        <p:spPr bwMode="auto">
          <a:xfrm>
            <a:off x="5357818" y="4429132"/>
            <a:ext cx="1428760" cy="1428760"/>
          </a:xfrm>
          <a:prstGeom prst="rect">
            <a:avLst/>
          </a:prstGeom>
          <a:noFill/>
        </p:spPr>
      </p:pic>
      <p:pic>
        <p:nvPicPr>
          <p:cNvPr id="1029" name="Picture 5" descr="http://msu.ru/img/emblem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2643182"/>
            <a:ext cx="2805901" cy="36961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1472" y="214290"/>
            <a:ext cx="8072494" cy="24288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Наука</a:t>
            </a:r>
            <a:r>
              <a:rPr lang="ru-RU" sz="2800" dirty="0">
                <a:solidFill>
                  <a:schemeClr val="tx1"/>
                </a:solidFill>
              </a:rPr>
              <a:t> — сфера человеческой деятельности, направленная на выработку и теоретическую систематизацию </a:t>
            </a:r>
            <a:r>
              <a:rPr lang="ru-RU" sz="2800" dirty="0" smtClean="0">
                <a:solidFill>
                  <a:schemeClr val="tx1"/>
                </a:solidFill>
              </a:rPr>
              <a:t>объективных знаний</a:t>
            </a:r>
            <a:r>
              <a:rPr lang="ru-RU" sz="2800" dirty="0">
                <a:solidFill>
                  <a:schemeClr val="tx1"/>
                </a:solidFill>
              </a:rPr>
              <a:t> о </a:t>
            </a:r>
            <a:r>
              <a:rPr lang="ru-RU" sz="2800" dirty="0" smtClean="0">
                <a:solidFill>
                  <a:schemeClr val="tx1"/>
                </a:solidFill>
              </a:rPr>
              <a:t>действительности.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3143248"/>
            <a:ext cx="8072494" cy="24288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Различаются: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Науки о природе – </a:t>
            </a:r>
            <a:r>
              <a:rPr lang="ru-RU" sz="2800" i="1" dirty="0" smtClean="0">
                <a:solidFill>
                  <a:schemeClr val="tx1"/>
                </a:solidFill>
              </a:rPr>
              <a:t>естественные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Науки об обществе – </a:t>
            </a:r>
            <a:r>
              <a:rPr lang="ru-RU" sz="2800" i="1" dirty="0" smtClean="0">
                <a:solidFill>
                  <a:schemeClr val="tx1"/>
                </a:solidFill>
              </a:rPr>
              <a:t>общественные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i="1" dirty="0" smtClean="0">
                <a:solidFill>
                  <a:schemeClr val="tx1"/>
                </a:solidFill>
              </a:rPr>
              <a:t>Технические </a:t>
            </a:r>
            <a:r>
              <a:rPr lang="ru-RU" sz="2800" dirty="0" smtClean="0">
                <a:solidFill>
                  <a:schemeClr val="tx1"/>
                </a:solidFill>
              </a:rPr>
              <a:t>науки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ru/0/0e/NIRRF2000200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3357562"/>
            <a:ext cx="4567243" cy="3221229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2" name="Picture 4" descr="http://upload.wikimedia.org/wikipedia/commons/thumb/5/59/%D0%94%D0%BE%D0%BB%D1%8F_%D1%80%D0%BE%D1%81%D1%81%D0%B8%D0%B8_%D0%BD%D0%B0%D1%83%D0%BA%D0%B0.png/300px-%D0%94%D0%BE%D0%BB%D1%8F_%D1%80%D0%BE%D1%81%D1%81%D0%B8%D0%B8_%D0%BD%D0%B0%D1%83%D0%BA%D0%B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571480"/>
            <a:ext cx="3550705" cy="2154095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500034" y="3214686"/>
            <a:ext cx="2928958" cy="30718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Расходы на науку в России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00562" y="428604"/>
            <a:ext cx="4429156" cy="24288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 </a:t>
            </a:r>
            <a:r>
              <a:rPr lang="ru-RU" sz="2000" dirty="0" smtClean="0">
                <a:solidFill>
                  <a:schemeClr val="tx1"/>
                </a:solidFill>
              </a:rPr>
              <a:t>В </a:t>
            </a:r>
            <a:r>
              <a:rPr lang="ru-RU" sz="2000" dirty="0">
                <a:solidFill>
                  <a:schemeClr val="tx1"/>
                </a:solidFill>
              </a:rPr>
              <a:t>2011 году — 319 </a:t>
            </a:r>
            <a:r>
              <a:rPr lang="ru-RU" sz="2000" dirty="0" smtClean="0">
                <a:solidFill>
                  <a:schemeClr val="tx1"/>
                </a:solidFill>
              </a:rPr>
              <a:t>млрд. </a:t>
            </a:r>
            <a:r>
              <a:rPr lang="ru-RU" sz="2000" dirty="0">
                <a:solidFill>
                  <a:schemeClr val="tx1"/>
                </a:solidFill>
              </a:rPr>
              <a:t>рублей (0,58 % ВВП). Из общего объёма расходов федерального бюджета на гражданскую науку 71 % приходится на прикладные научные исследования, 29 % — на фундаментальные </a:t>
            </a:r>
            <a:r>
              <a:rPr lang="ru-RU" sz="2000" dirty="0" smtClean="0">
                <a:solidFill>
                  <a:schemeClr val="tx1"/>
                </a:solidFill>
              </a:rPr>
              <a:t>исследования.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428604"/>
            <a:ext cx="7715304" cy="21431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7 июля 2011 года Указом Президента Российской Федерации № 899 «в целях модернизации и технологического развития российской экономики и повышения её конкурентоспособности» определены приоритетные направления развития науки, технологий и техники в Российской Федерации: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8596" y="2714620"/>
            <a:ext cx="7715304" cy="378621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58775" indent="-358775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Безопасность и противодействие терроризму.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Индустрия </a:t>
            </a:r>
            <a:r>
              <a:rPr lang="ru-RU" sz="2000" dirty="0" err="1">
                <a:solidFill>
                  <a:schemeClr val="tx1"/>
                </a:solidFill>
              </a:rPr>
              <a:t>наносистем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Информационно-телекоммуникационные системы.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Науки о жизни.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Перспективные виды вооружения, военной и специальной техники.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Рациональное природопользование.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ru-RU" sz="2000" dirty="0">
                <a:solidFill>
                  <a:schemeClr val="tx1"/>
                </a:solidFill>
              </a:rPr>
              <a:t>Транспортные и космические системы.</a:t>
            </a:r>
          </a:p>
          <a:p>
            <a:pPr marL="358775" indent="-358775">
              <a:buFont typeface="Wingdings" pitchFamily="2" charset="2"/>
              <a:buChar char="Ø"/>
            </a:pPr>
            <a:r>
              <a:rPr lang="ru-RU" sz="2000" dirty="0" err="1">
                <a:solidFill>
                  <a:schemeClr val="tx1"/>
                </a:solidFill>
              </a:rPr>
              <a:t>Энергоэффективность</a:t>
            </a:r>
            <a:r>
              <a:rPr lang="ru-RU" sz="2000" dirty="0">
                <a:solidFill>
                  <a:schemeClr val="tx1"/>
                </a:solidFill>
              </a:rPr>
              <a:t>, энергосбережение, ядерная </a:t>
            </a:r>
            <a:r>
              <a:rPr lang="ru-RU" sz="2000" dirty="0" smtClean="0">
                <a:solidFill>
                  <a:schemeClr val="tx1"/>
                </a:solidFill>
              </a:rPr>
              <a:t>энергетика.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1472" y="2285992"/>
            <a:ext cx="7000924" cy="20717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Российская академия наук - высшее научное учреждение Российской Федерации, ведущий центр фундаментальных исследований в области естественных и общественных наук в стране.</a:t>
            </a:r>
          </a:p>
        </p:txBody>
      </p:sp>
      <p:pic>
        <p:nvPicPr>
          <p:cNvPr id="16386" name="Picture 2" descr="Российская академия нау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85728"/>
            <a:ext cx="5824571" cy="1858907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1643042" y="4572008"/>
            <a:ext cx="7000924" cy="207170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Научно-исследовательский институт</a:t>
            </a:r>
            <a:r>
              <a:rPr lang="ru-RU" sz="2400" dirty="0" smtClean="0">
                <a:solidFill>
                  <a:schemeClr val="tx1"/>
                </a:solidFill>
              </a:rPr>
              <a:t> (</a:t>
            </a:r>
            <a:r>
              <a:rPr lang="ru-RU" sz="2400" b="1" dirty="0" smtClean="0">
                <a:solidFill>
                  <a:schemeClr val="tx1"/>
                </a:solidFill>
              </a:rPr>
              <a:t>НИИ</a:t>
            </a:r>
            <a:r>
              <a:rPr lang="ru-RU" sz="2400" dirty="0" smtClean="0">
                <a:solidFill>
                  <a:schemeClr val="tx1"/>
                </a:solidFill>
              </a:rPr>
              <a:t>) — самостоятельное учреждение, специально созданное для организации научных исследований и проведения опытно-конструкторских разработок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climatelab.ru/userimages/krasno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7166"/>
            <a:ext cx="4286280" cy="6257968"/>
          </a:xfrm>
          <a:prstGeom prst="rect">
            <a:avLst/>
          </a:prstGeom>
          <a:ln w="38100" cap="sq">
            <a:solidFill>
              <a:schemeClr val="accent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571472" y="714356"/>
            <a:ext cx="3786214" cy="55007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Новосибирский </a:t>
            </a:r>
            <a:r>
              <a:rPr lang="ru-RU" sz="2400" dirty="0">
                <a:solidFill>
                  <a:schemeClr val="tx1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аучно – исследовательский институт.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Достижения в области медицины.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642910" y="714356"/>
            <a:ext cx="7858180" cy="55007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Сделайте вывод о развитие науки в России, о значении науки в развитии страны. </a:t>
            </a:r>
          </a:p>
          <a:p>
            <a:pPr algn="ctr"/>
            <a:endParaRPr lang="ru-RU" sz="2400" dirty="0">
              <a:solidFill>
                <a:schemeClr val="tx1"/>
              </a:solidFill>
            </a:endParaRPr>
          </a:p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u="sng" dirty="0" smtClean="0">
                <a:solidFill>
                  <a:schemeClr val="tx1"/>
                </a:solidFill>
              </a:rPr>
              <a:t>Подготовьте сообщение о крупных научных центрах в России:</a:t>
            </a:r>
          </a:p>
          <a:p>
            <a:pPr marL="985838" indent="-4476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к</a:t>
            </a:r>
            <a:r>
              <a:rPr lang="ru-RU" sz="2400" dirty="0" smtClean="0">
                <a:solidFill>
                  <a:schemeClr val="tx1"/>
                </a:solidFill>
              </a:rPr>
              <a:t>осмических технологий</a:t>
            </a:r>
          </a:p>
          <a:p>
            <a:pPr marL="985838" indent="-4476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микробиологии</a:t>
            </a:r>
          </a:p>
          <a:p>
            <a:pPr marL="985838" indent="-4476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</a:rPr>
              <a:t>н</a:t>
            </a:r>
            <a:r>
              <a:rPr lang="ru-RU" sz="2400" dirty="0" smtClean="0">
                <a:solidFill>
                  <a:schemeClr val="tx1"/>
                </a:solidFill>
              </a:rPr>
              <a:t>анотехнологий</a:t>
            </a:r>
          </a:p>
          <a:p>
            <a:pPr marL="985838" indent="-447675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</a:rPr>
              <a:t>другое</a:t>
            </a:r>
          </a:p>
          <a:p>
            <a:pPr algn="ctr">
              <a:buFontTx/>
              <a:buChar char="-"/>
            </a:pP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146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alex</cp:lastModifiedBy>
  <cp:revision>8</cp:revision>
  <dcterms:created xsi:type="dcterms:W3CDTF">2012-11-06T18:03:03Z</dcterms:created>
  <dcterms:modified xsi:type="dcterms:W3CDTF">2013-10-22T17:32:21Z</dcterms:modified>
</cp:coreProperties>
</file>