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1" r:id="rId6"/>
    <p:sldId id="260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1538" y="571480"/>
            <a:ext cx="7143800" cy="21431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chemeClr val="tx1"/>
                </a:solidFill>
                <a:latin typeface="Bookman Old Style" pitchFamily="18" charset="0"/>
              </a:rPr>
              <a:t>МАШИНОСТРОЕНИЕ РОССИИ</a:t>
            </a:r>
            <a:endParaRPr lang="ru-RU" sz="48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00364" y="3071810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419872" y="3933056"/>
            <a:ext cx="2744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dirty="0" smtClean="0"/>
              <a:t>9</a:t>
            </a:r>
            <a:r>
              <a:rPr lang="ru-RU" sz="6600" dirty="0" smtClean="0"/>
              <a:t> класс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214290"/>
            <a:ext cx="714380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i="1" dirty="0" smtClean="0">
                <a:solidFill>
                  <a:schemeClr val="tx1"/>
                </a:solidFill>
                <a:latin typeface="Bookman Old Style" pitchFamily="18" charset="0"/>
              </a:rPr>
              <a:t>Машиностроение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 – это совокупность отраслей промышленности, производящих разнообразные машины</a:t>
            </a:r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1643050"/>
            <a:ext cx="7143800" cy="1000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i="1" dirty="0" smtClean="0">
                <a:solidFill>
                  <a:schemeClr val="tx1"/>
                </a:solidFill>
                <a:latin typeface="Bookman Old Style" pitchFamily="18" charset="0"/>
              </a:rPr>
              <a:t>Задача машиностроения 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– обеспечение общества новыми, все более совершенными машинами.</a:t>
            </a:r>
            <a:endParaRPr lang="ru-RU" sz="20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928662" y="2857496"/>
            <a:ext cx="7572428" cy="3786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endParaRPr lang="ru-RU" sz="1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Условия: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  Во-первых, машиностроение должно развиваться быстрее, чем все хозяйство.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  Во-вторых, для производство современных машин нужны высококачественные конструкционные материалы (пластмассы, пластики, сплавы и др.)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  В-третьих, для выпуска современных машин требуется современное оборудование, которое необходимо постоянно обновлять</a:t>
            </a:r>
          </a:p>
          <a:p>
            <a:pPr algn="just">
              <a:buFont typeface="Wingdings" pitchFamily="2" charset="2"/>
              <a:buChar char="q"/>
            </a:pPr>
            <a:endParaRPr lang="ru-RU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7" name="Picture 6" descr="C:\Users\User\Desktop\it_18621_78023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66295" y="428604"/>
            <a:ext cx="2077705" cy="16483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500034" y="428604"/>
            <a:ext cx="5786478" cy="3786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endParaRPr lang="ru-RU" sz="1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>
              <a:spcAft>
                <a:spcPts val="600"/>
              </a:spcAft>
            </a:pPr>
            <a:endParaRPr lang="ru-RU" sz="1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>
              <a:spcAft>
                <a:spcPts val="600"/>
              </a:spcAft>
            </a:pPr>
            <a:endParaRPr lang="ru-RU" sz="1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Проблема машиностроения:</a:t>
            </a:r>
          </a:p>
          <a:p>
            <a:pPr marL="342900" indent="-342900" algn="just"/>
            <a:r>
              <a:rPr lang="ru-RU" sz="2400" dirty="0" smtClean="0">
                <a:solidFill>
                  <a:schemeClr val="tx1"/>
                </a:solidFill>
                <a:latin typeface="Bookman Old Style" pitchFamily="18" charset="0"/>
              </a:rPr>
              <a:t>Конверсия предприятий военно-промышленного комплекса</a:t>
            </a:r>
          </a:p>
          <a:p>
            <a:pPr marL="342900" indent="-342900" algn="just">
              <a:lnSpc>
                <a:spcPct val="150000"/>
              </a:lnSpc>
            </a:pPr>
            <a:endParaRPr lang="ru-RU" sz="1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342900" indent="-342900" algn="just"/>
            <a:r>
              <a:rPr lang="ru-RU" sz="2000" b="1" i="1" dirty="0" smtClean="0">
                <a:solidFill>
                  <a:schemeClr val="tx1"/>
                </a:solidFill>
                <a:latin typeface="Bookman Old Style" pitchFamily="18" charset="0"/>
              </a:rPr>
              <a:t>Конверсия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 – это переход предприятий военно-промышленного комплекса на производство гражданской техники</a:t>
            </a:r>
          </a:p>
          <a:p>
            <a:pPr marL="342900" indent="-342900" algn="just">
              <a:lnSpc>
                <a:spcPct val="150000"/>
              </a:lnSpc>
            </a:pPr>
            <a:endParaRPr lang="ru-RU" sz="1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ru-RU" sz="1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ru-RU" sz="1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ru-RU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5" name="Picture 4" descr="C:\Users\User\Desktop\1314979853_1314819057_1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79" t="21284" r="15809" b="9459"/>
          <a:stretch>
            <a:fillRect/>
          </a:stretch>
        </p:blipFill>
        <p:spPr bwMode="auto">
          <a:xfrm>
            <a:off x="4572000" y="3143248"/>
            <a:ext cx="3786214" cy="2156039"/>
          </a:xfrm>
          <a:prstGeom prst="rect">
            <a:avLst/>
          </a:prstGeom>
          <a:noFill/>
        </p:spPr>
      </p:pic>
      <p:pic>
        <p:nvPicPr>
          <p:cNvPr id="6" name="Picture 2" descr="C:\Users\User\Desktop\1255073780_1239790321_71461[1]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3929066"/>
            <a:ext cx="3790153" cy="27289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472" y="285728"/>
            <a:ext cx="714380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22 % 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- доля машиностроения в отраслевой структуре хозяйства России</a:t>
            </a: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2844" y="1857364"/>
            <a:ext cx="4286280" cy="3786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endParaRPr lang="ru-RU" sz="1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Отрасли машиностроения: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Автомобилестроение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Станкостроение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Судостроение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Приборостроение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Самолетостроение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Вагоностроение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Ракетостроение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Тракторостроение и др.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ru-RU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643438" y="1857364"/>
            <a:ext cx="4286280" cy="37862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endParaRPr lang="ru-RU" sz="1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>
              <a:spcAft>
                <a:spcPts val="600"/>
              </a:spcAft>
            </a:pPr>
            <a:endParaRPr lang="ru-RU" sz="1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>
              <a:spcAft>
                <a:spcPts val="600"/>
              </a:spcAft>
            </a:pPr>
            <a:endParaRPr lang="ru-RU" sz="1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>
              <a:spcAft>
                <a:spcPts val="600"/>
              </a:spcAft>
            </a:pPr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Проблема: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Конверсия предприятий военно-промышленного комплекса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ru-RU" sz="1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342900" indent="-342900" algn="just"/>
            <a:r>
              <a:rPr lang="ru-RU" sz="1600" b="1" i="1" dirty="0" smtClean="0">
                <a:solidFill>
                  <a:schemeClr val="tx1"/>
                </a:solidFill>
                <a:latin typeface="Bookman Old Style" pitchFamily="18" charset="0"/>
              </a:rPr>
              <a:t>Конверсия</a:t>
            </a: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 – это переход предприятий военно-промышленного комплекса на производство гражданской техники</a:t>
            </a:r>
          </a:p>
          <a:p>
            <a:pPr marL="342900" indent="-342900" algn="just">
              <a:lnSpc>
                <a:spcPct val="150000"/>
              </a:lnSpc>
            </a:pPr>
            <a:endParaRPr lang="ru-RU" sz="1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ru-RU" sz="1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ru-RU" sz="1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ru-RU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10" name="Picture 4" descr="C:\Users\User\Desktop\1314979853_1314819057_1[1]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4779" t="21284" r="15809" b="9459"/>
          <a:stretch>
            <a:fillRect/>
          </a:stretch>
        </p:blipFill>
        <p:spPr bwMode="auto">
          <a:xfrm>
            <a:off x="4357686" y="4572008"/>
            <a:ext cx="3786214" cy="21560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User\Desktop\1459[1]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214422"/>
            <a:ext cx="7692420" cy="5429288"/>
          </a:xfrm>
          <a:prstGeom prst="rect">
            <a:avLst/>
          </a:prstGeom>
          <a:noFill/>
        </p:spPr>
      </p:pic>
      <p:sp>
        <p:nvSpPr>
          <p:cNvPr id="7" name="Заголовок 3"/>
          <p:cNvSpPr>
            <a:spLocks noGrp="1"/>
          </p:cNvSpPr>
          <p:nvPr>
            <p:ph type="title"/>
          </p:nvPr>
        </p:nvSpPr>
        <p:spPr>
          <a:xfrm>
            <a:off x="2928926" y="500042"/>
            <a:ext cx="3500462" cy="5715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Машиностроение России</a:t>
            </a: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7186634" cy="868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Факторы размещения предприятий машиностроения</a:t>
            </a: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4282" y="1714488"/>
            <a:ext cx="6786610" cy="33575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endParaRPr lang="ru-RU" sz="1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endParaRPr lang="ru-RU" sz="1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endParaRPr lang="ru-RU" sz="1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endParaRPr lang="ru-RU" sz="1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endParaRPr lang="ru-RU" sz="1600" b="1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Bookman Old Style" pitchFamily="18" charset="0"/>
              </a:rPr>
              <a:t>Факторы размещения: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Ориентация на передовую науку (наукоемкий </a:t>
            </a:r>
            <a:r>
              <a:rPr lang="ru-RU" sz="1600" smtClean="0">
                <a:solidFill>
                  <a:schemeClr val="tx1"/>
                </a:solidFill>
                <a:latin typeface="Bookman Old Style" pitchFamily="18" charset="0"/>
              </a:rPr>
              <a:t>фактор)</a:t>
            </a:r>
            <a:endParaRPr lang="ru-RU" sz="1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Военно-стратегический фактор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Трудоемкость 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Металлоемкость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Ориентация на потребителя (потребительский фактор)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Транспортный фактор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ru-RU" sz="1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endParaRPr lang="ru-RU" sz="1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Wingdings" pitchFamily="2" charset="2"/>
              <a:buChar char="v"/>
            </a:pPr>
            <a:endParaRPr lang="ru-RU" sz="16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</a:pPr>
            <a:endParaRPr lang="ru-RU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pic>
        <p:nvPicPr>
          <p:cNvPr id="4098" name="Picture 2" descr="C:\Users\User\Desktop\iCAJCWFYM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4286256"/>
            <a:ext cx="2857520" cy="22208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3"/>
          <p:cNvSpPr>
            <a:spLocks noGrp="1"/>
          </p:cNvSpPr>
          <p:nvPr>
            <p:ph type="title"/>
          </p:nvPr>
        </p:nvSpPr>
        <p:spPr>
          <a:xfrm>
            <a:off x="1000100" y="500042"/>
            <a:ext cx="7186634" cy="868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Задание: 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Заполните таблицу </a:t>
            </a:r>
            <a:b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Bookman Old Style" pitchFamily="18" charset="0"/>
              </a:rPr>
              <a:t>анализ параграфа 11 и карты «Машиностроение России»</a:t>
            </a:r>
            <a:endParaRPr lang="ru-RU" sz="2400" i="1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aphicFrame>
        <p:nvGraphicFramePr>
          <p:cNvPr id="3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Факторы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 размещения производства</a:t>
                      </a:r>
                      <a:endParaRPr lang="ru-RU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Отрасли машиностроения</a:t>
                      </a:r>
                      <a:endParaRPr lang="ru-RU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Центры</a:t>
                      </a:r>
                      <a:endParaRPr lang="ru-RU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  <a:latin typeface="Bookman Old Style" pitchFamily="18" charset="0"/>
                        </a:rPr>
                        <a:t>Производимая продукция</a:t>
                      </a:r>
                      <a:endParaRPr lang="ru-RU" dirty="0">
                        <a:solidFill>
                          <a:schemeClr val="tx1"/>
                        </a:solidFill>
                        <a:latin typeface="Bookman Old Style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3571900" cy="868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Вопросы на закрепление</a:t>
            </a: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428596" y="1357298"/>
            <a:ext cx="7500990" cy="30718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Какая доля в хозяйстве России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 приходится на отрасли машиностроения?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Почему машиностроению необходимо развиваться на шаг впереди от других отраслей?</a:t>
            </a:r>
          </a:p>
          <a:p>
            <a:pPr marL="0" marR="0" lvl="0" indent="0" algn="just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Как представлено машиностроение в нашем районе?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v"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pic>
        <p:nvPicPr>
          <p:cNvPr id="6" name="Picture 7" descr="C:\Users\User\Desktop\iCAUOWCNS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3857628"/>
            <a:ext cx="4214842" cy="26789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428596" y="285728"/>
            <a:ext cx="3571900" cy="8683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Домашнее задание</a:t>
            </a: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6" name="Заголовок 3"/>
          <p:cNvSpPr txBox="1">
            <a:spLocks/>
          </p:cNvSpPr>
          <p:nvPr/>
        </p:nvSpPr>
        <p:spPr>
          <a:xfrm>
            <a:off x="1000100" y="2214554"/>
            <a:ext cx="6643734" cy="2571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itchFamily="18" charset="0"/>
                <a:ea typeface="+mn-ea"/>
                <a:cs typeface="+mn-cs"/>
              </a:rPr>
              <a:t>Параграф 10-11 Заполнить таблицу, для тех кто не успел на уроке.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itchFamily="18" charset="0"/>
              <a:ea typeface="+mn-ea"/>
              <a:cs typeface="+mn-cs"/>
            </a:endParaRPr>
          </a:p>
        </p:txBody>
      </p:sp>
      <p:pic>
        <p:nvPicPr>
          <p:cNvPr id="7" name="Picture 1" descr="C:\Users\User\Desktop\Рисунок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2857496"/>
            <a:ext cx="1768130" cy="16164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224</TotalTime>
  <Words>223</Words>
  <Application>Microsoft Office PowerPoint</Application>
  <PresentationFormat>Экран (4:3)</PresentationFormat>
  <Paragraphs>73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Машиностроение России</vt:lpstr>
      <vt:lpstr>Факторы размещения предприятий машиностроения</vt:lpstr>
      <vt:lpstr>Задание: Заполните таблицу  анализ параграфа 11 и карты «Машиностроение России»</vt:lpstr>
      <vt:lpstr>Вопросы на закрепление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alex</cp:lastModifiedBy>
  <cp:revision>27</cp:revision>
  <dcterms:created xsi:type="dcterms:W3CDTF">2013-10-11T16:06:43Z</dcterms:created>
  <dcterms:modified xsi:type="dcterms:W3CDTF">2013-10-22T17:30:28Z</dcterms:modified>
</cp:coreProperties>
</file>