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64"/>
  </p:notesMasterIdLst>
  <p:sldIdLst>
    <p:sldId id="409" r:id="rId2"/>
    <p:sldId id="410" r:id="rId3"/>
    <p:sldId id="418" r:id="rId4"/>
    <p:sldId id="375" r:id="rId5"/>
    <p:sldId id="258" r:id="rId6"/>
    <p:sldId id="267" r:id="rId7"/>
    <p:sldId id="384" r:id="rId8"/>
    <p:sldId id="398" r:id="rId9"/>
    <p:sldId id="412" r:id="rId10"/>
    <p:sldId id="411" r:id="rId11"/>
    <p:sldId id="271" r:id="rId12"/>
    <p:sldId id="419" r:id="rId13"/>
    <p:sldId id="270" r:id="rId14"/>
    <p:sldId id="383" r:id="rId15"/>
    <p:sldId id="272" r:id="rId16"/>
    <p:sldId id="274" r:id="rId17"/>
    <p:sldId id="275" r:id="rId18"/>
    <p:sldId id="273" r:id="rId19"/>
    <p:sldId id="276" r:id="rId20"/>
    <p:sldId id="277" r:id="rId21"/>
    <p:sldId id="363" r:id="rId22"/>
    <p:sldId id="278" r:id="rId23"/>
    <p:sldId id="314" r:id="rId24"/>
    <p:sldId id="279" r:id="rId25"/>
    <p:sldId id="280" r:id="rId26"/>
    <p:sldId id="388" r:id="rId27"/>
    <p:sldId id="282" r:id="rId28"/>
    <p:sldId id="285" r:id="rId29"/>
    <p:sldId id="284" r:id="rId30"/>
    <p:sldId id="286" r:id="rId31"/>
    <p:sldId id="413" r:id="rId32"/>
    <p:sldId id="392" r:id="rId33"/>
    <p:sldId id="421" r:id="rId34"/>
    <p:sldId id="391" r:id="rId35"/>
    <p:sldId id="394" r:id="rId36"/>
    <p:sldId id="386" r:id="rId37"/>
    <p:sldId id="289" r:id="rId38"/>
    <p:sldId id="296" r:id="rId39"/>
    <p:sldId id="354" r:id="rId40"/>
    <p:sldId id="415" r:id="rId41"/>
    <p:sldId id="303" r:id="rId42"/>
    <p:sldId id="402" r:id="rId43"/>
    <p:sldId id="403" r:id="rId44"/>
    <p:sldId id="404" r:id="rId45"/>
    <p:sldId id="417" r:id="rId46"/>
    <p:sldId id="342" r:id="rId47"/>
    <p:sldId id="387" r:id="rId48"/>
    <p:sldId id="422" r:id="rId49"/>
    <p:sldId id="393" r:id="rId50"/>
    <p:sldId id="365" r:id="rId51"/>
    <p:sldId id="373" r:id="rId52"/>
    <p:sldId id="288" r:id="rId53"/>
    <p:sldId id="311" r:id="rId54"/>
    <p:sldId id="376" r:id="rId55"/>
    <p:sldId id="414" r:id="rId56"/>
    <p:sldId id="416" r:id="rId57"/>
    <p:sldId id="378" r:id="rId58"/>
    <p:sldId id="390" r:id="rId59"/>
    <p:sldId id="377" r:id="rId60"/>
    <p:sldId id="401" r:id="rId61"/>
    <p:sldId id="420" r:id="rId62"/>
    <p:sldId id="407" r:id="rId63"/>
  </p:sldIdLst>
  <p:sldSz cx="9145588" cy="6840538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1FD1C9"/>
    <a:srgbClr val="23CD88"/>
    <a:srgbClr val="9966FF"/>
    <a:srgbClr val="9999FF"/>
    <a:srgbClr val="CC00FF"/>
    <a:srgbClr val="CCECFF"/>
    <a:srgbClr val="99CCFF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451" autoAdjust="0"/>
  </p:normalViewPr>
  <p:slideViewPr>
    <p:cSldViewPr>
      <p:cViewPr varScale="1">
        <p:scale>
          <a:sx n="47" d="100"/>
          <a:sy n="47" d="100"/>
        </p:scale>
        <p:origin x="-1182" y="-96"/>
      </p:cViewPr>
      <p:guideLst>
        <p:guide orient="horz" pos="2155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5128D56-4B1C-4F78-A17A-C7122EB97E79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85800"/>
            <a:ext cx="4581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C6309E9-BA3B-472D-81D7-0334D1B7F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6BED97-0AF1-4E5A-A282-D2CAA45C7375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29BC57-4CD6-40F9-A072-E33D4D6CF947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58DE27-7690-4776-8F45-532BC90BC85C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C1D15D-7045-44E4-BC85-04B020A6EC2A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880997-BB0A-4BB8-9DFD-3918F2F5F87C}" type="slidenum">
              <a:rPr lang="ru-RU" smtClean="0"/>
              <a:pPr/>
              <a:t>37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D2B5AA-1E6B-4947-93E4-9F2E259AB087}" type="slidenum">
              <a:rPr lang="ru-RU" smtClean="0"/>
              <a:pPr/>
              <a:t>45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8D2239-440E-4835-AB81-10148FAE5CFA}" type="slidenum">
              <a:rPr lang="ru-RU" smtClean="0"/>
              <a:pPr/>
              <a:t>48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7950" y="107950"/>
            <a:ext cx="8929688" cy="6624638"/>
            <a:chOff x="68" y="68"/>
            <a:chExt cx="5624" cy="418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68" y="68"/>
              <a:ext cx="5624" cy="418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151" y="140"/>
              <a:ext cx="5469" cy="405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>
              <a:off x="191" y="188"/>
              <a:ext cx="5377" cy="3943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white">
            <a:xfrm>
              <a:off x="272" y="272"/>
              <a:ext cx="5216" cy="377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643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919" y="2280179"/>
            <a:ext cx="7773750" cy="114009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838" y="3876305"/>
            <a:ext cx="6401912" cy="174813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F3440-00DD-439C-B70B-59F1DE871D3F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84D7A-D157-440D-9915-6FAE893BB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6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6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9" grpId="0" autoUpdateAnimBg="0"/>
      <p:bldP spid="146440" grpId="0" build="p" autoUpdateAnimBg="0" advAuto="40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6232" y="608048"/>
            <a:ext cx="1943437" cy="547243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919" y="608048"/>
            <a:ext cx="5677886" cy="547243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210F4-7A3A-4AA0-BE7A-3AD3BBAE2640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1FB05-2161-4072-8E72-965D39B4E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7106D-2E05-4EBE-9E91-E957DF9D4633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7E85D-7BC8-4943-9F24-DD85606E0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8" y="4395679"/>
            <a:ext cx="7773750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8" y="2899312"/>
            <a:ext cx="7773750" cy="149636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6F85F-0AF4-460B-BBDC-10D800787303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634D5-0047-419D-B424-B96FA170B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73939"/>
            <a:ext cx="8231029" cy="114009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79" y="1531204"/>
            <a:ext cx="404089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79" y="2169337"/>
            <a:ext cx="404089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832" y="1531204"/>
            <a:ext cx="4042477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832" y="2169337"/>
            <a:ext cx="4042477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5CA85-2E2D-40BF-ADD5-F35359DFE541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A7360-F5D0-4E96-A131-1F33A99C6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67C2A-8199-4424-9997-160E27ECDD36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193F8-D6D2-414B-99A9-572A20582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D14CA-41E2-4CFE-AC7A-11895EE54BC0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546C3-916A-4E9E-A7F1-754DABFA6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72355"/>
            <a:ext cx="3008835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671" y="272355"/>
            <a:ext cx="5112638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80" y="1431446"/>
            <a:ext cx="3008835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E2279-12E1-4C61-AC88-E376E38B7D20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71819-869B-4AF7-98A6-495BFFC11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99" y="4788377"/>
            <a:ext cx="5487353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599" y="611215"/>
            <a:ext cx="5487353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599" y="5353671"/>
            <a:ext cx="5487353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05169-5984-4208-8164-984D15FEAF9D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FE430-91FB-4488-A0E6-4EAA67645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8CA66-E64D-47F0-A620-9BC95F72EBAB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00AF6-C3DE-4EFA-9EAA-4EE44321A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950" y="107950"/>
            <a:ext cx="8929688" cy="6624638"/>
            <a:chOff x="68" y="68"/>
            <a:chExt cx="5624" cy="4184"/>
          </a:xfrm>
        </p:grpSpPr>
        <p:sp>
          <p:nvSpPr>
            <p:cNvPr id="145411" name="Rectangle 3"/>
            <p:cNvSpPr>
              <a:spLocks noChangeArrowheads="1"/>
            </p:cNvSpPr>
            <p:nvPr/>
          </p:nvSpPr>
          <p:spPr bwMode="ltGray">
            <a:xfrm>
              <a:off x="68" y="68"/>
              <a:ext cx="5624" cy="418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5412" name="Rectangle 4"/>
            <p:cNvSpPr>
              <a:spLocks noChangeArrowheads="1"/>
            </p:cNvSpPr>
            <p:nvPr/>
          </p:nvSpPr>
          <p:spPr bwMode="ltGray">
            <a:xfrm>
              <a:off x="151" y="140"/>
              <a:ext cx="5469" cy="405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5413" name="Rectangle 5"/>
            <p:cNvSpPr>
              <a:spLocks noChangeArrowheads="1"/>
            </p:cNvSpPr>
            <p:nvPr/>
          </p:nvSpPr>
          <p:spPr bwMode="ltGray">
            <a:xfrm>
              <a:off x="191" y="188"/>
              <a:ext cx="5377" cy="3943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white">
            <a:xfrm>
              <a:off x="272" y="272"/>
              <a:ext cx="5216" cy="377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013"/>
            <a:ext cx="77739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76438"/>
            <a:ext cx="7773988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54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80125"/>
            <a:ext cx="19050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5A46799D-0431-492A-A3ED-5B794EA58607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1454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80125"/>
            <a:ext cx="28971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788" y="6080125"/>
            <a:ext cx="19050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BDC953C7-83B9-4971-B16F-F8DB42A5C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3" r:id="rId2"/>
    <p:sldLayoutId id="2147483722" r:id="rId3"/>
    <p:sldLayoutId id="2147483721" r:id="rId4"/>
    <p:sldLayoutId id="2147483720" r:id="rId5"/>
    <p:sldLayoutId id="2147483719" r:id="rId6"/>
    <p:sldLayoutId id="2147483718" r:id="rId7"/>
    <p:sldLayoutId id="2147483717" r:id="rId8"/>
    <p:sldLayoutId id="2147483716" r:id="rId9"/>
    <p:sldLayoutId id="2147483715" r:id="rId10"/>
  </p:sldLayoutIdLst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7" grpId="1"/>
      <p:bldP spid="1027" grpId="2"/>
      <p:bldP spid="102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28" grpId="1" build="allAtOnce">
        <p:tmplLst>
          <p:tmpl lvl="1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hyperlink" Target="javascript:void(0);" TargetMode="External"/><Relationship Id="rId5" Type="http://schemas.openxmlformats.org/officeDocument/2006/relationships/image" Target="../media/image38.jpeg"/><Relationship Id="rId10" Type="http://schemas.openxmlformats.org/officeDocument/2006/relationships/image" Target="../media/image42.jpeg"/><Relationship Id="rId4" Type="http://schemas.openxmlformats.org/officeDocument/2006/relationships/image" Target="../media/image8.jpeg"/><Relationship Id="rId9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javascript:void(0);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ru.wikipedia.org/wiki/%D0%98%D0%B7%D0%BE%D0%B1%D1%80%D0%B0%D0%B6%D0%B5%D0%BD%D0%B8%D0%B5:Mir_fron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hyperlink" Target="javascript:void(0);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55.jpeg"/><Relationship Id="rId3" Type="http://schemas.openxmlformats.org/officeDocument/2006/relationships/image" Target="../media/image63.png"/><Relationship Id="rId7" Type="http://schemas.openxmlformats.org/officeDocument/2006/relationships/image" Target="../media/image33.jpeg"/><Relationship Id="rId12" Type="http://schemas.openxmlformats.org/officeDocument/2006/relationships/image" Target="../media/image2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11" Type="http://schemas.openxmlformats.org/officeDocument/2006/relationships/image" Target="../media/image75.jpeg"/><Relationship Id="rId5" Type="http://schemas.openxmlformats.org/officeDocument/2006/relationships/hyperlink" Target="javascript:void(0);" TargetMode="External"/><Relationship Id="rId10" Type="http://schemas.openxmlformats.org/officeDocument/2006/relationships/image" Target="../media/image67.jpeg"/><Relationship Id="rId4" Type="http://schemas.openxmlformats.org/officeDocument/2006/relationships/image" Target="../media/image73.jpeg"/><Relationship Id="rId9" Type="http://schemas.openxmlformats.org/officeDocument/2006/relationships/image" Target="../media/image74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561975"/>
            <a:ext cx="8628063" cy="6145213"/>
          </a:xfrm>
          <a:noFill/>
        </p:spPr>
      </p:pic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3786188" y="276225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mtClean="0"/>
              <a:t>2014</a:t>
            </a:r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93875"/>
            <a:ext cx="5316538" cy="53975"/>
          </a:xfrm>
        </p:spPr>
        <p:txBody>
          <a:bodyPr/>
          <a:lstStyle/>
          <a:p>
            <a:pPr eaLnBrk="1" hangingPunct="1"/>
            <a:endParaRPr lang="ru-RU" sz="3200" b="1" smtClean="0">
              <a:latin typeface="Times New Roman" pitchFamily="18" charset="0"/>
            </a:endParaRPr>
          </a:p>
        </p:txBody>
      </p:sp>
      <p:pic>
        <p:nvPicPr>
          <p:cNvPr id="22530" name="Picture 4" descr="Arctik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76413"/>
            <a:ext cx="5762625" cy="4732337"/>
          </a:xfrm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6086475" y="1624013"/>
            <a:ext cx="252095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i="1">
                <a:solidFill>
                  <a:schemeClr val="accent2"/>
                </a:solidFill>
                <a:latin typeface="Times New Roman" pitchFamily="18" charset="0"/>
              </a:rPr>
              <a:t>Дайте описание географического положения Северного Ледовитого океана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chemeClr val="accent2"/>
                </a:solidFill>
                <a:latin typeface="Times New Roman" pitchFamily="18" charset="0"/>
              </a:rPr>
              <a:t>(см. Приложение стр. 313, физическую карту мира, карту Северного Ледовитого океана).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i="1">
                <a:solidFill>
                  <a:schemeClr val="accent2"/>
                </a:solidFill>
                <a:latin typeface="Times New Roman" pitchFamily="18" charset="0"/>
              </a:rPr>
              <a:t>Назовите моря Северного Ледовитого океана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sz="24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5" name="Picture 5" descr="karta-severnogo-polu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704975"/>
            <a:ext cx="5716588" cy="4787900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7" name="Rectangle 6"/>
          <p:cNvSpPr txBox="1">
            <a:spLocks noRot="1" noChangeArrowheads="1"/>
          </p:cNvSpPr>
          <p:nvPr/>
        </p:nvSpPr>
        <p:spPr bwMode="auto">
          <a:xfrm>
            <a:off x="428625" y="347663"/>
            <a:ext cx="8288338" cy="107156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ГЕОГРАФИЧЕСКОЕ ПОЛОЖЕНИЕ ОКЕАНА</a:t>
            </a:r>
            <a:endParaRPr lang="ru-RU" sz="2800" b="1" kern="0" dirty="0">
              <a:solidFill>
                <a:srgbClr val="FFFF00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86188" y="276225"/>
            <a:ext cx="4930775" cy="1206500"/>
          </a:xfr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  <a:tileRect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Географическое положение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b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океана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95288" y="276225"/>
            <a:ext cx="3533775" cy="5945188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Океан почти полностью расположен севернее полярного круга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Приблизительно посередине океана находится Северный полюс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Почти со всех сторон он окружен Евразией и Северной Америкой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Береговая линия сильно расчленена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Много окраинных морей</a:t>
            </a:r>
          </a:p>
        </p:txBody>
      </p:sp>
      <p:pic>
        <p:nvPicPr>
          <p:cNvPr id="22531" name="Picture 5" descr="karta-severnogo-polu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1562100"/>
            <a:ext cx="4784725" cy="4787900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30838" y="1062038"/>
            <a:ext cx="3028950" cy="500062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490663"/>
            <a:ext cx="8431212" cy="45894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400" dirty="0"/>
              <a:t>Все моря </a:t>
            </a:r>
            <a:r>
              <a:rPr lang="ru-RU" sz="2400" dirty="0" smtClean="0"/>
              <a:t>окраинные, кроме Белого</a:t>
            </a:r>
          </a:p>
          <a:p>
            <a:pPr>
              <a:defRPr/>
            </a:pPr>
            <a:r>
              <a:rPr lang="ru-RU" sz="2400" dirty="0" smtClean="0"/>
              <a:t>Все моря расположены на материковом шельфе, поэтому они неглубокие</a:t>
            </a:r>
          </a:p>
          <a:p>
            <a:pPr>
              <a:defRPr/>
            </a:pPr>
            <a:r>
              <a:rPr lang="ru-RU" sz="2400" dirty="0" smtClean="0"/>
              <a:t>Соленость </a:t>
            </a:r>
            <a:r>
              <a:rPr lang="ru-RU" sz="2400" dirty="0"/>
              <a:t>морей ниже океанической</a:t>
            </a:r>
          </a:p>
          <a:p>
            <a:pPr>
              <a:defRPr/>
            </a:pPr>
            <a:r>
              <a:rPr lang="ru-RU" sz="2400" dirty="0"/>
              <a:t>Климат морей суровый, не замерзает только часть Баренцева моря</a:t>
            </a:r>
          </a:p>
          <a:p>
            <a:pPr>
              <a:defRPr/>
            </a:pPr>
            <a:r>
              <a:rPr lang="ru-RU" sz="2400" dirty="0"/>
              <a:t>Через моря Северного Ледовитого океана проходит Северный Морской путь – кратчайший путь из Балтийского моря до Владивостока</a:t>
            </a:r>
          </a:p>
          <a:p>
            <a:pPr>
              <a:defRPr/>
            </a:pPr>
            <a:r>
              <a:rPr lang="ru-RU" sz="2400" dirty="0"/>
              <a:t>Лед движется под действием ветров и течений по часовой стрелке – дрейфует. Льды сталкиваются, образуя нагромождения льда - торосы</a:t>
            </a:r>
          </a:p>
        </p:txBody>
      </p:sp>
      <p:sp>
        <p:nvSpPr>
          <p:cNvPr id="4" name="Rectangle 6"/>
          <p:cNvSpPr txBox="1">
            <a:spLocks noRot="1" noChangeArrowheads="1"/>
          </p:cNvSpPr>
          <p:nvPr/>
        </p:nvSpPr>
        <p:spPr bwMode="auto">
          <a:xfrm>
            <a:off x="428625" y="347663"/>
            <a:ext cx="8502650" cy="1143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</a:rPr>
              <a:t>Характеристика морей 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Северного Ледовитого океана</a:t>
            </a:r>
            <a:endParaRPr lang="ru-RU" sz="2800" b="1" kern="0" dirty="0">
              <a:solidFill>
                <a:srgbClr val="FFFF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 bwMode="auto">
          <a:xfrm>
            <a:off x="428625" y="347663"/>
            <a:ext cx="8502650" cy="1143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</a:rPr>
              <a:t>Характеристика морей 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Северного Ледовитого океана</a:t>
            </a:r>
            <a:endParaRPr lang="ru-RU" sz="2800" b="1" kern="0" dirty="0">
              <a:solidFill>
                <a:srgbClr val="FFFF00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  <p:bldP spid="2355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633538"/>
            <a:ext cx="8145462" cy="475932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24582" name="Rectangle 6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4213" y="547688"/>
            <a:ext cx="7788275" cy="927100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Площадь океана – 14,8 млн. кв. км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>
            <a:off x="3714750" y="2708275"/>
            <a:ext cx="2144713" cy="78263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28625" y="5921375"/>
            <a:ext cx="8216900" cy="636588"/>
          </a:xfrm>
          <a:prstGeom prst="rect">
            <a:avLst/>
          </a:prstGeom>
          <a:solidFill>
            <a:srgbClr val="99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Какой вывод можно сделать? </a:t>
            </a: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213" y="5849938"/>
            <a:ext cx="13573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31188" cy="1139825"/>
          </a:xfrm>
        </p:spPr>
        <p:txBody>
          <a:bodyPr/>
          <a:lstStyle/>
          <a:p>
            <a:endParaRPr lang="ru-RU" b="1" i="1" smtClean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1276350"/>
          <a:ext cx="8516937" cy="4876803"/>
        </p:xfrm>
        <a:graphic>
          <a:graphicData uri="http://schemas.openxmlformats.org/drawingml/2006/table">
            <a:tbl>
              <a:tblPr/>
              <a:tblGrid>
                <a:gridCol w="1703387"/>
                <a:gridCol w="1703388"/>
                <a:gridCol w="1703387"/>
                <a:gridCol w="1703388"/>
                <a:gridCol w="1703387"/>
              </a:tblGrid>
              <a:tr h="1246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Океаны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Площадь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поверхности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воды, млн.км²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Объём,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млн.км³	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Средняя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глубина,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м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Наибольшая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глубина океана,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м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Антланктический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91,66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329,66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3597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жёлоб Пуэрто-Рико (8742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Индийский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76,17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285,65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3711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Зондский жёлоб (7209)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FF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Северный Ледовитый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14,75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18,07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1220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Гренландское море (5527)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</a:tr>
              <a:tr h="1001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Тихий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178,68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710,36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3976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Марианская впадина (10022)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FF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Мировой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361,26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1340,74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3711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10 022</a:t>
                      </a:r>
                    </a:p>
                  </a:txBody>
                  <a:tcPr marL="91456" marR="91456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395288" y="419100"/>
            <a:ext cx="8426450" cy="919163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FFFF00"/>
                </a:solidFill>
              </a:rPr>
              <a:t>Основные морфологические характеристики океанов</a:t>
            </a:r>
            <a:endParaRPr lang="ru-RU" sz="2400" b="1" kern="0" dirty="0">
              <a:solidFill>
                <a:srgbClr val="FFFF00"/>
              </a:solidFill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6064250"/>
            <a:ext cx="8574088" cy="642938"/>
          </a:xfrm>
          <a:prstGeom prst="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Какой  напрашивается  вывод ?</a:t>
            </a:r>
          </a:p>
        </p:txBody>
      </p:sp>
      <p:pic>
        <p:nvPicPr>
          <p:cNvPr id="266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3963" y="6064250"/>
            <a:ext cx="13573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4784725"/>
            <a:ext cx="8281987" cy="1292225"/>
          </a:xfr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 anchor="b"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Первый период </a:t>
            </a:r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древние века – конец </a:t>
            </a: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XV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века</a:t>
            </a:r>
            <a:endParaRPr lang="ru-RU" sz="2400" b="1" dirty="0" smtClean="0"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1507" name="Picture 4" descr="Первый период исследова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474663"/>
            <a:ext cx="5645150" cy="4537075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1338263"/>
            <a:ext cx="3743325" cy="933450"/>
          </a:xfr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История исследования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331788"/>
            <a:ext cx="8426450" cy="1006475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Второй период</a:t>
            </a:r>
            <a:b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XVI–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начало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XVII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веков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6627" name="Picture 4" descr="Второй период исследова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09700"/>
            <a:ext cx="5834062" cy="4946650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26113" y="2630488"/>
            <a:ext cx="3025775" cy="37592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0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В итоге плаваний голландского мореплавателя </a:t>
            </a:r>
            <a:r>
              <a:rPr lang="ru-RU" sz="2400" b="1" dirty="0" err="1">
                <a:solidFill>
                  <a:schemeClr val="bg1"/>
                </a:solidFill>
                <a:latin typeface="Arial Black" pitchFamily="34" charset="0"/>
              </a:rPr>
              <a:t>Виллема</a:t>
            </a:r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 Баренца была составлена карта западной части океана</a:t>
            </a:r>
          </a:p>
          <a:p>
            <a:pPr>
              <a:defRPr/>
            </a:pPr>
            <a:endParaRPr lang="ru-RU" sz="2400" b="1" dirty="0">
              <a:solidFill>
                <a:schemeClr val="tx2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474663"/>
            <a:ext cx="8145462" cy="855662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Третий период</a:t>
            </a: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b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начало </a:t>
            </a: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XVII -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начало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XIX 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веков</a:t>
            </a: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8675" name="Picture 4" descr="Третий период исследован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497013"/>
            <a:ext cx="5453062" cy="4773612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71938" y="1481138"/>
            <a:ext cx="4513262" cy="470852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Исследование береговой линии океана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1648 год - Семен Дежнёв обследовал побережье от устья Колымы до самой восточной окраины материка. Открыл пролив между Азией и Америкой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1733-1743 годы - Великая Северная экспедиция прошла путь от побережья Печоры до Берингова пролива, в результате были нанесены на карту тысячи километров побережья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498475"/>
            <a:ext cx="8281987" cy="839788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Четвёртый период</a:t>
            </a: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b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XIX 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век</a:t>
            </a:r>
          </a:p>
        </p:txBody>
      </p:sp>
      <p:pic>
        <p:nvPicPr>
          <p:cNvPr id="30723" name="Picture 4" descr="Четвертый период исследова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09700"/>
            <a:ext cx="5749925" cy="5176838"/>
          </a:xfrm>
          <a:prstGeom prst="rect">
            <a:avLst/>
          </a:prstGeom>
          <a:noFill/>
          <a:ln w="28575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4716463" y="1338263"/>
            <a:ext cx="4019550" cy="532447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19050">
            <a:solidFill>
              <a:srgbClr val="99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1878-1879 годы – 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первое сквозное 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плавание  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русско-шведской 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экспедиции под 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руководством 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А.Норденшельда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на корабле 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«Вега»  с запада на 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восток  вдоль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берегов 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Евразии  с одной 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зимовкой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1893-1896 годы – 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ледовый дрейф 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корабля «Фрам» </a:t>
            </a:r>
          </a:p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(Ф. Нансен)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474663"/>
            <a:ext cx="8208962" cy="855662"/>
          </a:xfr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8900000" scaled="1"/>
            <a:tileRect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Фритьоф Нансен на пути к Северному полюсу</a:t>
            </a:r>
          </a:p>
        </p:txBody>
      </p:sp>
      <p:pic>
        <p:nvPicPr>
          <p:cNvPr id="30724" name="Picture 4" descr="Нанс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4163"/>
            <a:ext cx="4105275" cy="3124200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30725" name="Rectangle 5"/>
          <p:cNvSpPr>
            <a:spLocks noRot="1" noChangeArrowheads="1"/>
          </p:cNvSpPr>
          <p:nvPr/>
        </p:nvSpPr>
        <p:spPr bwMode="auto">
          <a:xfrm>
            <a:off x="4573588" y="5635625"/>
            <a:ext cx="4216400" cy="782638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  <a:tileRect/>
          </a:gradFill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Arial Black" pitchFamily="34" charset="0"/>
              </a:rPr>
              <a:t>Корабль </a:t>
            </a:r>
            <a:r>
              <a:rPr lang="en-US" sz="2800" b="1" dirty="0">
                <a:solidFill>
                  <a:schemeClr val="bg1"/>
                </a:solidFill>
                <a:latin typeface="Arial Black" pitchFamily="34" charset="0"/>
              </a:rPr>
              <a:t>“</a:t>
            </a:r>
            <a:r>
              <a:rPr lang="ru-RU" sz="2800" b="1" dirty="0" err="1">
                <a:solidFill>
                  <a:schemeClr val="bg1"/>
                </a:solidFill>
                <a:latin typeface="Arial Black" pitchFamily="34" charset="0"/>
              </a:rPr>
              <a:t>Фрам</a:t>
            </a:r>
            <a:r>
              <a:rPr lang="en-US" sz="2800" b="1" dirty="0">
                <a:solidFill>
                  <a:schemeClr val="bg1"/>
                </a:solidFill>
                <a:latin typeface="Arial Black" pitchFamily="34" charset="0"/>
              </a:rPr>
              <a:t>”</a:t>
            </a:r>
            <a:endParaRPr lang="ru-RU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0726" name="Picture 6" descr="Фра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588" y="2198688"/>
            <a:ext cx="4103687" cy="3124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/>
          </a:gradFill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916238"/>
            <a:ext cx="3671887" cy="1868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b="1" smtClean="0"/>
          </a:p>
        </p:txBody>
      </p:sp>
      <p:sp>
        <p:nvSpPr>
          <p:cNvPr id="14338" name="WordArt 6"/>
          <p:cNvSpPr>
            <a:spLocks noChangeArrowheads="1" noChangeShapeType="1" noTextEdit="1"/>
          </p:cNvSpPr>
          <p:nvPr/>
        </p:nvSpPr>
        <p:spPr bwMode="auto">
          <a:xfrm>
            <a:off x="428625" y="419100"/>
            <a:ext cx="8145463" cy="16430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4" name="Picture 5" descr="karta-severnogo-polu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990725"/>
            <a:ext cx="1643063" cy="4295775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/>
            <a:ext uri="{91240B29-F687-4F45-9708-019B960494DF}"/>
          </a:extLst>
        </p:spPr>
      </p:pic>
      <p:pic>
        <p:nvPicPr>
          <p:cNvPr id="14340" name="Picture 4" descr="Arct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04788"/>
            <a:ext cx="8645525" cy="628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6580" y="1277129"/>
            <a:ext cx="7429552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Северный           Ледовитый</a:t>
            </a:r>
          </a:p>
          <a:p>
            <a:pPr algn="ctr">
              <a:defRPr/>
            </a:pPr>
            <a:r>
              <a:rPr lang="ru-RU" sz="48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океан</a:t>
            </a:r>
            <a:endParaRPr lang="ru-RU" sz="4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573713" y="5635625"/>
          <a:ext cx="321471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</a:tblGrid>
              <a:tr h="4286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Учитель </a:t>
                      </a:r>
                      <a:r>
                        <a:rPr lang="ru-RU" sz="1400" dirty="0" smtClean="0"/>
                        <a:t>географии</a:t>
                      </a:r>
                    </a:p>
                    <a:p>
                      <a:pPr algn="ctr"/>
                      <a:r>
                        <a:rPr lang="ru-RU" sz="1400" dirty="0" smtClean="0"/>
                        <a:t>ГБОУ</a:t>
                      </a:r>
                      <a:r>
                        <a:rPr lang="ru-RU" sz="1400" baseline="0" dirty="0" smtClean="0"/>
                        <a:t> Школа №1238 г.Москвы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Малярчук </a:t>
                      </a:r>
                      <a:r>
                        <a:rPr lang="ru-RU" sz="1400" baseline="0" dirty="0" err="1" smtClean="0"/>
                        <a:t>Л.В.ю</a:t>
                      </a:r>
                      <a:endParaRPr lang="ru-RU" sz="1400" dirty="0" smtClean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63" y="347663"/>
          <a:ext cx="185738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35719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2014 год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429000" y="704850"/>
          <a:ext cx="1643074" cy="508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</a:tblGrid>
              <a:tr h="508637">
                <a:tc>
                  <a:txBody>
                    <a:bodyPr/>
                    <a:lstStyle/>
                    <a:p>
                      <a:r>
                        <a:rPr lang="ru-RU" dirty="0" smtClean="0"/>
                        <a:t>  Тема урока: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28625" y="474663"/>
            <a:ext cx="8359775" cy="863600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8575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Пятый период</a:t>
            </a: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b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XX 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век</a:t>
            </a:r>
          </a:p>
        </p:txBody>
      </p:sp>
      <p:pic>
        <p:nvPicPr>
          <p:cNvPr id="32771" name="Picture 4" descr="Пятый период исследова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347788"/>
            <a:ext cx="5145088" cy="5145087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645150" y="1347788"/>
            <a:ext cx="3143250" cy="540226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22225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Покорение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Северо-Западного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прохода полярным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путешественником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Р. Амундсеном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1909 год - 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американский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полярный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путешественник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Р. </a:t>
            </a:r>
            <a:r>
              <a:rPr lang="ru-RU" sz="2000" b="1" dirty="0" err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Пири</a:t>
            </a: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достиг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Северного полюса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Изучение океана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русскими 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путешественниками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Комплексные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исследования океана</a:t>
            </a:r>
            <a:endParaRPr lang="ru-RU" sz="20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Мама\Мои документы\Мои рисунки\АРКТИКА\200px-Nlc_amund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3225"/>
            <a:ext cx="3827462" cy="5937250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4356100" y="403225"/>
            <a:ext cx="4360863" cy="612457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Руаль</a:t>
            </a:r>
            <a:r>
              <a:rPr lang="ru-RU" sz="28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Амундсен –</a:t>
            </a:r>
          </a:p>
          <a:p>
            <a:pPr>
              <a:defRPr/>
            </a:pPr>
            <a:endParaRPr lang="ru-RU" sz="28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единственный исследователь (для своего времени</a:t>
            </a:r>
            <a:r>
              <a:rPr lang="en-US" sz="28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)</a:t>
            </a:r>
            <a:r>
              <a:rPr lang="ru-RU" sz="28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, совершивший морской переход и Северо-восточным (вдоль берегов Сибири), и </a:t>
            </a:r>
            <a:r>
              <a:rPr lang="ru-RU" sz="2800" b="1" dirty="0" err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Северо</a:t>
            </a:r>
            <a:r>
              <a:rPr lang="ru-RU" sz="28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-западным морским путем (по проливам Канадского архипелага)</a:t>
            </a:r>
            <a:r>
              <a:rPr lang="ru-RU" sz="28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39844" y="491312"/>
            <a:ext cx="3961501" cy="773872"/>
          </a:xfrm>
          <a:gradFill flip="none" rotWithShape="1">
            <a:gsLst>
              <a:gs pos="0">
                <a:srgbClr val="000000">
                  <a:alpha val="16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  <a:extLst>
            <a:ext uri="{909E8E84-426E-40DD-AFC4-6F175D3DCCD1}"/>
            <a:ext uri="{91240B29-F687-4F45-9708-019B960494DF}"/>
          </a:extLst>
        </p:spPr>
        <p:txBody>
          <a:bodyPr lIns="91440" tIns="45720" rIns="91440" b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Роберт Эдвин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Пири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на судне 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“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Рузвельт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”</a:t>
            </a:r>
            <a:endParaRPr lang="ru-RU" sz="24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2772" name="Picture 4" descr="re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347788"/>
            <a:ext cx="4611688" cy="5070475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32773" name="Picture 5" descr="re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338263"/>
            <a:ext cx="3889375" cy="5083175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32774" name="Rectangle 6"/>
          <p:cNvSpPr>
            <a:spLocks noRot="1" noChangeArrowheads="1"/>
          </p:cNvSpPr>
          <p:nvPr/>
        </p:nvSpPr>
        <p:spPr bwMode="auto">
          <a:xfrm>
            <a:off x="4427538" y="490538"/>
            <a:ext cx="4249737" cy="78581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0"/>
            <a:tileRect/>
          </a:gradFill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Участники американской экспедиции на Северном полюсе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5" descr="2990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55813"/>
            <a:ext cx="3827462" cy="4310062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7373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403225"/>
            <a:ext cx="8426450" cy="1581150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1912 году</a:t>
            </a:r>
            <a:r>
              <a:rPr lang="ru-RU" sz="2400" b="1" dirty="0" smtClean="0">
                <a:solidFill>
                  <a:schemeClr val="bg1"/>
                </a:solidFill>
              </a:rPr>
              <a:t> на судне «Св. Фока» русский гидрограф и полярный исследователь 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Георгий Яковлевич Седов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организовал экспедицию с целью достичь Северного полюса </a:t>
            </a:r>
          </a:p>
        </p:txBody>
      </p:sp>
      <p:pic>
        <p:nvPicPr>
          <p:cNvPr id="73734" name="Picture 6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2055813"/>
            <a:ext cx="3963988" cy="4303712"/>
          </a:xfrm>
          <a:prstGeom prst="rect">
            <a:avLst/>
          </a:prstGeom>
          <a:noFill/>
          <a:ln w="28575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403225"/>
            <a:ext cx="8208962" cy="1436688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1930</a:t>
            </a:r>
            <a:r>
              <a:rPr lang="ru-RU" sz="2400" b="1" dirty="0" smtClean="0">
                <a:solidFill>
                  <a:schemeClr val="bg1"/>
                </a:solidFill>
              </a:rPr>
              <a:t> году экспедиция  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О. Ю. Шмидта</a:t>
            </a:r>
            <a:r>
              <a:rPr lang="ru-RU" sz="2400" b="1" dirty="0" smtClean="0">
                <a:solidFill>
                  <a:schemeClr val="bg1"/>
                </a:solidFill>
              </a:rPr>
              <a:t> прошла на ледоколе «Георгий Седов» из Баренцева моря к западным берегам Северной Земли</a:t>
            </a:r>
          </a:p>
        </p:txBody>
      </p:sp>
      <p:pic>
        <p:nvPicPr>
          <p:cNvPr id="33796" name="Picture 4" descr="2990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839913"/>
            <a:ext cx="5400675" cy="4519612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718050" y="474663"/>
            <a:ext cx="3951288" cy="1568450"/>
          </a:xfr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</a:gradFill>
          <a:ln>
            <a:solidFill>
              <a:srgbClr val="9966FF"/>
            </a:solidFill>
          </a:ln>
        </p:spPr>
        <p:txBody>
          <a:bodyPr lIns="91440" tIns="45720" rIns="91440" bIns="45720"/>
          <a:lstStyle/>
          <a:p>
            <a:pPr algn="l" eaLnBrk="1" hangingPunct="1"/>
            <a:r>
              <a:rPr lang="ru-RU" sz="2400" b="1" smtClean="0">
                <a:solidFill>
                  <a:srgbClr val="FFFF00"/>
                </a:solidFill>
              </a:rPr>
              <a:t>Начальник  станции «Северный Полюс-1» И.Д. Папанин 	</a:t>
            </a:r>
            <a:br>
              <a:rPr lang="ru-RU" sz="2400" b="1" smtClean="0">
                <a:solidFill>
                  <a:srgbClr val="FFFF00"/>
                </a:solidFill>
              </a:rPr>
            </a:br>
            <a:r>
              <a:rPr lang="ru-RU" sz="2400" b="1" smtClean="0">
                <a:solidFill>
                  <a:srgbClr val="FFFF00"/>
                </a:solidFill>
              </a:rPr>
              <a:t>поднимает флаг СССР</a:t>
            </a:r>
            <a:endParaRPr lang="ru-RU" sz="1800" b="1" smtClean="0">
              <a:solidFill>
                <a:srgbClr val="FFFF00"/>
              </a:solidFill>
            </a:endParaRPr>
          </a:p>
        </p:txBody>
      </p:sp>
      <p:pic>
        <p:nvPicPr>
          <p:cNvPr id="38914" name="Picture 4" descr="2990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7913" y="2055813"/>
            <a:ext cx="2203450" cy="4381500"/>
          </a:xfrm>
          <a:prstGeom prst="rect">
            <a:avLst/>
          </a:prstGeom>
          <a:noFill/>
          <a:ln w="9525">
            <a:solidFill>
              <a:srgbClr val="9966FF"/>
            </a:solidFill>
            <a:miter lim="800000"/>
            <a:headEnd/>
            <a:tailEnd/>
          </a:ln>
        </p:spPr>
      </p:pic>
      <p:pic>
        <p:nvPicPr>
          <p:cNvPr id="38915" name="Picture 7" descr="2990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089150"/>
            <a:ext cx="5186362" cy="4346575"/>
          </a:xfrm>
          <a:prstGeom prst="rect">
            <a:avLst/>
          </a:prstGeom>
          <a:noFill/>
          <a:ln w="9525">
            <a:solidFill>
              <a:srgbClr val="9966FF"/>
            </a:solidFill>
            <a:miter lim="800000"/>
            <a:headEnd/>
            <a:tailEnd/>
          </a:ln>
        </p:spPr>
      </p:pic>
      <p:sp>
        <p:nvSpPr>
          <p:cNvPr id="38916" name="Прямоугольник 7"/>
          <p:cNvSpPr>
            <a:spLocks noChangeArrowheads="1"/>
          </p:cNvSpPr>
          <p:nvPr/>
        </p:nvSpPr>
        <p:spPr bwMode="auto">
          <a:xfrm>
            <a:off x="468313" y="474663"/>
            <a:ext cx="4105275" cy="830262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</a:gradFill>
          <a:ln w="9525">
            <a:solidFill>
              <a:srgbClr val="99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Лагерь челюскинцев</a:t>
            </a:r>
            <a:r>
              <a:rPr lang="en-US" sz="2400" b="1">
                <a:solidFill>
                  <a:srgbClr val="FFFF00"/>
                </a:solidFill>
              </a:rPr>
              <a:t> </a:t>
            </a:r>
            <a:endParaRPr lang="ru-RU" sz="2400" b="1">
              <a:solidFill>
                <a:srgbClr val="FFFF00"/>
              </a:solidFill>
            </a:endParaRPr>
          </a:p>
          <a:p>
            <a:r>
              <a:rPr lang="ru-RU" sz="2400" b="1">
                <a:solidFill>
                  <a:srgbClr val="FFFF00"/>
                </a:solidFill>
              </a:rPr>
              <a:t>на  льдине</a:t>
            </a:r>
            <a:endParaRPr lang="en-US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39750"/>
            <a:ext cx="8216900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500063" y="5278438"/>
            <a:ext cx="6931025" cy="100012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>
            <a:solidFill>
              <a:schemeClr val="bg1">
                <a:lumMod val="20000"/>
                <a:lumOff val="80000"/>
              </a:schemeClr>
            </a:solidFill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ru-RU" sz="2000" b="1" kern="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     Какой можно сделать вывод о причинах            образования океана?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1088" y="5278438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Рельеф дна оке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347663"/>
            <a:ext cx="5573713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28625" y="419100"/>
            <a:ext cx="2928938" cy="1492250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>
            <a:solidFill>
              <a:schemeClr val="bg1">
                <a:lumMod val="20000"/>
                <a:lumOff val="8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FF00"/>
                </a:solidFill>
                <a:latin typeface="Arial Black" pitchFamily="34" charset="0"/>
              </a:rPr>
              <a:t>Рельеф дна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4206875"/>
            <a:ext cx="8466137" cy="2286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</a:gradFill>
          <a:ln>
            <a:solidFill>
              <a:schemeClr val="bg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Океан  образовался путем раздвижения континентальных плит Евразии и Северной Америки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Главная особенность - обширный шельф, который занимает половину площади дна океана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Центральная часть делится подводными хребтами на несколько котловин 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474663"/>
            <a:ext cx="8281987" cy="508000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8575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Arial Black" pitchFamily="34" charset="0"/>
              </a:rPr>
              <a:t>Климатические пояса</a:t>
            </a:r>
          </a:p>
        </p:txBody>
      </p:sp>
      <p:pic>
        <p:nvPicPr>
          <p:cNvPr id="47107" name="Picture 4" descr="Природные пояса С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52513"/>
            <a:ext cx="8210550" cy="5338762"/>
          </a:xfrm>
          <a:prstGeom prst="rect">
            <a:avLst/>
          </a:prstGeom>
          <a:noFill/>
          <a:ln w="28575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90525"/>
            <a:ext cx="850265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1928813" y="5207000"/>
            <a:ext cx="4216400" cy="1143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8575">
            <a:solidFill>
              <a:schemeClr val="bg1">
                <a:lumMod val="40000"/>
                <a:lumOff val="60000"/>
              </a:schemeClr>
            </a:solidFill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В каких климатических поясах расположен океан?</a:t>
            </a:r>
          </a:p>
        </p:txBody>
      </p:sp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3775" y="5207000"/>
            <a:ext cx="785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00063" y="498475"/>
            <a:ext cx="8074025" cy="498475"/>
          </a:xfr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  <a:tileRect/>
          </a:gradFill>
          <a:ln>
            <a:solidFill>
              <a:schemeClr val="bg1">
                <a:lumMod val="20000"/>
                <a:lumOff val="8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Климат Северного Ледовитого океана</a:t>
            </a:r>
          </a:p>
        </p:txBody>
      </p:sp>
      <p:pic>
        <p:nvPicPr>
          <p:cNvPr id="44034" name="Picture 4" descr="Климат С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049338"/>
            <a:ext cx="4610100" cy="3265487"/>
          </a:xfrm>
          <a:prstGeom prst="rect">
            <a:avLst/>
          </a:prstGeom>
          <a:noFill/>
          <a:ln w="9525">
            <a:solidFill>
              <a:srgbClr val="B8B8FF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flipH="1">
            <a:off x="5510213" y="962025"/>
            <a:ext cx="3063875" cy="563245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solidFill>
              <a:schemeClr val="bg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</a:rPr>
              <a:t>Чем объяснить, что воздух над Северным Ледовитым океаном теплее чем над Антарктидой? </a:t>
            </a:r>
          </a:p>
          <a:p>
            <a:pPr marL="342900" indent="-342900">
              <a:defRPr/>
            </a:pPr>
            <a:r>
              <a:rPr lang="ru-RU" sz="2000" dirty="0">
                <a:solidFill>
                  <a:schemeClr val="bg1"/>
                </a:solidFill>
              </a:rPr>
              <a:t>  </a:t>
            </a:r>
          </a:p>
          <a:p>
            <a:pPr marL="342900" indent="-342900">
              <a:defRPr/>
            </a:pPr>
            <a:r>
              <a:rPr lang="ru-RU" sz="2000" dirty="0">
                <a:solidFill>
                  <a:schemeClr val="bg1"/>
                </a:solidFill>
              </a:rPr>
              <a:t>   (см. климатическую карту, карту течений, учебник стр-96).</a:t>
            </a:r>
          </a:p>
          <a:p>
            <a:pPr marL="342900" indent="-342900"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defRPr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4349750"/>
            <a:ext cx="5108575" cy="230822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  <a:tileRect/>
          </a:gradFill>
          <a:ln>
            <a:solidFill>
              <a:schemeClr val="bg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В течение года над океаном преобладают АВМ, высокое атмосферное давление 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Осадки в основном в виде снега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(100-200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 мм)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Средняя температура воздуха зимой  от -20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° 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до -40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°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С. Летом - значительная облачность, часты туманы, средняя температура - 0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°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С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6838" y="5207000"/>
            <a:ext cx="785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Мои знания о океане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2276475"/>
            <a:ext cx="2000250" cy="2501900"/>
          </a:xfrm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2276475"/>
            <a:ext cx="193040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9063" y="2347913"/>
            <a:ext cx="1801812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43000" y="5064125"/>
            <a:ext cx="1643063" cy="1000125"/>
          </a:xfrm>
          <a:prstGeom prst="rect">
            <a:avLst/>
          </a:prstGeom>
          <a:solidFill>
            <a:srgbClr val="1FD1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Я  </a:t>
            </a:r>
          </a:p>
          <a:p>
            <a:pPr algn="ctr">
              <a:defRPr/>
            </a:pPr>
            <a:r>
              <a:rPr lang="ru-RU" dirty="0"/>
              <a:t>не знаю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7625" y="5064125"/>
            <a:ext cx="1716088" cy="1071563"/>
          </a:xfrm>
          <a:prstGeom prst="rect">
            <a:avLst/>
          </a:prstGeom>
          <a:solidFill>
            <a:srgbClr val="1FD1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Я знаю мало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73838" y="5064125"/>
            <a:ext cx="1714500" cy="1071563"/>
          </a:xfrm>
          <a:prstGeom prst="rect">
            <a:avLst/>
          </a:prstGeom>
          <a:solidFill>
            <a:srgbClr val="1FD1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Я все знаю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42938" y="498475"/>
            <a:ext cx="7931150" cy="508000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20000"/>
                <a:lumOff val="8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Течения в океане</a:t>
            </a:r>
          </a:p>
        </p:txBody>
      </p:sp>
      <p:pic>
        <p:nvPicPr>
          <p:cNvPr id="43011" name="Picture 4" descr="Течения в С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068388"/>
            <a:ext cx="8153400" cy="5281612"/>
          </a:xfrm>
          <a:prstGeom prst="rect">
            <a:avLst/>
          </a:prstGeom>
          <a:noFill/>
          <a:ln w="2857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642938" y="5921375"/>
            <a:ext cx="6573837" cy="500063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20000"/>
                <a:lumOff val="80000"/>
              </a:schemeClr>
            </a:solidFill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Какой вывод можно сделать?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6775" y="5278438"/>
            <a:ext cx="785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50825" y="260350"/>
            <a:ext cx="8574088" cy="1484313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Arial Black" pitchFamily="34" charset="0"/>
              </a:rPr>
              <a:t>Северный Ледовитый океан – самый холодный океан</a:t>
            </a: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288" y="1768475"/>
            <a:ext cx="8281987" cy="4668838"/>
          </a:xfr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  <a:tileRect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На свободных ото льда пространствах вода прогревается местами лишь 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до +0,5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 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В морях летом температура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воды от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+2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до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+6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Солёность водных масс ниже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среднеокеанической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( ПОЧЕМУ ???)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                                         (см.стр. 97).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9713" y="5207000"/>
            <a:ext cx="785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3643313" y="188913"/>
            <a:ext cx="5249862" cy="624681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eaLnBrk="0" hangingPunct="0"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Зимой 9/10 площади Северного Ледовитого океана покрыто дрейфующими льдами, преимущественно многолетними (толщина около 4,5 м) и припаем (в прибрежной зоне) </a:t>
            </a:r>
          </a:p>
          <a:p>
            <a:pPr marL="342900" indent="-342900" eaLnBrk="0" hangingPunct="0"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Общий объём льда составляет около 26 тыс. км</a:t>
            </a:r>
            <a:r>
              <a:rPr lang="ru-RU" sz="2000" b="1" baseline="30000" dirty="0">
                <a:solidFill>
                  <a:schemeClr val="bg1"/>
                </a:solidFill>
                <a:cs typeface="Times New Roman" pitchFamily="18" charset="0"/>
              </a:rPr>
              <a:t>3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 .</a:t>
            </a:r>
          </a:p>
          <a:p>
            <a:pPr marL="342900" indent="-342900" eaLnBrk="0" hangingPunct="0"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В морях Баффина и Гренландском обычны айсберги. </a:t>
            </a:r>
          </a:p>
          <a:p>
            <a:pPr marL="342900" indent="-342900" eaLnBrk="0" hangingPunct="0">
              <a:buFont typeface="Wingdings" pitchFamily="2" charset="2"/>
              <a:buChar char="ü"/>
              <a:defRPr/>
            </a:pPr>
            <a:r>
              <a:rPr lang="ru-RU" sz="2000" b="1" i="1" dirty="0">
                <a:solidFill>
                  <a:schemeClr val="bg1"/>
                </a:solidFill>
                <a:cs typeface="Times New Roman" pitchFamily="18" charset="0"/>
              </a:rPr>
              <a:t>В Арктическом бассейне дрейфуют (по 6 и более лет) так называемые ледяные острова, образующиеся из шельфовых ледников Канадского Арктического архипелага; их толщина достигает 30—35 м, вследствие чего их удобно использовать для работы многолетних дрейфующих станций.</a:t>
            </a:r>
          </a:p>
        </p:txBody>
      </p:sp>
      <p:pic>
        <p:nvPicPr>
          <p:cNvPr id="40963" name="Picture 2" descr="D:\Все со старого компьютера\Мама\Антарктика и Арктика\ФОТКИ\01(400x400)[57077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76225"/>
            <a:ext cx="3175000" cy="3173413"/>
          </a:xfrm>
          <a:prstGeom prst="rect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48131" name="Picture 2" descr="C:\Documents and Settings\Мама\Мои документы\Мои рисунки\Новая папка\lkl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29013"/>
            <a:ext cx="3175000" cy="2886075"/>
          </a:xfrm>
          <a:prstGeom prst="rect">
            <a:avLst/>
          </a:prstGeom>
          <a:noFill/>
          <a:ln w="25400">
            <a:solidFill>
              <a:srgbClr val="B8B8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71500" y="498475"/>
            <a:ext cx="5430838" cy="569913"/>
          </a:xfr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  <a:tileRect/>
          </a:gradFill>
          <a:ln>
            <a:solidFill>
              <a:schemeClr val="bg1">
                <a:lumMod val="20000"/>
                <a:lumOff val="80000"/>
              </a:schemeClr>
            </a:solidFill>
          </a:ln>
        </p:spPr>
        <p:txBody>
          <a:bodyPr lIns="91440" tIns="45720" rIns="91440" bIns="45720"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Arial Black" pitchFamily="34" charset="0"/>
              </a:rPr>
              <a:t>Льды в океане</a:t>
            </a:r>
          </a:p>
        </p:txBody>
      </p:sp>
      <p:pic>
        <p:nvPicPr>
          <p:cNvPr id="50178" name="Picture 7" descr="03(400x400)[57077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4313" y="2343150"/>
            <a:ext cx="3429000" cy="2338388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8900000" scaled="1"/>
          </a:gradFill>
          <a:ln w="9525">
            <a:solidFill>
              <a:srgbClr val="B8B8FF"/>
            </a:solidFill>
            <a:miter lim="800000"/>
            <a:headEnd/>
            <a:tailEnd/>
          </a:ln>
        </p:spPr>
      </p:pic>
      <p:pic>
        <p:nvPicPr>
          <p:cNvPr id="43018" name="Picture 10" descr="1147710657-21-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3562350"/>
            <a:ext cx="2016125" cy="2011363"/>
          </a:xfrm>
          <a:prstGeom prst="rect">
            <a:avLst/>
          </a:prstGeom>
          <a:noFill/>
          <a:ln w="952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43021" name="Picture 13" descr="dsc064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490913"/>
            <a:ext cx="3532187" cy="2917825"/>
          </a:xfrm>
          <a:prstGeom prst="rect">
            <a:avLst/>
          </a:prstGeom>
          <a:noFill/>
          <a:ln w="952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50181" name="Picture 16" descr="798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5613" y="4729163"/>
            <a:ext cx="1866900" cy="1638300"/>
          </a:xfrm>
          <a:prstGeom prst="rect">
            <a:avLst/>
          </a:prstGeom>
          <a:noFill/>
          <a:ln w="9525">
            <a:solidFill>
              <a:srgbClr val="B8B8FF"/>
            </a:solidFill>
            <a:miter lim="800000"/>
            <a:headEnd/>
            <a:tailEnd/>
          </a:ln>
        </p:spPr>
      </p:pic>
      <p:pic>
        <p:nvPicPr>
          <p:cNvPr id="50182" name="Рисунок 8" descr="type:0, atr:0,0, title:Борьба за Арктический шельф">
            <a:hlinkClick r:id="rId6" tooltip="&quot;Борьба за Арктический шельф&quot;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87813" y="4751388"/>
            <a:ext cx="2646362" cy="1614487"/>
          </a:xfrm>
          <a:prstGeom prst="rect">
            <a:avLst/>
          </a:prstGeom>
          <a:noFill/>
          <a:ln w="9525">
            <a:solidFill>
              <a:srgbClr val="B8B8FF"/>
            </a:solidFill>
            <a:miter lim="800000"/>
            <a:headEnd/>
            <a:tailEnd/>
          </a:ln>
        </p:spPr>
      </p:pic>
      <p:pic>
        <p:nvPicPr>
          <p:cNvPr id="50183" name="Picture 2" descr="C:\Documents and Settings\Марина\Мои документы\Мои рисунки\Новая папка\untitled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1122363"/>
            <a:ext cx="2232025" cy="2227262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</p:spPr>
      </p:pic>
      <p:pic>
        <p:nvPicPr>
          <p:cNvPr id="50184" name="Picture 12" descr="C:\Documents and Settings\Марина\Мои документы\Мои рисунки\Новая папка\iceic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775" y="1122363"/>
            <a:ext cx="2306638" cy="1785937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</p:spPr>
      </p:pic>
      <p:pic>
        <p:nvPicPr>
          <p:cNvPr id="50185" name="Picture 4" descr="торос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7913" y="474663"/>
            <a:ext cx="2501900" cy="1793875"/>
          </a:xfrm>
          <a:prstGeom prst="rect">
            <a:avLst/>
          </a:prstGeom>
          <a:noFill/>
          <a:ln w="25400">
            <a:solidFill>
              <a:srgbClr val="7070FF"/>
            </a:solidFill>
            <a:miter lim="800000"/>
            <a:headEnd/>
            <a:tailEnd/>
          </a:ln>
        </p:spPr>
      </p:pic>
      <p:pic>
        <p:nvPicPr>
          <p:cNvPr id="50186" name="Picture 12" descr="C:\Documents and Settings\Марина\Мои документы\Мои рисунки\Новая папка\iceic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63" y="1133475"/>
            <a:ext cx="2306637" cy="1787525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59763" cy="990600"/>
          </a:xfrm>
        </p:spPr>
        <p:txBody>
          <a:bodyPr/>
          <a:lstStyle/>
          <a:p>
            <a:pPr eaLnBrk="1" hangingPunct="1"/>
            <a:endParaRPr lang="ru-RU" sz="36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3059113" y="1204913"/>
            <a:ext cx="3241675" cy="11430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МОРСКИЕ ЛЬДЫ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785813" y="2776538"/>
            <a:ext cx="3286125" cy="787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ПРИПАЙНЫЕ</a:t>
            </a:r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4930775" y="2633663"/>
            <a:ext cx="3643313" cy="9302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ДРЕЙФУЮЩИЕ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(ПАКОВЫЕ)</a:t>
            </a:r>
          </a:p>
        </p:txBody>
      </p:sp>
      <p:sp>
        <p:nvSpPr>
          <p:cNvPr id="51205" name="Rectangle 9"/>
          <p:cNvSpPr>
            <a:spLocks noChangeArrowheads="1"/>
          </p:cNvSpPr>
          <p:nvPr/>
        </p:nvSpPr>
        <p:spPr bwMode="auto">
          <a:xfrm>
            <a:off x="827088" y="3563938"/>
            <a:ext cx="3240087" cy="28575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Прикреплены к берегам и</a:t>
            </a:r>
          </a:p>
          <a:p>
            <a:r>
              <a:rPr lang="ru-RU" sz="2000" b="1">
                <a:latin typeface="Times New Roman" pitchFamily="18" charset="0"/>
              </a:rPr>
              <a:t>могут образовывать </a:t>
            </a:r>
          </a:p>
          <a:p>
            <a:r>
              <a:rPr lang="ru-RU" sz="2000" b="1">
                <a:latin typeface="Times New Roman" pitchFamily="18" charset="0"/>
              </a:rPr>
              <a:t>сплошные поля</a:t>
            </a:r>
          </a:p>
          <a:p>
            <a:r>
              <a:rPr lang="ru-RU" sz="2000" b="1">
                <a:latin typeface="Times New Roman" pitchFamily="18" charset="0"/>
              </a:rPr>
              <a:t> (несколько км)</a:t>
            </a:r>
          </a:p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Образуется из </a:t>
            </a:r>
          </a:p>
          <a:p>
            <a:r>
              <a:rPr lang="ru-RU" sz="2000" b="1">
                <a:latin typeface="Times New Roman" pitchFamily="18" charset="0"/>
              </a:rPr>
              <a:t>однолетнего льда</a:t>
            </a:r>
          </a:p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Практически непроходим</a:t>
            </a:r>
          </a:p>
          <a:p>
            <a:r>
              <a:rPr lang="ru-RU" sz="2000" b="1">
                <a:latin typeface="Times New Roman" pitchFamily="18" charset="0"/>
              </a:rPr>
              <a:t>для ледоколов</a:t>
            </a:r>
          </a:p>
        </p:txBody>
      </p:sp>
      <p:sp>
        <p:nvSpPr>
          <p:cNvPr id="51206" name="Rectangle 10"/>
          <p:cNvSpPr>
            <a:spLocks noChangeArrowheads="1"/>
          </p:cNvSpPr>
          <p:nvPr/>
        </p:nvSpPr>
        <p:spPr bwMode="auto">
          <a:xfrm>
            <a:off x="5002213" y="3635375"/>
            <a:ext cx="3571875" cy="27860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Движутся под влиянием </a:t>
            </a:r>
          </a:p>
          <a:p>
            <a:r>
              <a:rPr lang="ru-RU" sz="2000" b="1">
                <a:latin typeface="Times New Roman" pitchFamily="18" charset="0"/>
              </a:rPr>
              <a:t> морских течений</a:t>
            </a:r>
          </a:p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Смесь ледниковых полей</a:t>
            </a:r>
          </a:p>
          <a:p>
            <a:r>
              <a:rPr lang="ru-RU" sz="2000" b="1">
                <a:latin typeface="Times New Roman" pitchFamily="18" charset="0"/>
              </a:rPr>
              <a:t>разного возраста</a:t>
            </a:r>
          </a:p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Редко бывают </a:t>
            </a:r>
          </a:p>
          <a:p>
            <a:r>
              <a:rPr lang="ru-RU" sz="2000" b="1">
                <a:latin typeface="Times New Roman" pitchFamily="18" charset="0"/>
              </a:rPr>
              <a:t>сплошными</a:t>
            </a:r>
          </a:p>
        </p:txBody>
      </p:sp>
      <p:sp>
        <p:nvSpPr>
          <p:cNvPr id="51207" name="AutoShape 11"/>
          <p:cNvSpPr>
            <a:spLocks noChangeArrowheads="1"/>
          </p:cNvSpPr>
          <p:nvPr/>
        </p:nvSpPr>
        <p:spPr bwMode="auto">
          <a:xfrm rot="1109511">
            <a:off x="1851025" y="1685925"/>
            <a:ext cx="936625" cy="1004888"/>
          </a:xfrm>
          <a:prstGeom prst="curvedRightArrow">
            <a:avLst>
              <a:gd name="adj1" fmla="val 21517"/>
              <a:gd name="adj2" fmla="val 430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AutoShape 12"/>
          <p:cNvSpPr>
            <a:spLocks noChangeArrowheads="1"/>
          </p:cNvSpPr>
          <p:nvPr/>
        </p:nvSpPr>
        <p:spPr bwMode="auto">
          <a:xfrm rot="-621442">
            <a:off x="6784975" y="1724025"/>
            <a:ext cx="1079500" cy="862013"/>
          </a:xfrm>
          <a:prstGeom prst="curvedLeftArrow">
            <a:avLst>
              <a:gd name="adj1" fmla="val 20000"/>
              <a:gd name="adj2" fmla="val 40000"/>
              <a:gd name="adj3" fmla="val 416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2"/>
          <p:cNvSpPr txBox="1">
            <a:spLocks noRot="1" noChangeArrowheads="1"/>
          </p:cNvSpPr>
          <p:nvPr/>
        </p:nvSpPr>
        <p:spPr bwMode="auto">
          <a:xfrm>
            <a:off x="2357438" y="347663"/>
            <a:ext cx="4573587" cy="7143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</a:rPr>
              <a:t>ВИДЫ ЛЬДОВ</a:t>
            </a:r>
            <a:endParaRPr lang="ru-RU" sz="4400" b="1" kern="0" dirty="0">
              <a:solidFill>
                <a:srgbClr val="FFFF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1210" name="Picture 12" descr="C:\Documents and Settings\Марина\Мои документы\Мои рисунки\Новая папка\ice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5207000"/>
            <a:ext cx="1290637" cy="1000125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</p:spPr>
      </p:pic>
      <p:pic>
        <p:nvPicPr>
          <p:cNvPr id="51211" name="Рисунок 8" descr="type:0, atr:0,0, title:Борьба за Арктический шельф">
            <a:hlinkClick r:id="rId3" tooltip="&quot;Борьба за Арктический шельф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4349750"/>
            <a:ext cx="1143000" cy="1016000"/>
          </a:xfrm>
          <a:prstGeom prst="rect">
            <a:avLst/>
          </a:prstGeom>
          <a:noFill/>
          <a:ln w="9525">
            <a:solidFill>
              <a:srgbClr val="B8B8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685800" y="276225"/>
            <a:ext cx="7773988" cy="4286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2226" name="Содержимое 2"/>
          <p:cNvSpPr>
            <a:spLocks noGrp="1"/>
          </p:cNvSpPr>
          <p:nvPr>
            <p:ph idx="1"/>
          </p:nvPr>
        </p:nvSpPr>
        <p:spPr>
          <a:xfrm>
            <a:off x="714375" y="633413"/>
            <a:ext cx="7773988" cy="5375275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  <a:r>
              <a:rPr lang="ru-RU" sz="2400" smtClean="0"/>
              <a:t>Что там чудится в тумане?</a:t>
            </a:r>
          </a:p>
          <a:p>
            <a:pPr>
              <a:buFontTx/>
              <a:buNone/>
            </a:pPr>
            <a:r>
              <a:rPr lang="ru-RU" sz="2400" smtClean="0"/>
              <a:t>                                                                        </a:t>
            </a:r>
            <a:r>
              <a:rPr lang="ru-RU" sz="2400" b="1" i="1" smtClean="0"/>
              <a:t>( Руки вперёд.) </a:t>
            </a:r>
          </a:p>
          <a:p>
            <a:r>
              <a:rPr lang="ru-RU" sz="2400" smtClean="0"/>
              <a:t>Волны плещут в океане. </a:t>
            </a:r>
          </a:p>
          <a:p>
            <a:r>
              <a:rPr lang="ru-RU" sz="2400" smtClean="0"/>
              <a:t>                             </a:t>
            </a:r>
            <a:r>
              <a:rPr lang="ru-RU" sz="2400" b="1" i="1" smtClean="0"/>
              <a:t>(Машем руками, изображая волны.) </a:t>
            </a:r>
          </a:p>
          <a:p>
            <a:r>
              <a:rPr lang="ru-RU" sz="2400" smtClean="0"/>
              <a:t>Это мачты кораблей.            </a:t>
            </a:r>
            <a:r>
              <a:rPr lang="ru-RU" sz="2400" b="1" i="1" smtClean="0"/>
              <a:t>(Вытягиваем руки вверх.) </a:t>
            </a:r>
          </a:p>
          <a:p>
            <a:r>
              <a:rPr lang="ru-RU" sz="2400" smtClean="0"/>
              <a:t>Пусть плывут сюда скорей!</a:t>
            </a:r>
          </a:p>
          <a:p>
            <a:pPr>
              <a:buFontTx/>
              <a:buNone/>
            </a:pPr>
            <a:r>
              <a:rPr lang="ru-RU" sz="2400" smtClean="0"/>
              <a:t>                                      </a:t>
            </a:r>
            <a:r>
              <a:rPr lang="ru-RU" sz="2400" b="1" i="1" smtClean="0"/>
              <a:t>(Приветственно машем руками.)</a:t>
            </a:r>
            <a:r>
              <a:rPr lang="ru-RU" sz="2400" smtClean="0"/>
              <a:t> </a:t>
            </a:r>
          </a:p>
          <a:p>
            <a:r>
              <a:rPr lang="ru-RU" sz="2400" smtClean="0"/>
              <a:t>Мы по берегу гуляем, </a:t>
            </a:r>
          </a:p>
          <a:p>
            <a:r>
              <a:rPr lang="ru-RU" sz="2400" smtClean="0"/>
              <a:t>Мореходов поджидаем,                     </a:t>
            </a:r>
            <a:r>
              <a:rPr lang="ru-RU" sz="2400" b="1" i="1" smtClean="0"/>
              <a:t>(Ходьба на месте.) </a:t>
            </a:r>
          </a:p>
          <a:p>
            <a:r>
              <a:rPr lang="ru-RU" sz="2400" smtClean="0"/>
              <a:t>Ищем ракушки в песке                                   </a:t>
            </a:r>
            <a:r>
              <a:rPr lang="ru-RU" sz="2400" b="1" i="1" smtClean="0"/>
              <a:t>(Наклоны.) </a:t>
            </a:r>
          </a:p>
          <a:p>
            <a:r>
              <a:rPr lang="ru-RU" sz="2400" smtClean="0"/>
              <a:t>И сжимаем в кулаке.                      </a:t>
            </a:r>
            <a:r>
              <a:rPr lang="ru-RU" sz="2400" b="1" i="1" smtClean="0"/>
              <a:t>(Сжимаем кулачки.) </a:t>
            </a:r>
          </a:p>
          <a:p>
            <a:r>
              <a:rPr lang="ru-RU" sz="2400" smtClean="0"/>
              <a:t>Чтоб побольше их собрать,  </a:t>
            </a:r>
          </a:p>
          <a:p>
            <a:r>
              <a:rPr lang="ru-RU" sz="2400" smtClean="0"/>
              <a:t>Надо чаще приседать.                                </a:t>
            </a:r>
            <a:r>
              <a:rPr lang="ru-RU" sz="2400" b="1" i="1" smtClean="0"/>
              <a:t>(Приседания.)</a:t>
            </a: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428625" y="276225"/>
            <a:ext cx="8288338" cy="500063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</a:rPr>
              <a:t>Физкультминутка</a:t>
            </a:r>
            <a:endParaRPr lang="ru-RU" sz="3600" b="1" kern="0" dirty="0">
              <a:solidFill>
                <a:srgbClr val="FFFF00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072063"/>
            <a:ext cx="8231188" cy="1139825"/>
          </a:xfrm>
        </p:spPr>
        <p:txBody>
          <a:bodyPr/>
          <a:lstStyle/>
          <a:p>
            <a:pPr eaLnBrk="1" hangingPunct="1"/>
            <a:endParaRPr lang="ru-RU" sz="3600" b="1" i="1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47663"/>
            <a:ext cx="8216900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571500" y="4921250"/>
            <a:ext cx="8002588" cy="12858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  <a:tileRect/>
          </a:gradFill>
          <a:ln>
            <a:solidFill>
              <a:schemeClr val="bg1">
                <a:lumMod val="20000"/>
                <a:lumOff val="80000"/>
              </a:schemeClr>
            </a:solidFill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Чем уникален органический мир океана? </a:t>
            </a:r>
          </a:p>
          <a:p>
            <a:pPr algn="ctr">
              <a:defRPr/>
            </a:pPr>
            <a:r>
              <a:rPr lang="ru-RU" sz="2000" b="1" kern="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(см. текст стр. 96-98)</a:t>
            </a: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9713" y="4921250"/>
            <a:ext cx="785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00063" y="498475"/>
            <a:ext cx="4359275" cy="992188"/>
          </a:xfr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>
            <a:solidFill>
              <a:srgbClr val="CC00FF"/>
            </a:solidFill>
          </a:ln>
        </p:spPr>
        <p:txBody>
          <a:bodyPr lIns="91440" tIns="45720" rIns="91440" bIns="45720"/>
          <a:lstStyle/>
          <a:p>
            <a:pPr eaLnBrk="1" hangingPunct="1"/>
            <a:r>
              <a:rPr lang="ru-RU" sz="3200" smtClean="0">
                <a:solidFill>
                  <a:srgbClr val="FFFF00"/>
                </a:solidFill>
                <a:latin typeface="Arial Black" pitchFamily="34" charset="0"/>
              </a:rPr>
              <a:t>Органический мир</a:t>
            </a:r>
          </a:p>
        </p:txBody>
      </p:sp>
      <p:sp>
        <p:nvSpPr>
          <p:cNvPr id="54274" name="Rectangle 9"/>
          <p:cNvSpPr>
            <a:spLocks noChangeArrowheads="1"/>
          </p:cNvSpPr>
          <p:nvPr/>
        </p:nvSpPr>
        <p:spPr bwMode="auto">
          <a:xfrm>
            <a:off x="4930775" y="354013"/>
            <a:ext cx="3963988" cy="59404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9525">
            <a:solidFill>
              <a:srgbClr val="9966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 sz="2000">
                <a:solidFill>
                  <a:srgbClr val="CCECFF"/>
                </a:solidFill>
                <a:ea typeface="Times New Roman" pitchFamily="18" charset="0"/>
                <a:cs typeface="Arial" charset="0"/>
              </a:rPr>
              <a:t>В тех частях океана, которые круглый год покрыты льдом, растительный мир очень скуден, так как лед слабо пропускает свет, препятствуя росту растений.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 sz="2000">
                <a:solidFill>
                  <a:srgbClr val="CCECFF"/>
                </a:solidFill>
                <a:ea typeface="Times New Roman" pitchFamily="18" charset="0"/>
                <a:cs typeface="Arial" charset="0"/>
              </a:rPr>
              <a:t>Во всём океане интенсивно развивается фитопланктон, в том числе и среди льдов. 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 sz="2000">
                <a:solidFill>
                  <a:srgbClr val="CCECFF"/>
                </a:solidFill>
                <a:ea typeface="Times New Roman" pitchFamily="18" charset="0"/>
                <a:cs typeface="Arial" charset="0"/>
              </a:rPr>
              <a:t>Животный мир более разнообразен в Северо-Европейском бассейне, главным образом рыбы: сельдь, треска, морской окунь, пикша; в Арктическом бассейне — белый медведь, морж, тюлень, нарвал, белуха и др.</a:t>
            </a:r>
          </a:p>
        </p:txBody>
      </p:sp>
      <p:pic>
        <p:nvPicPr>
          <p:cNvPr id="54275" name="Picture 6" descr="E:\RES\Class7\Органический мир Сев. Лед. океа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62100"/>
            <a:ext cx="4392613" cy="4421188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7" descr="pu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990600"/>
            <a:ext cx="1643062" cy="2501900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53256" name="Rectangle 8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490538"/>
            <a:ext cx="1674812" cy="714375"/>
          </a:xfrm>
          <a:gradFill>
            <a:gsLst>
              <a:gs pos="1100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Arial Black" pitchFamily="34" charset="0"/>
              </a:rPr>
              <a:t>Чистик</a:t>
            </a:r>
          </a:p>
        </p:txBody>
      </p:sp>
      <p:pic>
        <p:nvPicPr>
          <p:cNvPr id="56323" name="Picture 7" descr="C:\Documents and Settings\Мама\Мои документы\Мои рисунки\АРКТИКА\крач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849688"/>
            <a:ext cx="1714500" cy="2500312"/>
          </a:xfrm>
          <a:prstGeom prst="rect">
            <a:avLst/>
          </a:prstGeom>
          <a:noFill/>
          <a:ln w="28575">
            <a:solidFill>
              <a:srgbClr val="7070FF"/>
            </a:solidFill>
            <a:miter lim="800000"/>
            <a:headEnd/>
            <a:tailEnd/>
          </a:ln>
        </p:spPr>
      </p:pic>
      <p:sp>
        <p:nvSpPr>
          <p:cNvPr id="57352" name="Прямоугольник 7"/>
          <p:cNvSpPr>
            <a:spLocks noChangeArrowheads="1"/>
          </p:cNvSpPr>
          <p:nvPr/>
        </p:nvSpPr>
        <p:spPr bwMode="auto">
          <a:xfrm>
            <a:off x="428625" y="3517900"/>
            <a:ext cx="1714500" cy="3683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Arial Black" pitchFamily="34" charset="0"/>
              </a:rPr>
              <a:t>Крачки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6" name="Picture 6" descr="Сельд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63" y="1276350"/>
            <a:ext cx="2573337" cy="2216150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7" name="Picture 4" descr="Sebastes chlorostict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63" y="3849688"/>
            <a:ext cx="2573337" cy="2565400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6000" y="490538"/>
            <a:ext cx="2501900" cy="70802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FFFF00"/>
                </a:solidFill>
                <a:latin typeface="Arial Black" pitchFamily="34" charset="0"/>
              </a:rPr>
              <a:t>Сельдь</a:t>
            </a:r>
            <a:r>
              <a:rPr lang="ru-RU" sz="4000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3125" y="3492500"/>
            <a:ext cx="2644775" cy="3683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FFFF00"/>
                </a:solidFill>
                <a:latin typeface="Arial Black" pitchFamily="34" charset="0"/>
              </a:rPr>
              <a:t>Морской окунь</a:t>
            </a:r>
          </a:p>
        </p:txBody>
      </p:sp>
      <p:pic>
        <p:nvPicPr>
          <p:cNvPr id="10" name="Picture 4" descr="Белух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1204913"/>
            <a:ext cx="2000250" cy="221615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56330" name="Прямоугольник 3"/>
          <p:cNvSpPr>
            <a:spLocks noChangeArrowheads="1"/>
          </p:cNvSpPr>
          <p:nvPr/>
        </p:nvSpPr>
        <p:spPr bwMode="auto">
          <a:xfrm>
            <a:off x="4859338" y="1633538"/>
            <a:ext cx="1785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87900" y="490538"/>
            <a:ext cx="2000250" cy="70802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FFFF00"/>
                </a:solidFill>
                <a:latin typeface="Arial Black" pitchFamily="34" charset="0"/>
              </a:rPr>
              <a:t>Белуха</a:t>
            </a:r>
            <a:r>
              <a:rPr lang="ru-RU" sz="4000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56332" name="Picture 4" descr="моржи на льдин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338" y="3921125"/>
            <a:ext cx="1928812" cy="2420938"/>
          </a:xfrm>
          <a:prstGeom prst="rect">
            <a:avLst/>
          </a:prstGeom>
          <a:noFill/>
          <a:ln w="25400">
            <a:solidFill>
              <a:srgbClr val="7070FF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787900" y="3348038"/>
            <a:ext cx="2000250" cy="70802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FFFF00"/>
                </a:solidFill>
                <a:latin typeface="Arial Black" pitchFamily="34" charset="0"/>
              </a:rPr>
              <a:t>Моржи</a:t>
            </a:r>
            <a:r>
              <a:rPr lang="ru-RU" sz="4000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5" name="Picture 4" descr="Тюлень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8150" y="3992563"/>
            <a:ext cx="1928813" cy="2357437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6" name="Прямоугольник 7"/>
          <p:cNvSpPr>
            <a:spLocks noChangeArrowheads="1"/>
          </p:cNvSpPr>
          <p:nvPr/>
        </p:nvSpPr>
        <p:spPr bwMode="auto">
          <a:xfrm>
            <a:off x="6788150" y="3670300"/>
            <a:ext cx="1928813" cy="3683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Arial Black" pitchFamily="34" charset="0"/>
              </a:rPr>
              <a:t>Тюлень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7" name="Picture 4" descr="Беле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8150" y="919163"/>
            <a:ext cx="1928813" cy="2716212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8" name="Прямоугольник 7"/>
          <p:cNvSpPr>
            <a:spLocks noChangeArrowheads="1"/>
          </p:cNvSpPr>
          <p:nvPr/>
        </p:nvSpPr>
        <p:spPr bwMode="auto">
          <a:xfrm>
            <a:off x="6788150" y="490538"/>
            <a:ext cx="1928813" cy="4016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Arial Black" pitchFamily="34" charset="0"/>
              </a:rPr>
              <a:t>Белёк</a:t>
            </a:r>
            <a:endParaRPr lang="ru-RU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 descr="funny-white-bear-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561975"/>
            <a:ext cx="8042275" cy="5780088"/>
          </a:xfrm>
          <a:prstGeom prst="rect">
            <a:avLst/>
          </a:prstGeom>
          <a:noFill/>
          <a:ln w="25400">
            <a:solidFill>
              <a:srgbClr val="7070FF"/>
            </a:solidFill>
            <a:miter lim="800000"/>
            <a:headEnd/>
            <a:tailEnd/>
          </a:ln>
        </p:spPr>
      </p:pic>
      <p:sp>
        <p:nvSpPr>
          <p:cNvPr id="57346" name="Rectangle 2"/>
          <p:cNvSpPr txBox="1">
            <a:spLocks noRot="1" noChangeArrowheads="1"/>
          </p:cNvSpPr>
          <p:nvPr/>
        </p:nvSpPr>
        <p:spPr bwMode="auto">
          <a:xfrm>
            <a:off x="571500" y="276225"/>
            <a:ext cx="8074025" cy="500063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9525">
            <a:solidFill>
              <a:srgbClr val="CC00FF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>
                <a:solidFill>
                  <a:srgbClr val="FFFF00"/>
                </a:solidFill>
                <a:latin typeface="Arial Black" pitchFamily="34" charset="0"/>
              </a:rPr>
              <a:t>     Белый медведь – царь северных морей</a:t>
            </a:r>
            <a:endParaRPr lang="ru-RU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685800" y="608013"/>
            <a:ext cx="7773988" cy="817562"/>
          </a:xfr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</a:gradFill>
          <a:ln w="31750">
            <a:solidFill>
              <a:srgbClr val="99CCFF"/>
            </a:solidFill>
          </a:ln>
        </p:spPr>
        <p:txBody>
          <a:bodyPr/>
          <a:lstStyle/>
          <a:p>
            <a:r>
              <a:rPr lang="ru-RU" sz="6600" b="1" smtClean="0">
                <a:solidFill>
                  <a:srgbClr val="FFFF00"/>
                </a:solidFill>
                <a:latin typeface="Arial Black" pitchFamily="34" charset="0"/>
              </a:rPr>
              <a:t>План урока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714375" y="1709738"/>
            <a:ext cx="7773988" cy="4418012"/>
          </a:xfr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41275">
            <a:solidFill>
              <a:srgbClr val="9999FF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b="1" i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Географическое положение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История исследования океана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Береговая линия, рельеф дна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Климат, свойства воды, течения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Льды в океане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Органический мир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Хозяйственное использование</a:t>
            </a:r>
          </a:p>
          <a:p>
            <a:pPr>
              <a:buFontTx/>
              <a:buNone/>
            </a:pPr>
            <a:endParaRPr lang="ru-RU" sz="2400" b="1" i="1" smtClean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endParaRPr lang="ru-RU" sz="2800" b="1" i="1" smtClean="0">
              <a:solidFill>
                <a:schemeClr val="tx2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4" descr="C:\Documents and Settings\Мама\Мои документы\Мои рисунки\Новая папка\06ecf726d9d335cac29e8ef952d596f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419100"/>
            <a:ext cx="5033963" cy="5859463"/>
          </a:xfrm>
          <a:ln>
            <a:solidFill>
              <a:srgbClr val="CCECFF"/>
            </a:solidFill>
          </a:ln>
        </p:spPr>
      </p:pic>
      <p:sp>
        <p:nvSpPr>
          <p:cNvPr id="58370" name="Прямоугольник 4"/>
          <p:cNvSpPr>
            <a:spLocks noChangeArrowheads="1"/>
          </p:cNvSpPr>
          <p:nvPr/>
        </p:nvSpPr>
        <p:spPr bwMode="auto">
          <a:xfrm>
            <a:off x="5502275" y="347663"/>
            <a:ext cx="3500438" cy="637222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Холодный, суровый, лежащий на «макушке» Земли океан. </a:t>
            </a:r>
          </a:p>
          <a:p>
            <a:r>
              <a:rPr lang="ru-RU" sz="2400">
                <a:solidFill>
                  <a:schemeClr val="bg1"/>
                </a:solidFill>
              </a:rPr>
              <a:t>Имеет ли он хозяйственное значение для человека? </a:t>
            </a:r>
          </a:p>
          <a:p>
            <a:r>
              <a:rPr lang="ru-RU" sz="2400">
                <a:solidFill>
                  <a:schemeClr val="bg1"/>
                </a:solidFill>
              </a:rPr>
              <a:t>Столь ли необходимо его освоение, связанное с риском и большими затратами? </a:t>
            </a:r>
          </a:p>
          <a:p>
            <a:r>
              <a:rPr lang="ru-RU" sz="2400">
                <a:solidFill>
                  <a:schemeClr val="bg1"/>
                </a:solidFill>
              </a:rPr>
              <a:t>(см. текст</a:t>
            </a:r>
          </a:p>
          <a:p>
            <a:r>
              <a:rPr lang="ru-RU" sz="2400">
                <a:solidFill>
                  <a:schemeClr val="bg1"/>
                </a:solidFill>
              </a:rPr>
              <a:t> стр. 98-99).</a:t>
            </a:r>
          </a:p>
          <a:p>
            <a:endParaRPr lang="ru-RU" sz="2400">
              <a:solidFill>
                <a:schemeClr val="bg1"/>
              </a:solidFill>
            </a:endParaRPr>
          </a:p>
          <a:p>
            <a:endParaRPr lang="ru-RU" sz="2400">
              <a:solidFill>
                <a:schemeClr val="bg1"/>
              </a:solidFill>
            </a:endParaRPr>
          </a:p>
          <a:p>
            <a:endParaRPr lang="ru-RU" sz="2400">
              <a:solidFill>
                <a:schemeClr val="bg1"/>
              </a:solidFill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4025" y="5135563"/>
            <a:ext cx="785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71500" y="498475"/>
            <a:ext cx="8074025" cy="855663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Хозяйственное использование</a:t>
            </a:r>
            <a:b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Добыча полезных ископаемых</a:t>
            </a:r>
          </a:p>
        </p:txBody>
      </p:sp>
      <p:pic>
        <p:nvPicPr>
          <p:cNvPr id="69635" name="Picture 5" descr="Полезные ископаемые С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490663"/>
            <a:ext cx="8034338" cy="4897437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71500" y="498475"/>
            <a:ext cx="8002588" cy="712788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Arial Black" pitchFamily="34" charset="0"/>
              </a:rPr>
              <a:t>Рыболовство</a:t>
            </a:r>
          </a:p>
        </p:txBody>
      </p:sp>
      <p:pic>
        <p:nvPicPr>
          <p:cNvPr id="70659" name="Picture 5" descr="Рыболовство в С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54150"/>
            <a:ext cx="8137525" cy="4838700"/>
          </a:xfrm>
          <a:prstGeom prst="rect">
            <a:avLst/>
          </a:prstGeom>
          <a:noFill/>
          <a:ln w="28575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39750" y="547688"/>
            <a:ext cx="5033963" cy="855662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Судоходство</a:t>
            </a:r>
          </a:p>
        </p:txBody>
      </p:sp>
      <p:pic>
        <p:nvPicPr>
          <p:cNvPr id="71683" name="Picture 5" descr="Судоходство в С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490663"/>
            <a:ext cx="5035550" cy="4859337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5716588" y="419100"/>
            <a:ext cx="2857500" cy="6002338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В течение 3 - 5 месяцев Северный Ледовитый океан используется для морских перевозок.</a:t>
            </a:r>
          </a:p>
          <a:p>
            <a:pPr eaLnBrk="0" hangingPunct="0"/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Важнейшие порты: Черчилл (Канада), Тронхейм (Норвегия), Архангельск, Беломорск, Диксон, Мурманск, Тикси (Россия)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:\Documents and Settings\Мама\Мои документы\Мои рисунки\АРКТИКА\600px-Sevmorput%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90538"/>
            <a:ext cx="5976938" cy="5949950"/>
          </a:xfrm>
          <a:prstGeom prst="rect">
            <a:avLst/>
          </a:prstGeom>
          <a:noFill/>
          <a:ln w="25400">
            <a:solidFill>
              <a:srgbClr val="7070FF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502400" y="474663"/>
            <a:ext cx="2143125" cy="54483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ru-RU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Северный морской путь</a:t>
            </a:r>
          </a:p>
          <a:p>
            <a:pPr>
              <a:defRPr/>
            </a:pPr>
            <a:r>
              <a:rPr lang="ru-RU" sz="2400" b="1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dirty="0" err="1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Альтерна</a:t>
            </a:r>
            <a:endParaRPr lang="ru-RU" sz="2800" b="1" dirty="0">
              <a:solidFill>
                <a:srgbClr val="6699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err="1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тивный</a:t>
            </a:r>
            <a:r>
              <a:rPr lang="ru-RU" sz="2800" b="1" dirty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 путь, использующий Суэцкий канал</a:t>
            </a:r>
          </a:p>
        </p:txBody>
      </p:sp>
      <p:sp>
        <p:nvSpPr>
          <p:cNvPr id="4" name="Rectangle 4"/>
          <p:cNvSpPr txBox="1">
            <a:spLocks noRot="1" noChangeArrowheads="1"/>
          </p:cNvSpPr>
          <p:nvPr/>
        </p:nvSpPr>
        <p:spPr bwMode="auto">
          <a:xfrm>
            <a:off x="285750" y="5921375"/>
            <a:ext cx="7716838" cy="500063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По каким морям проходит северный морской путь?</a:t>
            </a:r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1150" y="5278438"/>
            <a:ext cx="785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39750" y="474663"/>
            <a:ext cx="8137525" cy="1006475"/>
          </a:xfr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  <a:tileRect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Arial Black" pitchFamily="34" charset="0"/>
              </a:rPr>
              <a:t>Ледоколы – проводники северных морей</a:t>
            </a:r>
          </a:p>
        </p:txBody>
      </p:sp>
      <p:pic>
        <p:nvPicPr>
          <p:cNvPr id="2" name="Picture 5" descr="10_antarkti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90663"/>
            <a:ext cx="4700587" cy="4859337"/>
          </a:xfrm>
          <a:prstGeom prst="rect">
            <a:avLst/>
          </a:prstGeom>
          <a:noFill/>
          <a:ln w="25400">
            <a:solidFill>
              <a:srgbClr val="7070FF"/>
            </a:solidFill>
            <a:miter lim="800000"/>
            <a:headEnd/>
            <a:tailEnd/>
          </a:ln>
        </p:spPr>
      </p:pic>
      <p:pic>
        <p:nvPicPr>
          <p:cNvPr id="63491" name="Picture 4" descr="C:\Documents and Settings\Мама\Мои документы\Мои рисунки\Новая папка\3eb366c64e2c3e6569bcf87bff050d4c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490663"/>
            <a:ext cx="4144962" cy="4899025"/>
          </a:xfrm>
          <a:prstGeom prst="rect">
            <a:avLst/>
          </a:prstGeom>
          <a:noFill/>
          <a:ln w="25400">
            <a:solidFill>
              <a:srgbClr val="707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Содержимое 3" descr="Подводные аппараты «Мир».">
            <a:hlinkClick r:id="rId2" tooltip="&quot;Подводные аппараты «Мир»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547688"/>
            <a:ext cx="2808288" cy="2873375"/>
          </a:xfrm>
          <a:ln w="25400">
            <a:solidFill>
              <a:schemeClr val="bg1">
                <a:lumMod val="40000"/>
                <a:lumOff val="60000"/>
              </a:schemeClr>
            </a:solidFill>
          </a:ln>
        </p:spPr>
      </p:pic>
      <p:pic>
        <p:nvPicPr>
          <p:cNvPr id="65538" name="Рисунок 6" descr="type:0, atr:0,0, title:Резиновый флаг">
            <a:hlinkClick r:id="rId4" tooltip="&quot;Резиновый флаг&quot;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925" y="474663"/>
            <a:ext cx="2881313" cy="2946400"/>
          </a:xfrm>
          <a:prstGeom prst="rect">
            <a:avLst/>
          </a:prstGeom>
          <a:noFill/>
          <a:ln w="25400">
            <a:solidFill>
              <a:srgbClr val="7070FF"/>
            </a:solidFill>
            <a:miter lim="800000"/>
            <a:headEnd/>
            <a:tailEnd/>
          </a:ln>
        </p:spPr>
      </p:pic>
      <p:sp>
        <p:nvSpPr>
          <p:cNvPr id="72710" name="Прямоугольник 7"/>
          <p:cNvSpPr>
            <a:spLocks noChangeArrowheads="1"/>
          </p:cNvSpPr>
          <p:nvPr/>
        </p:nvSpPr>
        <p:spPr bwMode="auto">
          <a:xfrm>
            <a:off x="285750" y="3348038"/>
            <a:ext cx="8574088" cy="4094162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89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2 августа 2007 года российские ученые побывали на глубине более четырех километров, взяли пробы грунта, а взамен оставили на дне океана титановый флаг Российской Федерации и капсулу с посланием потомкам. </a:t>
            </a:r>
            <a:r>
              <a:rPr lang="ru-RU" sz="2400" dirty="0">
                <a:solidFill>
                  <a:schemeClr val="bg1"/>
                </a:solidFill>
              </a:rPr>
              <a:t>Предварительные результаты изучения подводного грунта свидетельствуют о том, что структура коры хребта Ломоносова соответствует континентальной коре, а значит, является частью прилегающего континентального шельфа Российской Федерации.</a:t>
            </a: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/>
            </a:r>
            <a:br>
              <a:rPr lang="ru-RU" sz="2000" dirty="0">
                <a:cs typeface="Times New Roman" pitchFamily="18" charset="0"/>
              </a:rPr>
            </a:br>
            <a:endParaRPr lang="ru-RU" sz="20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Прямоугольник 1"/>
          <p:cNvSpPr>
            <a:spLocks noChangeArrowheads="1"/>
          </p:cNvSpPr>
          <p:nvPr/>
        </p:nvSpPr>
        <p:spPr bwMode="auto">
          <a:xfrm>
            <a:off x="4214813" y="1062038"/>
            <a:ext cx="4573587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/>
          </a:p>
          <a:p>
            <a:r>
              <a:rPr lang="ru-RU" sz="2000"/>
              <a:t>Омская яхта «Сибирь» в 2000-2001 гг., впервые в истории мореплавания, без зимовок и ледокольной проводки совершила кругосветное путешествие через Северный морской путь, со стартом и финишем в Омске, пройдя все 24 часовых пояса в одном направлении за 15 месяцев!</a:t>
            </a:r>
          </a:p>
          <a:p>
            <a:endParaRPr lang="ru-RU" sz="2000"/>
          </a:p>
          <a:p>
            <a:r>
              <a:rPr lang="ru-RU" sz="2000"/>
              <a:t>Путешествия яхты «Сибирь», обошедшей планету через Северный Ледовитый океан, продемонстрировали флаг нашей области в портах более 40 государств!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90538"/>
            <a:ext cx="364331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490538"/>
          <a:ext cx="828680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8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                 </a:t>
                      </a:r>
                      <a:r>
                        <a:rPr lang="ru-RU" sz="3200" b="1" dirty="0" smtClean="0">
                          <a:solidFill>
                            <a:srgbClr val="FFFF00"/>
                          </a:solidFill>
                        </a:rPr>
                        <a:t>Кругосветка яхты «Сибирь»  </a:t>
                      </a:r>
                      <a:endParaRPr lang="ru-RU" sz="3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665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0" y="3921125"/>
            <a:ext cx="3702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5" descr="Метеорологические наблюд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062163"/>
            <a:ext cx="5645150" cy="4256087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64516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00063" y="498475"/>
            <a:ext cx="5802312" cy="1139825"/>
          </a:xfr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  <a:tileRect/>
          </a:gradFill>
          <a:ln w="28575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>Метеорологические наблюдения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88088" y="498475"/>
            <a:ext cx="2357437" cy="5583238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 w="28575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CCECFF"/>
                </a:solidFill>
                <a:cs typeface="Times New Roman" pitchFamily="18" charset="0"/>
              </a:rPr>
              <a:t>Погоду в океане и сам океан изучают с помощью парусников-роботов управляемых по радио со спутников.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CCECFF"/>
                </a:solidFill>
                <a:cs typeface="Times New Roman" pitchFamily="18" charset="0"/>
              </a:rPr>
              <a:t>Они выходят в заданный район океана и передают информацию на спутник.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4" descr="c3000101zd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704975"/>
            <a:ext cx="4070350" cy="4691063"/>
          </a:xfrm>
          <a:ln>
            <a:solidFill>
              <a:srgbClr val="99CCFF"/>
            </a:solidFill>
          </a:ln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500563" y="198438"/>
            <a:ext cx="4359275" cy="6586537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952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 eaLnBrk="0" hangingPunct="0">
              <a:defRPr/>
            </a:pPr>
            <a:endParaRPr lang="ru-RU" sz="1400" dirty="0">
              <a:cs typeface="Times New Roman" pitchFamily="18" charset="0"/>
            </a:endParaRPr>
          </a:p>
          <a:p>
            <a:pPr marL="228600" indent="-228600" eaLnBrk="0" hangingPunct="0"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rgbClr val="CCECFF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CCECFF"/>
                </a:solidFill>
                <a:cs typeface="Times New Roman" pitchFamily="18" charset="0"/>
              </a:rPr>
              <a:t>55 миллионов лет назад в Арктике можно было купаться при  температуре воды + 18-20 градусов, так как климат Арктики был субтропическим.</a:t>
            </a:r>
          </a:p>
          <a:p>
            <a:pPr marL="228600" indent="-228600" eaLnBrk="0" hangingPunct="0"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rgbClr val="CCECFF"/>
                </a:solidFill>
                <a:cs typeface="Times New Roman" pitchFamily="18" charset="0"/>
              </a:rPr>
              <a:t> Похолодание климата произошло на Земле, как предполагается, приблизительно 45-30 миллионов лет назад, и в Арктике началось обледенение, это также совпадает с явлением уменьшения содержания углекислого газа на Земле. </a:t>
            </a:r>
          </a:p>
          <a:p>
            <a:pPr marL="228600" indent="-228600" eaLnBrk="0" hangingPunct="0">
              <a:buFont typeface="Arial" charset="0"/>
              <a:buChar char="•"/>
              <a:defRPr/>
            </a:pPr>
            <a:endParaRPr lang="ru-RU" sz="2400" dirty="0">
              <a:solidFill>
                <a:srgbClr val="CCECFF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276225"/>
            <a:ext cx="4214813" cy="132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  <a:tileRect/>
          </a:gradFill>
          <a:ln>
            <a:solidFill>
              <a:schemeClr val="bg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latin typeface="Arial Black" pitchFamily="34" charset="0"/>
              </a:rPr>
              <a:t>        </a:t>
            </a:r>
            <a:r>
              <a:rPr lang="ru-RU" sz="4000" b="1" dirty="0">
                <a:solidFill>
                  <a:srgbClr val="FFFF00"/>
                </a:solidFill>
                <a:latin typeface="Arial Black" pitchFamily="34" charset="0"/>
              </a:rPr>
              <a:t>Это </a:t>
            </a:r>
          </a:p>
          <a:p>
            <a:pPr>
              <a:defRPr/>
            </a:pPr>
            <a:r>
              <a:rPr lang="ru-RU" sz="4000" b="1" dirty="0">
                <a:solidFill>
                  <a:srgbClr val="FFFF00"/>
                </a:solidFill>
                <a:latin typeface="Arial Black" pitchFamily="34" charset="0"/>
              </a:rPr>
              <a:t>интересно!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569913"/>
            <a:ext cx="8002588" cy="5700712"/>
          </a:xfrm>
          <a:prstGeom prst="rect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3" name="Rectangle 6"/>
          <p:cNvSpPr txBox="1">
            <a:spLocks noRot="1" noChangeArrowheads="1"/>
          </p:cNvSpPr>
          <p:nvPr/>
        </p:nvSpPr>
        <p:spPr bwMode="auto">
          <a:xfrm>
            <a:off x="1500188" y="633413"/>
            <a:ext cx="5359400" cy="42862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+mj-cs"/>
              </a:rPr>
              <a:t>Игра «Лови ошибку»</a:t>
            </a:r>
            <a:endParaRPr lang="ru-RU" sz="2800" b="1" kern="0" dirty="0">
              <a:solidFill>
                <a:srgbClr val="FFFF00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419100"/>
            <a:ext cx="8248650" cy="56324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  <a:tileRect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3600" dirty="0">
                <a:solidFill>
                  <a:schemeClr val="bg1"/>
                </a:solidFill>
                <a:cs typeface="Times New Roman" pitchFamily="18" charset="0"/>
              </a:rPr>
              <a:t>Россия — первая и единственная страна, использующая дрейфующие полярные станции.</a:t>
            </a:r>
            <a:endParaRPr lang="en-US" sz="36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3600" dirty="0">
                <a:solidFill>
                  <a:schemeClr val="bg1"/>
                </a:solidFill>
                <a:cs typeface="Times New Roman" pitchFamily="18" charset="0"/>
              </a:rPr>
              <a:t>Первая дрейфующая экспедиция под названием </a:t>
            </a:r>
            <a: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  <a:t>«Северный полюс»</a:t>
            </a:r>
            <a:r>
              <a:rPr lang="ru-RU" sz="3600" dirty="0">
                <a:solidFill>
                  <a:schemeClr val="bg1"/>
                </a:solidFill>
                <a:cs typeface="Times New Roman" pitchFamily="18" charset="0"/>
              </a:rPr>
              <a:t> была высажена у полюса </a:t>
            </a:r>
            <a: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  <a:t>21 мая 1937</a:t>
            </a:r>
            <a:r>
              <a:rPr lang="ru-RU" sz="3600" dirty="0">
                <a:solidFill>
                  <a:schemeClr val="bg1"/>
                </a:solidFill>
                <a:cs typeface="Times New Roman" pitchFamily="18" charset="0"/>
              </a:rPr>
              <a:t> года.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3600" dirty="0">
                <a:solidFill>
                  <a:schemeClr val="bg1"/>
                </a:solidFill>
                <a:cs typeface="Times New Roman" pitchFamily="18" charset="0"/>
              </a:rPr>
              <a:t>7 сентября 2008 года начала работу дрейфующая экспедиция. </a:t>
            </a:r>
            <a:r>
              <a:rPr lang="ru-RU" sz="3600" dirty="0">
                <a:cs typeface="Times New Roman" pitchFamily="18" charset="0"/>
              </a:rPr>
              <a:t>"СП-36"</a:t>
            </a:r>
            <a:endParaRPr lang="en-US" sz="36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5025" y="347663"/>
            <a:ext cx="4214813" cy="637222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 w="28575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marL="228600" indent="-228600" eaLnBrk="0" hangingPunct="0"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Когда-то Северный Ледовитый океан был пресным озером и соединялся с Атлантическим океаном узким проливом.</a:t>
            </a:r>
          </a:p>
          <a:p>
            <a:pPr marL="228600" indent="-228600" eaLnBrk="0" hangingPunct="0"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18 миллионов лет назад в результате перемещения тектонических плит увеличился пролив между Европой и Гренландией, что привело к поступлению соленой воды в Арктику  из Атлантики  и превращению пресного озера в океан.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288" y="419100"/>
            <a:ext cx="4176712" cy="1143000"/>
          </a:xfr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  <a:tileRect/>
          </a:gradFill>
          <a:ln w="28575">
            <a:solidFill>
              <a:schemeClr val="bg1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История образования</a:t>
            </a:r>
          </a:p>
        </p:txBody>
      </p:sp>
      <p:pic>
        <p:nvPicPr>
          <p:cNvPr id="8" name="Picture 4" descr="Северный Ледовитый океан был пресным озер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633538"/>
            <a:ext cx="4000500" cy="4649787"/>
          </a:xfrm>
          <a:prstGeom prst="rect">
            <a:avLst/>
          </a:prstGeom>
          <a:noFill/>
          <a:ln w="28575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71500" y="569913"/>
            <a:ext cx="8074025" cy="596900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</a:gradFill>
          <a:ln w="31750">
            <a:solidFill>
              <a:schemeClr val="bg1">
                <a:lumMod val="40000"/>
                <a:lumOff val="6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>Сокращение льдов Арктики</a:t>
            </a:r>
          </a:p>
        </p:txBody>
      </p:sp>
      <p:pic>
        <p:nvPicPr>
          <p:cNvPr id="44036" name="Picture 4" descr="917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87475"/>
            <a:ext cx="8208962" cy="2554288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44037" name="Rectangle 5"/>
          <p:cNvSpPr>
            <a:spLocks noRot="1" noChangeArrowheads="1"/>
          </p:cNvSpPr>
          <p:nvPr/>
        </p:nvSpPr>
        <p:spPr bwMode="auto">
          <a:xfrm>
            <a:off x="500063" y="3992563"/>
            <a:ext cx="8074025" cy="23495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  <a:tileRect/>
          </a:gradFill>
          <a:ln w="3175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CCECFF"/>
                </a:solidFill>
                <a:cs typeface="Times New Roman" pitchFamily="18" charset="0"/>
              </a:rPr>
              <a:t>Из-за глобального потепления за последние 30 лет толщина льдов в Арктике уменьшилась наполовину.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CCECFF"/>
                </a:solidFill>
                <a:cs typeface="Times New Roman" pitchFamily="18" charset="0"/>
              </a:rPr>
              <a:t>Если не произойдет крупных изменений, то через 70 лет материковые</a:t>
            </a:r>
            <a:r>
              <a:rPr lang="en-US" sz="2000" dirty="0">
                <a:solidFill>
                  <a:srgbClr val="CCECFF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CCECFF"/>
                </a:solidFill>
                <a:cs typeface="Times New Roman" pitchFamily="18" charset="0"/>
              </a:rPr>
              <a:t>льды Арктики полностью растают. 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CCECFF"/>
                </a:solidFill>
                <a:cs typeface="Times New Roman" pitchFamily="18" charset="0"/>
              </a:rPr>
              <a:t>В результате к концу нынешнего века на один метр поднимется уровень Мирового океана, а также изменится движение теплого атлантического течения Гольфстрим.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300px-Polar_bears_near_north_p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366963"/>
            <a:ext cx="5257800" cy="4040187"/>
          </a:xfrm>
          <a:prstGeom prst="rect">
            <a:avLst/>
          </a:prstGeom>
          <a:noFill/>
          <a:ln w="28575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63" y="569913"/>
            <a:ext cx="5249862" cy="13335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FFFF00"/>
                </a:solidFill>
                <a:latin typeface="Arial Black" pitchFamily="34" charset="0"/>
              </a:rPr>
              <a:t>Океану грозит опасность!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8988" y="835025"/>
            <a:ext cx="2705100" cy="5214938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</a:rPr>
              <a:t>Во время "холодной" войны океан был свалкой радиационных отходов из СССР, а в последнее время превращается в отстойник для вредных химических веществ со всего мира…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Documents and Settings\Мама\Мои документы\Мои рисунки\АРКТИКА\600px-H2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19100"/>
            <a:ext cx="8288337" cy="5954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571500" y="347663"/>
            <a:ext cx="803275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endParaRPr lang="ru-RU" sz="2400" b="1" i="1">
              <a:solidFill>
                <a:schemeClr val="bg1"/>
              </a:solidFill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indent="449263" algn="just" eaLnBrk="0" hangingPunct="0"/>
            <a:endParaRPr lang="ru-RU" sz="2400" b="1" i="1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indent="449263" algn="just" eaLnBrk="0" hangingPunct="0"/>
            <a:r>
              <a:rPr lang="ru-RU" sz="2400" b="1" i="1">
                <a:latin typeface="Arial Black" pitchFamily="34" charset="0"/>
                <a:ea typeface="Times New Roman" pitchFamily="18" charset="0"/>
                <a:cs typeface="Arial" charset="0"/>
              </a:rPr>
              <a:t>Смогут ли наши потомки </a:t>
            </a:r>
          </a:p>
          <a:p>
            <a:pPr indent="449263" algn="just" eaLnBrk="0" hangingPunct="0"/>
            <a:endParaRPr lang="ru-RU" sz="2400" b="1" i="1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indent="449263" algn="just" eaLnBrk="0" hangingPunct="0"/>
            <a:r>
              <a:rPr lang="ru-RU" sz="2400" b="1" i="1">
                <a:latin typeface="Arial Black" pitchFamily="34" charset="0"/>
                <a:ea typeface="Times New Roman" pitchFamily="18" charset="0"/>
                <a:cs typeface="Arial" charset="0"/>
              </a:rPr>
              <a:t>     лет через </a:t>
            </a:r>
            <a:r>
              <a:rPr lang="ru-RU" sz="2400" i="1">
                <a:latin typeface="Arial Black" pitchFamily="34" charset="0"/>
                <a:ea typeface="Times New Roman" pitchFamily="18" charset="0"/>
                <a:cs typeface="Arial" charset="0"/>
              </a:rPr>
              <a:t>100 </a:t>
            </a:r>
            <a:r>
              <a:rPr lang="ru-RU" sz="2400" b="1" i="1">
                <a:latin typeface="Arial Black" pitchFamily="34" charset="0"/>
                <a:ea typeface="Times New Roman" pitchFamily="18" charset="0"/>
                <a:cs typeface="Arial" charset="0"/>
              </a:rPr>
              <a:t>видеть </a:t>
            </a:r>
          </a:p>
          <a:p>
            <a:pPr indent="449263" algn="just" eaLnBrk="0" hangingPunct="0"/>
            <a:endParaRPr lang="ru-RU" sz="2400" b="1" i="1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indent="449263" algn="just" eaLnBrk="0" hangingPunct="0"/>
            <a:r>
              <a:rPr lang="ru-RU" sz="2400" b="1" i="1">
                <a:latin typeface="Arial Black" pitchFamily="34" charset="0"/>
                <a:ea typeface="Times New Roman" pitchFamily="18" charset="0"/>
                <a:cs typeface="Arial" charset="0"/>
              </a:rPr>
              <a:t>       океан таким ослепительным,</a:t>
            </a:r>
          </a:p>
          <a:p>
            <a:pPr indent="449263" algn="just" eaLnBrk="0" hangingPunct="0"/>
            <a:endParaRPr lang="ru-RU" sz="2400" b="1" i="1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indent="449263" algn="just" eaLnBrk="0" hangingPunct="0"/>
            <a:r>
              <a:rPr lang="ru-RU" sz="2400" b="1" i="1">
                <a:latin typeface="Arial Black" pitchFamily="34" charset="0"/>
                <a:ea typeface="Times New Roman" pitchFamily="18" charset="0"/>
                <a:cs typeface="Arial" charset="0"/>
              </a:rPr>
              <a:t>          загадочным,</a:t>
            </a:r>
          </a:p>
          <a:p>
            <a:pPr indent="449263" algn="just" eaLnBrk="0" hangingPunct="0"/>
            <a:endParaRPr lang="ru-RU" sz="2400" b="1" i="1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indent="449263" algn="just" eaLnBrk="0" hangingPunct="0"/>
            <a:r>
              <a:rPr lang="ru-RU" sz="2400" b="1" i="1">
                <a:latin typeface="Arial Black" pitchFamily="34" charset="0"/>
                <a:ea typeface="Times New Roman" pitchFamily="18" charset="0"/>
                <a:cs typeface="Arial" charset="0"/>
              </a:rPr>
              <a:t>             каким мы видим его сейчас</a:t>
            </a:r>
            <a:r>
              <a:rPr lang="ru-RU" sz="2400" i="1">
                <a:latin typeface="Arial Black" pitchFamily="34" charset="0"/>
                <a:ea typeface="Times New Roman" pitchFamily="18" charset="0"/>
                <a:cs typeface="Arial" charset="0"/>
              </a:rPr>
              <a:t>?</a:t>
            </a:r>
          </a:p>
          <a:p>
            <a:pPr indent="449263" algn="just" eaLnBrk="0" hangingPunct="0"/>
            <a:endParaRPr lang="ru-RU" sz="2400" i="1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indent="449263" algn="just" eaLnBrk="0" hangingPunct="0"/>
            <a:r>
              <a:rPr lang="ru-RU" sz="2400" b="1" i="1">
                <a:latin typeface="Arial Black" pitchFamily="34" charset="0"/>
                <a:ea typeface="Times New Roman" pitchFamily="18" charset="0"/>
                <a:cs typeface="Arial" charset="0"/>
              </a:rPr>
              <a:t>                 Вопрос остается открытым… </a:t>
            </a:r>
            <a:endParaRPr lang="en-US" sz="2400" b="1" i="1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indent="449263" algn="just" eaLnBrk="0" hangingPunct="0"/>
            <a:endParaRPr lang="ru-RU" sz="2400" b="1">
              <a:latin typeface="Arial Black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8150" y="3921125"/>
            <a:ext cx="1857375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645275" y="490538"/>
            <a:ext cx="2286000" cy="34163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Какой вывод  в итоге изучения Северного Ледовитого океане можно сделать?</a:t>
            </a:r>
          </a:p>
        </p:txBody>
      </p:sp>
      <p:pic>
        <p:nvPicPr>
          <p:cNvPr id="75779" name="Picture 4" descr="Arct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419100"/>
            <a:ext cx="6145212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88" y="2133600"/>
            <a:ext cx="3787775" cy="255587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FF00"/>
                </a:solidFill>
                <a:latin typeface="Arial Black" pitchFamily="34" charset="0"/>
              </a:rPr>
              <a:t>Какая </a:t>
            </a:r>
          </a:p>
          <a:p>
            <a:pPr algn="ctr">
              <a:defRPr/>
            </a:pPr>
            <a:r>
              <a:rPr lang="ru-RU" sz="4000" dirty="0">
                <a:solidFill>
                  <a:srgbClr val="FFFF00"/>
                </a:solidFill>
                <a:latin typeface="Arial Black" pitchFamily="34" charset="0"/>
              </a:rPr>
              <a:t>была допущена ошибка?</a:t>
            </a:r>
          </a:p>
        </p:txBody>
      </p:sp>
      <p:pic>
        <p:nvPicPr>
          <p:cNvPr id="768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2400" y="2276475"/>
            <a:ext cx="2143125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633413"/>
            <a:ext cx="1928813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28625" y="1204913"/>
            <a:ext cx="8288338" cy="5216525"/>
          </a:xfr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>
            <a:solidFill>
              <a:schemeClr val="bg1">
                <a:lumMod val="20000"/>
                <a:lumOff val="80000"/>
              </a:schemeClr>
            </a:solidFill>
          </a:ln>
        </p:spPr>
        <p:txBody>
          <a:bodyPr lIns="91440" tIns="45720" rIns="91440" bIns="45720"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dirty="0" smtClean="0"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Северный Ледовитый океан – </a:t>
            </a:r>
            <a:endParaRPr lang="en-US" b="1" dirty="0" smtClean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самый: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маленький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холодный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мелководный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спокойный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пресноводный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b="1" dirty="0" smtClean="0">
              <a:solidFill>
                <a:schemeClr val="tx2"/>
              </a:solidFill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625" y="276225"/>
          <a:ext cx="842968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684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FF00"/>
                          </a:solidFill>
                        </a:rPr>
                        <a:t>Проверим</a:t>
                      </a:r>
                      <a:r>
                        <a:rPr lang="ru-RU" sz="4000" baseline="0" dirty="0" smtClean="0">
                          <a:solidFill>
                            <a:srgbClr val="FFFF00"/>
                          </a:solidFill>
                        </a:rPr>
                        <a:t> книжку - рекордов!</a:t>
                      </a:r>
                      <a:endParaRPr lang="ru-RU" sz="4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778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3713" y="32766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625" y="490538"/>
          <a:ext cx="8288338" cy="5857875"/>
        </p:xfrm>
        <a:graphic>
          <a:graphicData uri="http://schemas.openxmlformats.org/drawingml/2006/table">
            <a:tbl>
              <a:tblPr/>
              <a:tblGrid>
                <a:gridCol w="8288338"/>
              </a:tblGrid>
              <a:tr h="585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  Продолжи предложения: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  Я не знал, что..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  Я удивился, что..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  Я научился..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  Я горд, что…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  Я узнал, что…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788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561975"/>
            <a:ext cx="9350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9938" y="1347788"/>
            <a:ext cx="13954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7" name="Picture 5" descr="10_antarkti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2338" y="1419225"/>
            <a:ext cx="1036637" cy="1071563"/>
          </a:xfrm>
          <a:prstGeom prst="rect">
            <a:avLst/>
          </a:prstGeom>
          <a:noFill/>
          <a:ln w="25400">
            <a:solidFill>
              <a:srgbClr val="7070FF"/>
            </a:solidFill>
            <a:miter lim="800000"/>
            <a:headEnd/>
            <a:tailEnd/>
          </a:ln>
        </p:spPr>
      </p:pic>
      <p:pic>
        <p:nvPicPr>
          <p:cNvPr id="78858" name="Рисунок 6" descr="type:0, atr:0,0, title:Резиновый флаг">
            <a:hlinkClick r:id="rId5" tooltip="&quot;Резиновый флаг&quot;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5275" y="2633663"/>
            <a:ext cx="1285875" cy="1073150"/>
          </a:xfrm>
          <a:prstGeom prst="rect">
            <a:avLst/>
          </a:prstGeom>
          <a:noFill/>
          <a:ln w="25400">
            <a:solidFill>
              <a:srgbClr val="7070FF"/>
            </a:solidFill>
            <a:miter lim="800000"/>
            <a:headEnd/>
            <a:tailEnd/>
          </a:ln>
        </p:spPr>
      </p:pic>
      <p:pic>
        <p:nvPicPr>
          <p:cNvPr id="9" name="Picture 4" descr="Течения в Се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9400" y="3205163"/>
            <a:ext cx="1357313" cy="1573212"/>
          </a:xfrm>
          <a:prstGeom prst="rect">
            <a:avLst/>
          </a:prstGeom>
          <a:noFill/>
          <a:ln w="2857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0" name="Picture 4" descr="300px-Polar_bears_near_north_po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6775" y="3706813"/>
            <a:ext cx="1282700" cy="985837"/>
          </a:xfrm>
          <a:prstGeom prst="rect">
            <a:avLst/>
          </a:prstGeom>
          <a:noFill/>
          <a:ln w="28575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78861" name="Picture 4" descr="C:\Documents and Settings\Мама\Мои документы\Мои рисунки\АРКТИКА\146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8213" y="5064125"/>
            <a:ext cx="1184275" cy="1065213"/>
          </a:xfrm>
          <a:prstGeom prst="rect">
            <a:avLst/>
          </a:prstGeom>
          <a:noFill/>
          <a:ln w="25400">
            <a:solidFill>
              <a:srgbClr val="7070FF"/>
            </a:solidFill>
            <a:miter lim="800000"/>
            <a:headEnd/>
            <a:tailEnd/>
          </a:ln>
        </p:spPr>
      </p:pic>
      <p:pic>
        <p:nvPicPr>
          <p:cNvPr id="12" name="Picture 4" descr="Северный Ледовитый океан был пресным озером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5025" y="1276350"/>
            <a:ext cx="1071563" cy="1785938"/>
          </a:xfrm>
          <a:prstGeom prst="rect">
            <a:avLst/>
          </a:prstGeom>
          <a:noFill/>
          <a:ln w="28575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78863" name="Picture 2" descr="C:\Documents and Settings\Мама\Мои документы\Мои рисунки\АРКТИКА\600px-Sevmorput%2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6250" y="4992688"/>
            <a:ext cx="1096963" cy="1090612"/>
          </a:xfrm>
          <a:prstGeom prst="rect">
            <a:avLst/>
          </a:prstGeom>
          <a:noFill/>
          <a:ln w="25400">
            <a:solidFill>
              <a:srgbClr val="7070FF"/>
            </a:solidFill>
            <a:miter lim="800000"/>
            <a:headEnd/>
            <a:tailEnd/>
          </a:ln>
        </p:spPr>
      </p:pic>
      <p:pic>
        <p:nvPicPr>
          <p:cNvPr id="14" name="Picture 5" descr="karta-severnogo-polus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86188" y="3205163"/>
            <a:ext cx="1450975" cy="1716087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5" name="Picture 5" descr="Полезные ископаемые Сев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2275" y="4778375"/>
            <a:ext cx="1714500" cy="1446213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Прямоугольник 2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633413"/>
            <a:ext cx="8145462" cy="5859462"/>
          </a:xfr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/>
          </a:gradFill>
          <a:ln w="25400">
            <a:solidFill>
              <a:srgbClr val="7070FF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mtClean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  <a:p>
            <a:pPr algn="ctr">
              <a:buFontTx/>
              <a:buNone/>
            </a:pPr>
            <a:r>
              <a:rPr lang="ru-RU" smtClean="0">
                <a:solidFill>
                  <a:schemeClr val="tx2"/>
                </a:solidFill>
                <a:latin typeface="Arial Black" pitchFamily="34" charset="0"/>
              </a:rPr>
              <a:t>  </a:t>
            </a:r>
            <a:r>
              <a:rPr lang="ru-RU" sz="4000" smtClean="0">
                <a:solidFill>
                  <a:srgbClr val="FFFF00"/>
                </a:solidFill>
                <a:latin typeface="Arial Black" pitchFamily="34" charset="0"/>
              </a:rPr>
              <a:t>Домашнее задание: </a:t>
            </a:r>
          </a:p>
          <a:p>
            <a:r>
              <a:rPr lang="ru-RU" sz="2800" smtClean="0">
                <a:solidFill>
                  <a:srgbClr val="FFFF00"/>
                </a:solidFill>
              </a:rPr>
              <a:t> </a:t>
            </a:r>
            <a:r>
              <a:rPr lang="ru-RU" sz="2800" smtClean="0">
                <a:solidFill>
                  <a:schemeClr val="bg1"/>
                </a:solidFill>
              </a:rPr>
              <a:t>§ 17-</a:t>
            </a:r>
            <a:r>
              <a:rPr lang="ru-RU" sz="2800" i="1" smtClean="0">
                <a:solidFill>
                  <a:schemeClr val="bg1"/>
                </a:solidFill>
              </a:rPr>
              <a:t>20;</a:t>
            </a:r>
          </a:p>
          <a:p>
            <a:r>
              <a:rPr lang="ru-RU" sz="2800" i="1" smtClean="0">
                <a:solidFill>
                  <a:schemeClr val="bg1"/>
                </a:solidFill>
              </a:rPr>
              <a:t> </a:t>
            </a:r>
            <a:r>
              <a:rPr lang="ru-RU" sz="2800" smtClean="0">
                <a:solidFill>
                  <a:schemeClr val="bg1"/>
                </a:solidFill>
                <a:cs typeface="Times New Roman" pitchFamily="18" charset="0"/>
              </a:rPr>
              <a:t>Заполнить контурную карту «Северный  Ледовитый океан»;</a:t>
            </a:r>
          </a:p>
          <a:p>
            <a:r>
              <a:rPr lang="ru-RU" sz="2800" smtClean="0">
                <a:solidFill>
                  <a:schemeClr val="bg1"/>
                </a:solidFill>
                <a:cs typeface="Times New Roman" pitchFamily="18" charset="0"/>
              </a:rPr>
              <a:t> Повторить номенклатуру по теме;</a:t>
            </a:r>
          </a:p>
          <a:p>
            <a:r>
              <a:rPr lang="ru-RU" sz="2800" smtClean="0">
                <a:solidFill>
                  <a:schemeClr val="bg1"/>
                </a:solidFill>
                <a:cs typeface="Times New Roman" pitchFamily="18" charset="0"/>
              </a:rPr>
              <a:t> Приготовить презентацию о проблемах океана: </a:t>
            </a:r>
          </a:p>
          <a:p>
            <a:r>
              <a:rPr lang="ru-RU" sz="2800" smtClean="0">
                <a:solidFill>
                  <a:schemeClr val="bg1"/>
                </a:solidFill>
                <a:cs typeface="Times New Roman" pitchFamily="18" charset="0"/>
              </a:rPr>
              <a:t>Приготовиться к зачету по теме «Гидросфера».</a:t>
            </a:r>
          </a:p>
          <a:p>
            <a:pPr>
              <a:buFontTx/>
              <a:buNone/>
            </a:pPr>
            <a:endParaRPr lang="ru-RU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798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9713" y="633413"/>
            <a:ext cx="7858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sc064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77838"/>
            <a:ext cx="8137525" cy="5857875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</a:rPr>
              <a:t>Оцени свою работу на уроке</a:t>
            </a:r>
          </a:p>
        </p:txBody>
      </p:sp>
      <p:sp>
        <p:nvSpPr>
          <p:cNvPr id="808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85813" y="2062163"/>
            <a:ext cx="1143000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57438" y="2776538"/>
            <a:ext cx="1071562" cy="1271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 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0500" y="3563938"/>
            <a:ext cx="1073150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3200" b="1" dirty="0"/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2275" y="4421188"/>
            <a:ext cx="100012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 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88213" y="4992688"/>
            <a:ext cx="785812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1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Мои знания о океане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2276475"/>
            <a:ext cx="2000250" cy="2501900"/>
          </a:xfrm>
        </p:spPr>
      </p:pic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2276475"/>
            <a:ext cx="193040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9063" y="2347913"/>
            <a:ext cx="1801812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43000" y="5064125"/>
            <a:ext cx="1643063" cy="1000125"/>
          </a:xfrm>
          <a:prstGeom prst="rect">
            <a:avLst/>
          </a:prstGeom>
          <a:solidFill>
            <a:srgbClr val="1FD1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Я  </a:t>
            </a:r>
          </a:p>
          <a:p>
            <a:pPr algn="ctr">
              <a:defRPr/>
            </a:pPr>
            <a:r>
              <a:rPr lang="ru-RU" dirty="0"/>
              <a:t>не знаю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7625" y="5064125"/>
            <a:ext cx="1716088" cy="1057275"/>
          </a:xfrm>
          <a:prstGeom prst="rect">
            <a:avLst/>
          </a:prstGeom>
          <a:solidFill>
            <a:srgbClr val="1FD1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Я знаю мало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73838" y="5064125"/>
            <a:ext cx="1714500" cy="1071563"/>
          </a:xfrm>
          <a:prstGeom prst="rect">
            <a:avLst/>
          </a:prstGeom>
          <a:solidFill>
            <a:srgbClr val="1FD1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Я все знаю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8013"/>
            <a:ext cx="7959725" cy="5599112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Урок завершен!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                   Успехов вам!!!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82946" name="Содержимое 2"/>
          <p:cNvSpPr>
            <a:spLocks noGrp="1"/>
          </p:cNvSpPr>
          <p:nvPr>
            <p:ph idx="1"/>
          </p:nvPr>
        </p:nvSpPr>
        <p:spPr>
          <a:xfrm>
            <a:off x="685800" y="1562100"/>
            <a:ext cx="7773988" cy="4518025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            </a:t>
            </a:r>
          </a:p>
          <a:p>
            <a:pPr>
              <a:buFontTx/>
              <a:buNone/>
            </a:pPr>
            <a:endParaRPr lang="ru-RU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ru-RU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ru-RU" smtClean="0">
              <a:solidFill>
                <a:srgbClr val="FFFF00"/>
              </a:solidFill>
            </a:endParaRPr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8150" y="4564063"/>
            <a:ext cx="1628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847725"/>
            <a:ext cx="1257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1204913"/>
          <a:ext cx="8286808" cy="41000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3539"/>
                <a:gridCol w="1801478"/>
                <a:gridCol w="1008831"/>
                <a:gridCol w="432355"/>
                <a:gridCol w="360296"/>
                <a:gridCol w="1008827"/>
                <a:gridCol w="1801482"/>
              </a:tblGrid>
              <a:tr h="1134718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Географическое положение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История исследования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Особенности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Хозяйственная деятельность человека</a:t>
                      </a:r>
                      <a:endParaRPr lang="ru-RU" dirty="0"/>
                    </a:p>
                  </a:txBody>
                  <a:tcPr/>
                </a:tc>
              </a:tr>
              <a:tr h="2257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Рельефа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</a:p>
                    <a:p>
                      <a:r>
                        <a:rPr lang="ru-RU" dirty="0" smtClean="0"/>
                        <a:t>л</a:t>
                      </a:r>
                    </a:p>
                    <a:p>
                      <a:r>
                        <a:rPr lang="ru-RU" dirty="0" smtClean="0"/>
                        <a:t>и</a:t>
                      </a:r>
                    </a:p>
                    <a:p>
                      <a:r>
                        <a:rPr lang="ru-RU" dirty="0" smtClean="0"/>
                        <a:t>м</a:t>
                      </a:r>
                    </a:p>
                    <a:p>
                      <a:r>
                        <a:rPr lang="ru-RU" dirty="0" smtClean="0"/>
                        <a:t>а</a:t>
                      </a:r>
                    </a:p>
                    <a:p>
                      <a:r>
                        <a:rPr lang="ru-RU" dirty="0" smtClean="0"/>
                        <a:t>т</a:t>
                      </a:r>
                    </a:p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</a:p>
                    <a:p>
                      <a:r>
                        <a:rPr lang="ru-RU" dirty="0" smtClean="0"/>
                        <a:t>е</a:t>
                      </a:r>
                    </a:p>
                    <a:p>
                      <a:r>
                        <a:rPr lang="ru-RU" dirty="0" smtClean="0"/>
                        <a:t>ч</a:t>
                      </a:r>
                    </a:p>
                    <a:p>
                      <a:r>
                        <a:rPr lang="ru-RU" dirty="0" smtClean="0"/>
                        <a:t>е</a:t>
                      </a:r>
                    </a:p>
                    <a:p>
                      <a:r>
                        <a:rPr lang="ru-RU" dirty="0" smtClean="0"/>
                        <a:t>н</a:t>
                      </a:r>
                    </a:p>
                    <a:p>
                      <a:r>
                        <a:rPr lang="ru-RU" dirty="0" smtClean="0"/>
                        <a:t>и</a:t>
                      </a:r>
                    </a:p>
                    <a:p>
                      <a:r>
                        <a:rPr lang="ru-RU" dirty="0" err="1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Органического</a:t>
                      </a:r>
                      <a:r>
                        <a:rPr lang="ru-RU" baseline="0" dirty="0" smtClean="0"/>
                        <a:t> мира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79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89" name="Прямоугольник 6"/>
          <p:cNvSpPr>
            <a:spLocks noChangeArrowheads="1"/>
          </p:cNvSpPr>
          <p:nvPr/>
        </p:nvSpPr>
        <p:spPr bwMode="auto">
          <a:xfrm>
            <a:off x="357188" y="5492750"/>
            <a:ext cx="835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Вывод: </a:t>
            </a:r>
            <a:r>
              <a:rPr lang="ru-RU" b="1"/>
              <a:t>(отличительные особенности Северного Ледовитого океана)</a:t>
            </a:r>
          </a:p>
        </p:txBody>
      </p:sp>
      <p:sp>
        <p:nvSpPr>
          <p:cNvPr id="19490" name="Заголовок 1"/>
          <p:cNvSpPr txBox="1">
            <a:spLocks/>
          </p:cNvSpPr>
          <p:nvPr/>
        </p:nvSpPr>
        <p:spPr bwMode="auto">
          <a:xfrm>
            <a:off x="357188" y="490538"/>
            <a:ext cx="8288337" cy="7143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</a:gradFill>
          <a:ln w="3175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b="1">
                <a:solidFill>
                  <a:srgbClr val="FFFF00"/>
                </a:solidFill>
              </a:rPr>
              <a:t>Общие черты Северного Ледовитого океана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3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405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0" y="1633538"/>
            <a:ext cx="9145588" cy="7110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endParaRPr lang="ru-RU" sz="2400" b="1">
              <a:latin typeface="Verdana" pitchFamily="34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2400" b="1">
              <a:latin typeface="Verdana" pitchFamily="34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2400" b="1">
              <a:latin typeface="Verdana" pitchFamily="34" charset="0"/>
            </a:endParaRPr>
          </a:p>
          <a:p>
            <a:pPr marL="342900" indent="-342900" algn="just"/>
            <a:r>
              <a:rPr lang="ru-RU" sz="2400" b="1">
                <a:latin typeface="Verdana" pitchFamily="34" charset="0"/>
              </a:rPr>
              <a:t>1.Как расположен океан относительно экватора, тропиков, полярных кругов и нулевого меридиана. </a:t>
            </a:r>
          </a:p>
          <a:p>
            <a:pPr marL="342900" indent="-342900" algn="just"/>
            <a:endParaRPr lang="ru-RU" sz="2400" b="1">
              <a:latin typeface="Verdana" pitchFamily="34" charset="0"/>
            </a:endParaRPr>
          </a:p>
          <a:p>
            <a:pPr marL="342900" indent="-342900" algn="just"/>
            <a:r>
              <a:rPr lang="ru-RU" sz="2400" b="1">
                <a:latin typeface="Verdana" pitchFamily="34" charset="0"/>
              </a:rPr>
              <a:t>2.  С какими другими океанами он связан?</a:t>
            </a:r>
          </a:p>
          <a:p>
            <a:pPr marL="342900" indent="-342900" algn="just"/>
            <a:endParaRPr lang="ru-RU" sz="2400" b="1">
              <a:latin typeface="Verdana" pitchFamily="34" charset="0"/>
            </a:endParaRPr>
          </a:p>
          <a:p>
            <a:pPr marL="342900" indent="-342900" algn="just"/>
            <a:r>
              <a:rPr lang="ru-RU" sz="2400" b="1">
                <a:latin typeface="Verdana" pitchFamily="34" charset="0"/>
              </a:rPr>
              <a:t>3. Укажите, как расположен океан относительно   материков. </a:t>
            </a:r>
          </a:p>
          <a:p>
            <a:pPr marL="342900" indent="-342900" algn="just"/>
            <a:endParaRPr lang="ru-RU" sz="2400" b="1">
              <a:latin typeface="Verdana" pitchFamily="34" charset="0"/>
            </a:endParaRPr>
          </a:p>
          <a:p>
            <a:pPr marL="342900" indent="-342900" algn="just"/>
            <a:endParaRPr lang="ru-RU" sz="2400" b="1">
              <a:latin typeface="Verdana" pitchFamily="34" charset="0"/>
            </a:endParaRPr>
          </a:p>
          <a:p>
            <a:pPr marL="342900" indent="-342900" algn="just"/>
            <a:endParaRPr lang="ru-RU" sz="2400" b="1">
              <a:latin typeface="Verdana" pitchFamily="34" charset="0"/>
            </a:endParaRPr>
          </a:p>
          <a:p>
            <a:pPr marL="342900" indent="-342900" algn="just"/>
            <a:endParaRPr lang="ru-RU" sz="2400" b="1">
              <a:latin typeface="Verdana" pitchFamily="34" charset="0"/>
            </a:endParaRPr>
          </a:p>
          <a:p>
            <a:pPr marL="342900" indent="-342900" algn="just"/>
            <a:endParaRPr lang="ru-RU" sz="2400" b="1">
              <a:latin typeface="Verdana" pitchFamily="34" charset="0"/>
            </a:endParaRPr>
          </a:p>
          <a:p>
            <a:pPr marL="342900" indent="-342900" algn="just"/>
            <a:endParaRPr lang="ru-RU" sz="2400" b="1">
              <a:latin typeface="Verdana" pitchFamily="34" charset="0"/>
            </a:endParaRPr>
          </a:p>
          <a:p>
            <a:pPr marL="342900" indent="-342900" algn="just"/>
            <a:endParaRPr lang="ru-RU" sz="2400" b="1">
              <a:latin typeface="Verdana" pitchFamily="34" charset="0"/>
            </a:endParaRPr>
          </a:p>
          <a:p>
            <a:pPr marL="342900" indent="-342900" algn="just"/>
            <a:endParaRPr lang="ru-RU" sz="2400" b="1">
              <a:latin typeface="Verdana" pitchFamily="34" charset="0"/>
            </a:endParaRPr>
          </a:p>
        </p:txBody>
      </p:sp>
      <p:sp>
        <p:nvSpPr>
          <p:cNvPr id="6148" name="WordArt 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5588" cy="1562100"/>
          </a:xfrm>
          <a:prstGeom prst="rect">
            <a:avLst/>
          </a:prstGeom>
          <a:solidFill>
            <a:schemeClr val="accent6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___ ________ _______________</a:t>
            </a:r>
          </a:p>
          <a:p>
            <a:pPr algn="ctr">
              <a:defRPr/>
            </a:pPr>
            <a:r>
              <a:rPr lang="ru-RU" sz="2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_________ ______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6225"/>
            <a:ext cx="9145588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BOX">
  <a:themeElements>
    <a:clrScheme name="BLUEBOX 2">
      <a:dk1>
        <a:srgbClr val="000000"/>
      </a:dk1>
      <a:lt1>
        <a:srgbClr val="FFFFFF"/>
      </a:lt1>
      <a:dk2>
        <a:srgbClr val="FF0033"/>
      </a:dk2>
      <a:lt2>
        <a:srgbClr val="CCCCFF"/>
      </a:lt2>
      <a:accent1>
        <a:srgbClr val="FF33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ADFF"/>
      </a:accent5>
      <a:accent6>
        <a:srgbClr val="0000E7"/>
      </a:accent6>
      <a:hlink>
        <a:srgbClr val="00FFFF"/>
      </a:hlink>
      <a:folHlink>
        <a:srgbClr val="9999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BOX 1">
        <a:dk1>
          <a:srgbClr val="000000"/>
        </a:dk1>
        <a:lt1>
          <a:srgbClr val="FFFFFF"/>
        </a:lt1>
        <a:dk2>
          <a:srgbClr val="000099"/>
        </a:dk2>
        <a:lt2>
          <a:srgbClr val="FFFF00"/>
        </a:lt2>
        <a:accent1>
          <a:srgbClr val="FF9900"/>
        </a:accent1>
        <a:accent2>
          <a:srgbClr val="FF0033"/>
        </a:accent2>
        <a:accent3>
          <a:srgbClr val="AAAACA"/>
        </a:accent3>
        <a:accent4>
          <a:srgbClr val="DADADA"/>
        </a:accent4>
        <a:accent5>
          <a:srgbClr val="FFCAAA"/>
        </a:accent5>
        <a:accent6>
          <a:srgbClr val="E7002D"/>
        </a:accent6>
        <a:hlink>
          <a:srgbClr val="00CC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BOX 2">
        <a:dk1>
          <a:srgbClr val="000000"/>
        </a:dk1>
        <a:lt1>
          <a:srgbClr val="FFFFFF"/>
        </a:lt1>
        <a:dk2>
          <a:srgbClr val="FF0033"/>
        </a:dk2>
        <a:lt2>
          <a:srgbClr val="CCCCFF"/>
        </a:lt2>
        <a:accent1>
          <a:srgbClr val="FF33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ADFF"/>
        </a:accent5>
        <a:accent6>
          <a:srgbClr val="0000E7"/>
        </a:accent6>
        <a:hlink>
          <a:srgbClr val="00FF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OX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DDDDDD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6B6B6B"/>
        </a:accent6>
        <a:hlink>
          <a:srgbClr val="B2B2B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OX 4">
        <a:dk1>
          <a:srgbClr val="663300"/>
        </a:dk1>
        <a:lt1>
          <a:srgbClr val="FFFFFF"/>
        </a:lt1>
        <a:dk2>
          <a:srgbClr val="996600"/>
        </a:dk2>
        <a:lt2>
          <a:srgbClr val="FFFF00"/>
        </a:lt2>
        <a:accent1>
          <a:srgbClr val="FF9900"/>
        </a:accent1>
        <a:accent2>
          <a:srgbClr val="FF0033"/>
        </a:accent2>
        <a:accent3>
          <a:srgbClr val="CAB8AA"/>
        </a:accent3>
        <a:accent4>
          <a:srgbClr val="DADADA"/>
        </a:accent4>
        <a:accent5>
          <a:srgbClr val="FFCAAA"/>
        </a:accent5>
        <a:accent6>
          <a:srgbClr val="E7002D"/>
        </a:accent6>
        <a:hlink>
          <a:srgbClr val="00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5815</TotalTime>
  <Words>1825</Words>
  <Application>Microsoft Office PowerPoint</Application>
  <PresentationFormat>Произвольный</PresentationFormat>
  <Paragraphs>370</Paragraphs>
  <Slides>62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BLUEBOX</vt:lpstr>
      <vt:lpstr>Слайд 1</vt:lpstr>
      <vt:lpstr>Слайд 2</vt:lpstr>
      <vt:lpstr>Мои знания о океане </vt:lpstr>
      <vt:lpstr>План урока</vt:lpstr>
      <vt:lpstr>Слайд 5</vt:lpstr>
      <vt:lpstr>Слайд 6</vt:lpstr>
      <vt:lpstr>Слайд 7</vt:lpstr>
      <vt:lpstr>Слайд 8</vt:lpstr>
      <vt:lpstr>Слайд 9</vt:lpstr>
      <vt:lpstr>Слайд 10</vt:lpstr>
      <vt:lpstr>Географическое положение  океана</vt:lpstr>
      <vt:lpstr>Слайд 12</vt:lpstr>
      <vt:lpstr>Площадь океана – 14,8 млн. кв. км</vt:lpstr>
      <vt:lpstr>Слайд 14</vt:lpstr>
      <vt:lpstr>Первый период   древние века – конец XV века</vt:lpstr>
      <vt:lpstr>Второй период  XVI– начало XVII веков </vt:lpstr>
      <vt:lpstr>Третий период  начало XVII - начало XIX веков </vt:lpstr>
      <vt:lpstr>Четвёртый период  XIX век</vt:lpstr>
      <vt:lpstr>Фритьоф Нансен на пути к Северному полюсу</vt:lpstr>
      <vt:lpstr>Пятый период  XX век</vt:lpstr>
      <vt:lpstr>Слайд 21</vt:lpstr>
      <vt:lpstr>Роберт Эдвин Пири на судне “Рузвельт”</vt:lpstr>
      <vt:lpstr>Слайд 23</vt:lpstr>
      <vt:lpstr>В 1930 году экспедиция  О. Ю. Шмидта прошла на ледоколе «Георгий Седов» из Баренцева моря к западным берегам Северной Земли</vt:lpstr>
      <vt:lpstr>Начальник  станции «Северный Полюс-1» И.Д. Папанин   поднимает флаг СССР</vt:lpstr>
      <vt:lpstr>Слайд 26</vt:lpstr>
      <vt:lpstr>Рельеф дна</vt:lpstr>
      <vt:lpstr>Климатические пояса</vt:lpstr>
      <vt:lpstr>Климат Северного Ледовитого океана</vt:lpstr>
      <vt:lpstr>Течения в океане</vt:lpstr>
      <vt:lpstr>Северный Ледовитый океан – самый холодный океан</vt:lpstr>
      <vt:lpstr>Слайд 32</vt:lpstr>
      <vt:lpstr>Льды в океане</vt:lpstr>
      <vt:lpstr>Слайд 34</vt:lpstr>
      <vt:lpstr>Слайд 35</vt:lpstr>
      <vt:lpstr>Слайд 36</vt:lpstr>
      <vt:lpstr>Органический мир</vt:lpstr>
      <vt:lpstr>Чистик</vt:lpstr>
      <vt:lpstr>Слайд 39</vt:lpstr>
      <vt:lpstr>Слайд 40</vt:lpstr>
      <vt:lpstr>Хозяйственное использование Добыча полезных ископаемых</vt:lpstr>
      <vt:lpstr>Рыболовство</vt:lpstr>
      <vt:lpstr>Судоходство</vt:lpstr>
      <vt:lpstr>Слайд 44</vt:lpstr>
      <vt:lpstr>Ледоколы – проводники северных морей</vt:lpstr>
      <vt:lpstr>Слайд 46</vt:lpstr>
      <vt:lpstr>Слайд 47</vt:lpstr>
      <vt:lpstr>Метеорологические наблюдения</vt:lpstr>
      <vt:lpstr>Слайд 49</vt:lpstr>
      <vt:lpstr>Слайд 50</vt:lpstr>
      <vt:lpstr>История образования</vt:lpstr>
      <vt:lpstr>Сокращение льдов Арктики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Оцени свою работу на уроке</vt:lpstr>
      <vt:lpstr>Мои знания о океане</vt:lpstr>
      <vt:lpstr>Урок завершен!                      Успехов вам!!! 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Северный Ледовитый океан</dc:title>
  <dc:subject>Северный Ледовитый океан</dc:subject>
  <dc:creator>Малярчук Л.В</dc:creator>
  <cp:lastModifiedBy>аа</cp:lastModifiedBy>
  <cp:revision>563</cp:revision>
  <dcterms:created xsi:type="dcterms:W3CDTF">2006-11-18T23:19:34Z</dcterms:created>
  <dcterms:modified xsi:type="dcterms:W3CDTF">2014-11-08T15:14:08Z</dcterms:modified>
</cp:coreProperties>
</file>