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53" autoAdjust="0"/>
  </p:normalViewPr>
  <p:slideViewPr>
    <p:cSldViewPr>
      <p:cViewPr varScale="1">
        <p:scale>
          <a:sx n="73" d="100"/>
          <a:sy n="73" d="100"/>
        </p:scale>
        <p:origin x="-107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984F70-CDF0-408E-B05C-831CDDF426B7}" type="datetimeFigureOut">
              <a:rPr lang="ru-RU" smtClean="0"/>
              <a:pPr/>
              <a:t>07.01.2014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F8DF53-36DF-4C7D-8C2F-8C28F9405A29}" type="slidenum">
              <a:rPr lang="ru-RU" smtClean="0"/>
              <a:pPr/>
              <a:t>‹#›</a:t>
            </a:fld>
            <a:endParaRPr lang="ru-RU"/>
          </a:p>
        </p:txBody>
      </p:sp>
    </p:spTree>
    <p:extLst>
      <p:ext uri="{BB962C8B-B14F-4D97-AF65-F5344CB8AC3E}">
        <p14:creationId xmlns:p14="http://schemas.microsoft.com/office/powerpoint/2010/main" val="3179921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6F8DF53-36DF-4C7D-8C2F-8C28F9405A29}" type="slidenum">
              <a:rPr lang="ru-RU" smtClean="0"/>
              <a:pPr/>
              <a:t>16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07.01.2014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07.01.2014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07.01.2014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07.01.2014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07.01.2014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75000"/>
            <a:alpha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07.01.2014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13.xml.rels><?xml version="1.0" encoding="UTF-8" standalone="yes"?>
<Relationships xmlns="http://schemas.openxmlformats.org/package/2006/relationships"><Relationship Id="rId3" Type="http://schemas.openxmlformats.org/officeDocument/2006/relationships/image" Target="../media/image29.png"/><Relationship Id="rId7" Type="http://schemas.openxmlformats.org/officeDocument/2006/relationships/image" Target="../media/image26.png"/><Relationship Id="rId2" Type="http://schemas.openxmlformats.org/officeDocument/2006/relationships/image" Target="../media/image28.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hyperlink" Target="http://school.xvatit.com/index.php?title=%D0%A4%D0%B0%D0%B9%D0%BB:7.02-28.jpg" TargetMode="External"/><Relationship Id="rId4" Type="http://schemas.openxmlformats.org/officeDocument/2006/relationships/image" Target="../media/image30.png"/></Relationships>
</file>

<file path=ppt/slides/_rels/slide14.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32.png"/><Relationship Id="rId1" Type="http://schemas.openxmlformats.org/officeDocument/2006/relationships/slideLayout" Target="../slideLayouts/slideLayout2.xml"/><Relationship Id="rId4" Type="http://schemas.openxmlformats.org/officeDocument/2006/relationships/image" Target="../media/image33.png"/></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35.png"/><Relationship Id="rId4" Type="http://schemas.openxmlformats.org/officeDocument/2006/relationships/image" Target="../media/image34.png"/></Relationships>
</file>

<file path=ppt/slides/_rels/slide2.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3.xml"/><Relationship Id="rId1" Type="http://schemas.openxmlformats.org/officeDocument/2006/relationships/slideLayout" Target="../slideLayouts/slideLayout1.xml"/><Relationship Id="rId5" Type="http://schemas.openxmlformats.org/officeDocument/2006/relationships/slide" Target="slide14.xml"/><Relationship Id="rId4" Type="http://schemas.openxmlformats.org/officeDocument/2006/relationships/slide" Target="slide1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school.xvatit.com/index.php?title=%D0%A4%D0%B0%D0%B9%D0%BB:7.02-6.jpg" TargetMode="Externa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hyperlink" Target="http://school.xvatit.com/index.php?title=%D0%A4%D0%B0%D0%B9%D0%BB:7.02-28.jpg" TargetMode="External"/><Relationship Id="rId7" Type="http://schemas.openxmlformats.org/officeDocument/2006/relationships/image" Target="../media/image9.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hyperlink" Target="http://school.xvatit.com/index.php?title=%D0%A4%D0%B0%D0%B9%D0%BB:7.02-29.jpg" TargetMode="External"/><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hyperlink" Target="http://school.xvatit.com/index.php?title=%D0%A4%D0%B0%D0%B9%D0%BB:7.02-28.jpg" TargetMode="External"/><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662" y="2000240"/>
            <a:ext cx="7429552" cy="156966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ru-RU"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Учитель физики МШГУ </a:t>
            </a:r>
            <a:r>
              <a:rPr lang="ru-RU" sz="32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алексеева</a:t>
            </a:r>
            <a:r>
              <a:rPr lang="ru-RU"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sz="32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екатерина</a:t>
            </a:r>
            <a:r>
              <a:rPr lang="ru-RU"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sz="3200"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владимировна </a:t>
            </a:r>
            <a:endParaRPr lang="ru-RU"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ru-RU" sz="3200" dirty="0" smtClean="0"/>
              <a:t>                        </a:t>
            </a:r>
            <a:endParaRPr lang="ru-RU" sz="3200" dirty="0"/>
          </a:p>
        </p:txBody>
      </p:sp>
      <p:sp>
        <p:nvSpPr>
          <p:cNvPr id="5" name="Прямоугольник 4"/>
          <p:cNvSpPr/>
          <p:nvPr/>
        </p:nvSpPr>
        <p:spPr>
          <a:xfrm>
            <a:off x="857224" y="642918"/>
            <a:ext cx="736009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Презентация по физике</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4282" y="142852"/>
            <a:ext cx="4572000" cy="1477328"/>
          </a:xfrm>
          <a:prstGeom prst="rect">
            <a:avLst/>
          </a:prstGeom>
        </p:spPr>
        <p:txBody>
          <a:bodyPr>
            <a:spAutoFit/>
          </a:bodyPr>
          <a:lstStyle/>
          <a:p>
            <a:r>
              <a:rPr lang="ru-RU" dirty="0" smtClean="0"/>
              <a:t>Заменяя в формуле (4.17) амплитудные значения силы тока и напряжения на их действующие значения, получаем </a:t>
            </a:r>
            <a:r>
              <a:rPr lang="ru-RU" dirty="0" smtClean="0">
                <a:solidFill>
                  <a:schemeClr val="accent6">
                    <a:lumMod val="60000"/>
                    <a:lumOff val="40000"/>
                  </a:schemeClr>
                </a:solidFill>
              </a:rPr>
              <a:t>закон Ома для участка цепи переменного тока с резистором</a:t>
            </a:r>
            <a:endParaRPr lang="ru-RU" dirty="0">
              <a:solidFill>
                <a:schemeClr val="accent6">
                  <a:lumMod val="60000"/>
                  <a:lumOff val="40000"/>
                </a:schemeClr>
              </a:solidFill>
            </a:endParaRPr>
          </a:p>
        </p:txBody>
      </p:sp>
      <p:pic>
        <p:nvPicPr>
          <p:cNvPr id="22530" name="Picture 2"/>
          <p:cNvPicPr>
            <a:picLocks noChangeAspect="1" noChangeArrowheads="1"/>
          </p:cNvPicPr>
          <p:nvPr/>
        </p:nvPicPr>
        <p:blipFill>
          <a:blip r:embed="rId2" cstate="print"/>
          <a:srcRect/>
          <a:stretch>
            <a:fillRect/>
          </a:stretch>
        </p:blipFill>
        <p:spPr bwMode="auto">
          <a:xfrm>
            <a:off x="214282" y="1785926"/>
            <a:ext cx="4199642" cy="642942"/>
          </a:xfrm>
          <a:prstGeom prst="rect">
            <a:avLst/>
          </a:prstGeom>
          <a:noFill/>
          <a:ln w="9525">
            <a:noFill/>
            <a:miter lim="800000"/>
            <a:headEnd/>
            <a:tailEnd/>
          </a:ln>
          <a:effectLst/>
        </p:spPr>
      </p:pic>
      <p:sp>
        <p:nvSpPr>
          <p:cNvPr id="6" name="Прямоугольник 5"/>
          <p:cNvSpPr/>
          <p:nvPr/>
        </p:nvSpPr>
        <p:spPr>
          <a:xfrm>
            <a:off x="4714876" y="214290"/>
            <a:ext cx="4286280" cy="4524315"/>
          </a:xfrm>
          <a:prstGeom prst="rect">
            <a:avLst/>
          </a:prstGeom>
        </p:spPr>
        <p:txBody>
          <a:bodyPr wrap="square">
            <a:spAutoFit/>
          </a:bodyPr>
          <a:lstStyle/>
          <a:p>
            <a:r>
              <a:rPr lang="ru-RU" sz="1600" dirty="0" smtClean="0"/>
              <a:t>Как и при механических колебаниях, в случае электрических колебаний обычно нас не интересуют значения силы тока, напряжения и других величин в каждый момент времени. Важны общие характеристики колебаний, такие, как амплитуда, период, частота, действующие значения силы тока и напряжения, средняя мощность. Именно действующие значения силы тока и напряжения регистрируют амперметры и вольтметры переменного тока. </a:t>
            </a:r>
          </a:p>
          <a:p>
            <a:r>
              <a:rPr lang="ru-RU" sz="1600" dirty="0" smtClean="0"/>
              <a:t>Кроме того, действующие значения удобнее мгновенных значений еще и потому, что именно они непосредственно определяют среднее значение мощности Р переменного тока:</a:t>
            </a:r>
          </a:p>
          <a:p>
            <a:endParaRPr lang="ru-RU" sz="1600" dirty="0" smtClean="0"/>
          </a:p>
          <a:p>
            <a:r>
              <a:rPr lang="en-US" sz="1600" b="1" dirty="0" smtClean="0">
                <a:solidFill>
                  <a:schemeClr val="accent6">
                    <a:lumMod val="60000"/>
                    <a:lumOff val="40000"/>
                  </a:schemeClr>
                </a:solidFill>
              </a:rPr>
              <a:t>P = I</a:t>
            </a:r>
            <a:r>
              <a:rPr lang="en-US" sz="1600" b="1" baseline="30000" dirty="0" smtClean="0">
                <a:solidFill>
                  <a:schemeClr val="accent6">
                    <a:lumMod val="60000"/>
                    <a:lumOff val="40000"/>
                  </a:schemeClr>
                </a:solidFill>
              </a:rPr>
              <a:t>2</a:t>
            </a:r>
            <a:r>
              <a:rPr lang="en-US" sz="1600" b="1" dirty="0" smtClean="0">
                <a:solidFill>
                  <a:schemeClr val="accent6">
                    <a:lumMod val="60000"/>
                    <a:lumOff val="40000"/>
                  </a:schemeClr>
                </a:solidFill>
              </a:rPr>
              <a:t>R = UI.</a:t>
            </a:r>
            <a:endParaRPr lang="ru-RU" sz="1600" dirty="0">
              <a:solidFill>
                <a:schemeClr val="accent6">
                  <a:lumMod val="60000"/>
                  <a:lumOff val="4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357290" y="-357214"/>
            <a:ext cx="6929486" cy="1323439"/>
          </a:xfrm>
          <a:prstGeom prst="rect">
            <a:avLst/>
          </a:prstGeom>
          <a:noFill/>
        </p:spPr>
        <p:txBody>
          <a:bodyPr wrap="square" lIns="91440" tIns="45720" rIns="91440" bIns="45720">
            <a:spAutoFit/>
          </a:bodyPr>
          <a:lstStyle/>
          <a:p>
            <a:pPr algn="ctr"/>
            <a:r>
              <a:rPr lang="ru-RU"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Конденсатор в цепи переменного тока</a:t>
            </a:r>
            <a:endParaRPr lang="ru-RU"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6" name="Прямоугольник 5"/>
          <p:cNvSpPr/>
          <p:nvPr/>
        </p:nvSpPr>
        <p:spPr>
          <a:xfrm>
            <a:off x="285720" y="1000108"/>
            <a:ext cx="4572000" cy="2308324"/>
          </a:xfrm>
          <a:prstGeom prst="rect">
            <a:avLst/>
          </a:prstGeom>
        </p:spPr>
        <p:txBody>
          <a:bodyPr>
            <a:spAutoFit/>
          </a:bodyPr>
          <a:lstStyle/>
          <a:p>
            <a:r>
              <a:rPr lang="ru-RU" dirty="0" smtClean="0"/>
              <a:t>Постоянный ток не может идти по цепи, содержащей конденсатор. Ведь фактически при этом цепь оказывается разомкнутой, так как обкладки конденсатора разделены диэлектриком. </a:t>
            </a:r>
          </a:p>
          <a:p>
            <a:r>
              <a:rPr lang="ru-RU" dirty="0" smtClean="0"/>
              <a:t>Переменный же ток может идти по цепи, содержащей конденсатор. В этом можно убедиться с помощью простого опыта. </a:t>
            </a:r>
            <a:endParaRPr lang="ru-RU" dirty="0"/>
          </a:p>
        </p:txBody>
      </p:sp>
      <p:sp>
        <p:nvSpPr>
          <p:cNvPr id="7" name="Прямоугольник 6"/>
          <p:cNvSpPr/>
          <p:nvPr/>
        </p:nvSpPr>
        <p:spPr>
          <a:xfrm>
            <a:off x="5357818" y="1000109"/>
            <a:ext cx="3786182" cy="5355312"/>
          </a:xfrm>
          <a:prstGeom prst="rect">
            <a:avLst/>
          </a:prstGeom>
        </p:spPr>
        <p:txBody>
          <a:bodyPr wrap="square">
            <a:spAutoFit/>
          </a:bodyPr>
          <a:lstStyle/>
          <a:p>
            <a:r>
              <a:rPr lang="ru-RU" dirty="0" smtClean="0"/>
              <a:t>Пусть у нас имеются источники постоянного и переменного напряжений, причем постоянное напряжение на зажимах источника равно действующему значению переменного напряжения. Цепь состоит из конденсатора и лампы накаливания (рис. 4.13), соединенных последовательно. При включении постоянного напряжения (переключатель повернут влево, цепь подключена к точкам АА') лампа не светится. Но при включении переменного напряжения (переключатель повернут вправо, цепь подключена к точкам ВВ') лампа загорается, если емкость конденсатора достаточно велика. </a:t>
            </a:r>
            <a:endParaRPr lang="ru-RU" dirty="0"/>
          </a:p>
        </p:txBody>
      </p:sp>
      <p:pic>
        <p:nvPicPr>
          <p:cNvPr id="1026" name="Picture 2"/>
          <p:cNvPicPr>
            <a:picLocks noChangeAspect="1" noChangeArrowheads="1"/>
          </p:cNvPicPr>
          <p:nvPr/>
        </p:nvPicPr>
        <p:blipFill>
          <a:blip r:embed="rId2" cstate="print"/>
          <a:srcRect/>
          <a:stretch>
            <a:fillRect/>
          </a:stretch>
        </p:blipFill>
        <p:spPr bwMode="auto">
          <a:xfrm>
            <a:off x="500034" y="3571876"/>
            <a:ext cx="4071966" cy="294803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4572000" cy="2585323"/>
          </a:xfrm>
          <a:prstGeom prst="rect">
            <a:avLst/>
          </a:prstGeom>
        </p:spPr>
        <p:txBody>
          <a:bodyPr>
            <a:spAutoFit/>
          </a:bodyPr>
          <a:lstStyle/>
          <a:p>
            <a:r>
              <a:rPr lang="ru-RU" dirty="0" smtClean="0"/>
              <a:t>Как же переменный ток может идти по цепи, если она фактически разомкнута (между пластинами конденсатора заряды перемещаться не могут)? Все дело в том, что происходит периодическая зарядка и разрядка конденсатора под действием переменного напряжения. Ток, идущий в цепи при перезарядке конденсатора, нагревает нить лампы. </a:t>
            </a:r>
            <a:endParaRPr lang="ru-RU" dirty="0"/>
          </a:p>
        </p:txBody>
      </p:sp>
      <p:sp>
        <p:nvSpPr>
          <p:cNvPr id="5" name="Прямоугольник 4"/>
          <p:cNvSpPr/>
          <p:nvPr/>
        </p:nvSpPr>
        <p:spPr>
          <a:xfrm>
            <a:off x="0" y="2500306"/>
            <a:ext cx="4572000" cy="1477328"/>
          </a:xfrm>
          <a:prstGeom prst="rect">
            <a:avLst/>
          </a:prstGeom>
        </p:spPr>
        <p:txBody>
          <a:bodyPr>
            <a:spAutoFit/>
          </a:bodyPr>
          <a:lstStyle/>
          <a:p>
            <a:r>
              <a:rPr lang="ru-RU" dirty="0" smtClean="0"/>
              <a:t>Установим, </a:t>
            </a:r>
            <a:r>
              <a:rPr lang="ru-RU" dirty="0" smtClean="0">
                <a:solidFill>
                  <a:schemeClr val="accent6">
                    <a:lumMod val="60000"/>
                    <a:lumOff val="40000"/>
                  </a:schemeClr>
                </a:solidFill>
              </a:rPr>
              <a:t>как меняется со временем сила тока в цепи, содержащей только конденсатор, если сопротивлением проводов и обкладок конденсатора можно пренебречь </a:t>
            </a:r>
            <a:r>
              <a:rPr lang="ru-RU" dirty="0" smtClean="0"/>
              <a:t>(рис. 4.14). </a:t>
            </a:r>
            <a:endParaRPr lang="ru-RU" dirty="0"/>
          </a:p>
        </p:txBody>
      </p:sp>
      <p:pic>
        <p:nvPicPr>
          <p:cNvPr id="2050" name="Picture 2"/>
          <p:cNvPicPr>
            <a:picLocks noChangeAspect="1" noChangeArrowheads="1"/>
          </p:cNvPicPr>
          <p:nvPr/>
        </p:nvPicPr>
        <p:blipFill>
          <a:blip r:embed="rId2" cstate="print"/>
          <a:srcRect/>
          <a:stretch>
            <a:fillRect/>
          </a:stretch>
        </p:blipFill>
        <p:spPr bwMode="auto">
          <a:xfrm>
            <a:off x="0" y="5643087"/>
            <a:ext cx="4643438" cy="1214913"/>
          </a:xfrm>
          <a:prstGeom prst="rect">
            <a:avLst/>
          </a:prstGeom>
          <a:noFill/>
          <a:ln w="9525">
            <a:noFill/>
            <a:miter lim="800000"/>
            <a:headEnd/>
            <a:tailEnd/>
          </a:ln>
          <a:effectLst/>
        </p:spPr>
      </p:pic>
      <p:sp>
        <p:nvSpPr>
          <p:cNvPr id="7" name="Прямоугольник 6"/>
          <p:cNvSpPr/>
          <p:nvPr/>
        </p:nvSpPr>
        <p:spPr>
          <a:xfrm>
            <a:off x="0" y="5357826"/>
            <a:ext cx="3134063" cy="369332"/>
          </a:xfrm>
          <a:prstGeom prst="rect">
            <a:avLst/>
          </a:prstGeom>
        </p:spPr>
        <p:txBody>
          <a:bodyPr wrap="none">
            <a:spAutoFit/>
          </a:bodyPr>
          <a:lstStyle/>
          <a:p>
            <a:r>
              <a:rPr lang="ru-RU" dirty="0" smtClean="0">
                <a:solidFill>
                  <a:schemeClr val="accent6">
                    <a:lumMod val="60000"/>
                    <a:lumOff val="40000"/>
                  </a:schemeClr>
                </a:solidFill>
              </a:rPr>
              <a:t>Напряжение на конденсаторе</a:t>
            </a:r>
            <a:endParaRPr lang="ru-RU" dirty="0">
              <a:solidFill>
                <a:schemeClr val="accent6">
                  <a:lumMod val="60000"/>
                  <a:lumOff val="40000"/>
                </a:schemeClr>
              </a:solidFill>
            </a:endParaRPr>
          </a:p>
        </p:txBody>
      </p:sp>
      <p:sp>
        <p:nvSpPr>
          <p:cNvPr id="8" name="Прямоугольник 7"/>
          <p:cNvSpPr/>
          <p:nvPr/>
        </p:nvSpPr>
        <p:spPr>
          <a:xfrm>
            <a:off x="4572000" y="0"/>
            <a:ext cx="4572000" cy="646331"/>
          </a:xfrm>
          <a:prstGeom prst="rect">
            <a:avLst/>
          </a:prstGeom>
        </p:spPr>
        <p:txBody>
          <a:bodyPr>
            <a:spAutoFit/>
          </a:bodyPr>
          <a:lstStyle/>
          <a:p>
            <a:r>
              <a:rPr lang="ru-RU" dirty="0" smtClean="0">
                <a:solidFill>
                  <a:schemeClr val="accent6">
                    <a:lumMod val="60000"/>
                    <a:lumOff val="40000"/>
                  </a:schemeClr>
                </a:solidFill>
              </a:rPr>
              <a:t>Сила тока, представляющая собой производную заряда по времени</a:t>
            </a:r>
            <a:r>
              <a:rPr lang="ru-RU" dirty="0" smtClean="0"/>
              <a:t>, равна:</a:t>
            </a:r>
            <a:endParaRPr lang="ru-RU" dirty="0"/>
          </a:p>
        </p:txBody>
      </p:sp>
      <p:pic>
        <p:nvPicPr>
          <p:cNvPr id="2051" name="Picture 3"/>
          <p:cNvPicPr>
            <a:picLocks noChangeAspect="1" noChangeArrowheads="1"/>
          </p:cNvPicPr>
          <p:nvPr/>
        </p:nvPicPr>
        <p:blipFill>
          <a:blip r:embed="rId3" cstate="print"/>
          <a:srcRect/>
          <a:stretch>
            <a:fillRect/>
          </a:stretch>
        </p:blipFill>
        <p:spPr bwMode="auto">
          <a:xfrm>
            <a:off x="5072066" y="1071546"/>
            <a:ext cx="3730254" cy="928694"/>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cstate="print"/>
          <a:srcRect/>
          <a:stretch>
            <a:fillRect/>
          </a:stretch>
        </p:blipFill>
        <p:spPr bwMode="auto">
          <a:xfrm>
            <a:off x="0" y="3929066"/>
            <a:ext cx="2643206" cy="1422296"/>
          </a:xfrm>
          <a:prstGeom prst="rect">
            <a:avLst/>
          </a:prstGeom>
          <a:noFill/>
          <a:ln w="9525">
            <a:noFill/>
            <a:miter lim="800000"/>
            <a:headEnd/>
            <a:tailEnd/>
          </a:ln>
          <a:effectLst/>
        </p:spPr>
      </p:pic>
      <p:sp>
        <p:nvSpPr>
          <p:cNvPr id="11" name="Прямоугольник 10"/>
          <p:cNvSpPr/>
          <p:nvPr/>
        </p:nvSpPr>
        <p:spPr>
          <a:xfrm>
            <a:off x="4572000" y="2571744"/>
            <a:ext cx="4572000" cy="923330"/>
          </a:xfrm>
          <a:prstGeom prst="rect">
            <a:avLst/>
          </a:prstGeom>
        </p:spPr>
        <p:txBody>
          <a:bodyPr>
            <a:spAutoFit/>
          </a:bodyPr>
          <a:lstStyle/>
          <a:p>
            <a:r>
              <a:rPr lang="ru-RU" dirty="0" smtClean="0"/>
              <a:t>Следовательно, колебания силы тока опережают по фазе колебания напряжения на конденсаторе на</a:t>
            </a:r>
            <a:endParaRPr lang="ru-RU" dirty="0"/>
          </a:p>
        </p:txBody>
      </p:sp>
      <p:pic>
        <p:nvPicPr>
          <p:cNvPr id="2053" name="Picture 5"/>
          <p:cNvPicPr>
            <a:picLocks noChangeAspect="1" noChangeArrowheads="1"/>
          </p:cNvPicPr>
          <p:nvPr/>
        </p:nvPicPr>
        <p:blipFill>
          <a:blip r:embed="rId5" cstate="print"/>
          <a:srcRect/>
          <a:stretch>
            <a:fillRect/>
          </a:stretch>
        </p:blipFill>
        <p:spPr bwMode="auto">
          <a:xfrm>
            <a:off x="6643702" y="3143247"/>
            <a:ext cx="167433" cy="357191"/>
          </a:xfrm>
          <a:prstGeom prst="rect">
            <a:avLst/>
          </a:prstGeom>
          <a:noFill/>
          <a:ln w="9525">
            <a:noFill/>
            <a:miter lim="800000"/>
            <a:headEnd/>
            <a:tailEnd/>
          </a:ln>
          <a:effectLst/>
        </p:spPr>
      </p:pic>
      <p:sp>
        <p:nvSpPr>
          <p:cNvPr id="13" name="Прямоугольник 12"/>
          <p:cNvSpPr/>
          <p:nvPr/>
        </p:nvSpPr>
        <p:spPr>
          <a:xfrm>
            <a:off x="6929454" y="3143248"/>
            <a:ext cx="1247457" cy="369332"/>
          </a:xfrm>
          <a:prstGeom prst="rect">
            <a:avLst/>
          </a:prstGeom>
        </p:spPr>
        <p:txBody>
          <a:bodyPr wrap="none">
            <a:spAutoFit/>
          </a:bodyPr>
          <a:lstStyle/>
          <a:p>
            <a:r>
              <a:rPr lang="ru-RU" dirty="0" smtClean="0"/>
              <a:t>(рис. 4.15).</a:t>
            </a:r>
            <a:endParaRPr lang="ru-RU" dirty="0"/>
          </a:p>
        </p:txBody>
      </p:sp>
      <p:pic>
        <p:nvPicPr>
          <p:cNvPr id="2054" name="Picture 6"/>
          <p:cNvPicPr>
            <a:picLocks noChangeAspect="1" noChangeArrowheads="1"/>
          </p:cNvPicPr>
          <p:nvPr/>
        </p:nvPicPr>
        <p:blipFill>
          <a:blip r:embed="rId6" cstate="print"/>
          <a:srcRect/>
          <a:stretch>
            <a:fillRect/>
          </a:stretch>
        </p:blipFill>
        <p:spPr bwMode="auto">
          <a:xfrm>
            <a:off x="5357818" y="3786190"/>
            <a:ext cx="3185949" cy="242889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357166"/>
            <a:ext cx="981359" cy="369332"/>
          </a:xfrm>
          <a:prstGeom prst="rect">
            <a:avLst/>
          </a:prstGeom>
        </p:spPr>
        <p:txBody>
          <a:bodyPr wrap="none">
            <a:spAutoFit/>
          </a:bodyPr>
          <a:lstStyle/>
          <a:p>
            <a:r>
              <a:rPr lang="en-US" dirty="0" err="1" smtClean="0">
                <a:solidFill>
                  <a:schemeClr val="accent6">
                    <a:lumMod val="60000"/>
                    <a:lumOff val="40000"/>
                  </a:schemeClr>
                </a:solidFill>
              </a:rPr>
              <a:t>I</a:t>
            </a:r>
            <a:r>
              <a:rPr lang="en-US" baseline="-25000" dirty="0" err="1" smtClean="0">
                <a:solidFill>
                  <a:schemeClr val="accent6">
                    <a:lumMod val="60000"/>
                    <a:lumOff val="40000"/>
                  </a:schemeClr>
                </a:solidFill>
              </a:rPr>
              <a:t>m</a:t>
            </a:r>
            <a:r>
              <a:rPr lang="en-US" dirty="0" smtClean="0">
                <a:solidFill>
                  <a:schemeClr val="accent6">
                    <a:lumMod val="60000"/>
                    <a:lumOff val="40000"/>
                  </a:schemeClr>
                </a:solidFill>
              </a:rPr>
              <a:t> = </a:t>
            </a:r>
            <a:r>
              <a:rPr lang="en-US" dirty="0" err="1" smtClean="0">
                <a:solidFill>
                  <a:schemeClr val="accent6">
                    <a:lumMod val="60000"/>
                    <a:lumOff val="40000"/>
                  </a:schemeClr>
                </a:solidFill>
              </a:rPr>
              <a:t>U</a:t>
            </a:r>
            <a:r>
              <a:rPr lang="en-US" baseline="-25000" dirty="0" err="1" smtClean="0">
                <a:solidFill>
                  <a:schemeClr val="accent6">
                    <a:lumMod val="60000"/>
                    <a:lumOff val="40000"/>
                  </a:schemeClr>
                </a:solidFill>
              </a:rPr>
              <a:t>m</a:t>
            </a:r>
            <a:r>
              <a:rPr lang="en-US" dirty="0" err="1" smtClean="0">
                <a:solidFill>
                  <a:schemeClr val="accent6">
                    <a:lumMod val="60000"/>
                    <a:lumOff val="40000"/>
                  </a:schemeClr>
                </a:solidFill>
              </a:rPr>
              <a:t>C</a:t>
            </a:r>
            <a:endParaRPr lang="ru-RU" dirty="0">
              <a:solidFill>
                <a:schemeClr val="accent6">
                  <a:lumMod val="60000"/>
                  <a:lumOff val="40000"/>
                </a:schemeClr>
              </a:solidFill>
            </a:endParaRPr>
          </a:p>
        </p:txBody>
      </p:sp>
      <p:pic>
        <p:nvPicPr>
          <p:cNvPr id="5" name="Picture 7"/>
          <p:cNvPicPr>
            <a:picLocks noChangeAspect="1" noChangeArrowheads="1"/>
          </p:cNvPicPr>
          <p:nvPr/>
        </p:nvPicPr>
        <p:blipFill>
          <a:blip r:embed="rId2" cstate="print"/>
          <a:srcRect/>
          <a:stretch>
            <a:fillRect/>
          </a:stretch>
        </p:blipFill>
        <p:spPr bwMode="auto">
          <a:xfrm>
            <a:off x="928662" y="428604"/>
            <a:ext cx="214314" cy="232174"/>
          </a:xfrm>
          <a:prstGeom prst="rect">
            <a:avLst/>
          </a:prstGeom>
          <a:noFill/>
          <a:ln w="9525">
            <a:noFill/>
            <a:miter lim="800000"/>
            <a:headEnd/>
            <a:tailEnd/>
          </a:ln>
          <a:effectLst/>
        </p:spPr>
      </p:pic>
      <p:sp>
        <p:nvSpPr>
          <p:cNvPr id="6" name="Прямоугольник 5"/>
          <p:cNvSpPr/>
          <p:nvPr/>
        </p:nvSpPr>
        <p:spPr>
          <a:xfrm>
            <a:off x="1571604" y="357166"/>
            <a:ext cx="714380" cy="338554"/>
          </a:xfrm>
          <a:prstGeom prst="rect">
            <a:avLst/>
          </a:prstGeom>
        </p:spPr>
        <p:txBody>
          <a:bodyPr wrap="square">
            <a:spAutoFit/>
          </a:bodyPr>
          <a:lstStyle/>
          <a:p>
            <a:r>
              <a:rPr lang="ru-RU" sz="1600" dirty="0" smtClean="0"/>
              <a:t>(4.29)</a:t>
            </a:r>
            <a:endParaRPr lang="ru-RU" sz="1600" dirty="0"/>
          </a:p>
        </p:txBody>
      </p:sp>
      <p:sp>
        <p:nvSpPr>
          <p:cNvPr id="7" name="Прямоугольник 6"/>
          <p:cNvSpPr/>
          <p:nvPr/>
        </p:nvSpPr>
        <p:spPr>
          <a:xfrm>
            <a:off x="0" y="0"/>
            <a:ext cx="3027945" cy="369332"/>
          </a:xfrm>
          <a:prstGeom prst="rect">
            <a:avLst/>
          </a:prstGeom>
        </p:spPr>
        <p:txBody>
          <a:bodyPr wrap="none">
            <a:spAutoFit/>
          </a:bodyPr>
          <a:lstStyle/>
          <a:p>
            <a:r>
              <a:rPr lang="ru-RU" dirty="0" smtClean="0"/>
              <a:t>Амплитуда силы тока равна: </a:t>
            </a:r>
            <a:endParaRPr lang="ru-RU" dirty="0"/>
          </a:p>
        </p:txBody>
      </p:sp>
      <p:sp>
        <p:nvSpPr>
          <p:cNvPr id="8" name="Прямоугольник 7"/>
          <p:cNvSpPr/>
          <p:nvPr/>
        </p:nvSpPr>
        <p:spPr>
          <a:xfrm>
            <a:off x="0" y="1000108"/>
            <a:ext cx="2789418" cy="369332"/>
          </a:xfrm>
          <a:prstGeom prst="rect">
            <a:avLst/>
          </a:prstGeom>
        </p:spPr>
        <p:txBody>
          <a:bodyPr wrap="none">
            <a:spAutoFit/>
          </a:bodyPr>
          <a:lstStyle/>
          <a:p>
            <a:r>
              <a:rPr lang="ru-RU" dirty="0" smtClean="0"/>
              <a:t>Если ввести обозначение </a:t>
            </a:r>
            <a:r>
              <a:rPr lang="en-US" dirty="0" smtClean="0"/>
              <a:t>:</a:t>
            </a:r>
            <a:endParaRPr lang="ru-RU" dirty="0"/>
          </a:p>
        </p:txBody>
      </p:sp>
      <p:pic>
        <p:nvPicPr>
          <p:cNvPr id="3074" name="Picture 2"/>
          <p:cNvPicPr>
            <a:picLocks noChangeAspect="1" noChangeArrowheads="1"/>
          </p:cNvPicPr>
          <p:nvPr/>
        </p:nvPicPr>
        <p:blipFill>
          <a:blip r:embed="rId3" cstate="print"/>
          <a:srcRect/>
          <a:stretch>
            <a:fillRect/>
          </a:stretch>
        </p:blipFill>
        <p:spPr bwMode="auto">
          <a:xfrm>
            <a:off x="0" y="1500174"/>
            <a:ext cx="3549249" cy="500066"/>
          </a:xfrm>
          <a:prstGeom prst="rect">
            <a:avLst/>
          </a:prstGeom>
          <a:noFill/>
          <a:ln w="9525">
            <a:noFill/>
            <a:miter lim="800000"/>
            <a:headEnd/>
            <a:tailEnd/>
          </a:ln>
          <a:effectLst/>
        </p:spPr>
      </p:pic>
      <p:sp>
        <p:nvSpPr>
          <p:cNvPr id="10" name="Прямоугольник 9"/>
          <p:cNvSpPr/>
          <p:nvPr/>
        </p:nvSpPr>
        <p:spPr>
          <a:xfrm>
            <a:off x="0" y="2214554"/>
            <a:ext cx="4572000" cy="923330"/>
          </a:xfrm>
          <a:prstGeom prst="rect">
            <a:avLst/>
          </a:prstGeom>
        </p:spPr>
        <p:txBody>
          <a:bodyPr>
            <a:spAutoFit/>
          </a:bodyPr>
          <a:lstStyle/>
          <a:p>
            <a:r>
              <a:rPr lang="ru-RU" dirty="0" smtClean="0"/>
              <a:t>и вместо амплитуд силы тока и напряжения использовать их действующие значения, то получим</a:t>
            </a:r>
            <a:r>
              <a:rPr lang="en-US" dirty="0" smtClean="0"/>
              <a:t> :</a:t>
            </a:r>
            <a:endParaRPr lang="ru-RU" dirty="0"/>
          </a:p>
        </p:txBody>
      </p:sp>
      <p:pic>
        <p:nvPicPr>
          <p:cNvPr id="3075" name="Picture 3"/>
          <p:cNvPicPr>
            <a:picLocks noChangeAspect="1" noChangeArrowheads="1"/>
          </p:cNvPicPr>
          <p:nvPr/>
        </p:nvPicPr>
        <p:blipFill>
          <a:blip r:embed="rId4" cstate="print"/>
          <a:srcRect/>
          <a:stretch>
            <a:fillRect/>
          </a:stretch>
        </p:blipFill>
        <p:spPr bwMode="auto">
          <a:xfrm>
            <a:off x="0" y="3286124"/>
            <a:ext cx="3716205" cy="642942"/>
          </a:xfrm>
          <a:prstGeom prst="rect">
            <a:avLst/>
          </a:prstGeom>
          <a:noFill/>
          <a:ln w="9525">
            <a:noFill/>
            <a:miter lim="800000"/>
            <a:headEnd/>
            <a:tailEnd/>
          </a:ln>
          <a:effectLst/>
        </p:spPr>
      </p:pic>
      <p:pic>
        <p:nvPicPr>
          <p:cNvPr id="3077" name="Picture 5" descr="7.02-28.jpg">
            <a:hlinkClick r:id="rId5"/>
          </p:cNvPr>
          <p:cNvPicPr>
            <a:picLocks noChangeAspect="1" noChangeArrowheads="1"/>
          </p:cNvPicPr>
          <p:nvPr/>
        </p:nvPicPr>
        <p:blipFill>
          <a:blip r:embed="rId6" cstate="print"/>
          <a:srcRect/>
          <a:stretch>
            <a:fillRect/>
          </a:stretch>
        </p:blipFill>
        <p:spPr bwMode="auto">
          <a:xfrm>
            <a:off x="4302125" y="-411163"/>
            <a:ext cx="114300" cy="123825"/>
          </a:xfrm>
          <a:prstGeom prst="rect">
            <a:avLst/>
          </a:prstGeom>
          <a:noFill/>
        </p:spPr>
      </p:pic>
      <p:sp>
        <p:nvSpPr>
          <p:cNvPr id="14" name="Прямоугольник 13"/>
          <p:cNvSpPr/>
          <p:nvPr/>
        </p:nvSpPr>
        <p:spPr>
          <a:xfrm>
            <a:off x="0" y="4071942"/>
            <a:ext cx="3118611" cy="307777"/>
          </a:xfrm>
          <a:prstGeom prst="rect">
            <a:avLst/>
          </a:prstGeom>
        </p:spPr>
        <p:txBody>
          <a:bodyPr wrap="none">
            <a:spAutoFit/>
          </a:bodyPr>
          <a:lstStyle/>
          <a:p>
            <a:r>
              <a:rPr lang="ru-RU" sz="1400" dirty="0" smtClean="0"/>
              <a:t>Величину </a:t>
            </a:r>
            <a:r>
              <a:rPr lang="en-US" sz="1400" dirty="0" err="1" smtClean="0"/>
              <a:t>X</a:t>
            </a:r>
            <a:r>
              <a:rPr lang="en-US" sz="1400" baseline="-25000" dirty="0" err="1" smtClean="0"/>
              <a:t>c</a:t>
            </a:r>
            <a:r>
              <a:rPr lang="en-US" sz="1400" dirty="0" smtClean="0"/>
              <a:t>, </a:t>
            </a:r>
            <a:r>
              <a:rPr lang="ru-RU" sz="1400" dirty="0" smtClean="0"/>
              <a:t>обратную произведению</a:t>
            </a:r>
            <a:endParaRPr lang="ru-RU" sz="1400" dirty="0"/>
          </a:p>
        </p:txBody>
      </p:sp>
      <p:pic>
        <p:nvPicPr>
          <p:cNvPr id="3078" name="Picture 6"/>
          <p:cNvPicPr>
            <a:picLocks noChangeAspect="1" noChangeArrowheads="1"/>
          </p:cNvPicPr>
          <p:nvPr/>
        </p:nvPicPr>
        <p:blipFill>
          <a:blip r:embed="rId2" cstate="print"/>
          <a:srcRect/>
          <a:stretch>
            <a:fillRect/>
          </a:stretch>
        </p:blipFill>
        <p:spPr bwMode="auto">
          <a:xfrm>
            <a:off x="3000364" y="4143380"/>
            <a:ext cx="142876" cy="154782"/>
          </a:xfrm>
          <a:prstGeom prst="rect">
            <a:avLst/>
          </a:prstGeom>
          <a:noFill/>
          <a:ln w="9525">
            <a:noFill/>
            <a:miter lim="800000"/>
            <a:headEnd/>
            <a:tailEnd/>
          </a:ln>
          <a:effectLst/>
        </p:spPr>
      </p:pic>
      <p:sp>
        <p:nvSpPr>
          <p:cNvPr id="18" name="TextBox 17"/>
          <p:cNvSpPr txBox="1"/>
          <p:nvPr/>
        </p:nvSpPr>
        <p:spPr>
          <a:xfrm>
            <a:off x="3071802" y="4000504"/>
            <a:ext cx="142876" cy="369332"/>
          </a:xfrm>
          <a:prstGeom prst="rect">
            <a:avLst/>
          </a:prstGeom>
          <a:noFill/>
        </p:spPr>
        <p:txBody>
          <a:bodyPr wrap="square" rtlCol="0">
            <a:spAutoFit/>
          </a:bodyPr>
          <a:lstStyle/>
          <a:p>
            <a:r>
              <a:rPr lang="en-US" dirty="0" smtClean="0"/>
              <a:t>C</a:t>
            </a:r>
            <a:endParaRPr lang="ru-RU" dirty="0"/>
          </a:p>
        </p:txBody>
      </p:sp>
      <p:sp>
        <p:nvSpPr>
          <p:cNvPr id="19" name="Прямоугольник 18"/>
          <p:cNvSpPr/>
          <p:nvPr/>
        </p:nvSpPr>
        <p:spPr>
          <a:xfrm>
            <a:off x="0" y="4286256"/>
            <a:ext cx="5857884" cy="523220"/>
          </a:xfrm>
          <a:prstGeom prst="rect">
            <a:avLst/>
          </a:prstGeom>
        </p:spPr>
        <p:txBody>
          <a:bodyPr wrap="square">
            <a:spAutoFit/>
          </a:bodyPr>
          <a:lstStyle/>
          <a:p>
            <a:r>
              <a:rPr lang="ru-RU" sz="1400" dirty="0" smtClean="0"/>
              <a:t>циклической частоты на электрическую емкость конденсатора, называют </a:t>
            </a:r>
            <a:r>
              <a:rPr lang="ru-RU" sz="1400" dirty="0" smtClean="0">
                <a:solidFill>
                  <a:schemeClr val="accent6">
                    <a:lumMod val="60000"/>
                    <a:lumOff val="40000"/>
                  </a:schemeClr>
                </a:solidFill>
              </a:rPr>
              <a:t>емкостным сопротивлением</a:t>
            </a:r>
            <a:r>
              <a:rPr lang="ru-RU" sz="1400" dirty="0" smtClean="0"/>
              <a:t>. </a:t>
            </a:r>
            <a:endParaRPr lang="ru-RU" sz="1400" dirty="0"/>
          </a:p>
        </p:txBody>
      </p:sp>
      <p:sp>
        <p:nvSpPr>
          <p:cNvPr id="20" name="Прямоугольник 19"/>
          <p:cNvSpPr/>
          <p:nvPr/>
        </p:nvSpPr>
        <p:spPr>
          <a:xfrm>
            <a:off x="0" y="4857760"/>
            <a:ext cx="4572000" cy="1754326"/>
          </a:xfrm>
          <a:prstGeom prst="rect">
            <a:avLst/>
          </a:prstGeom>
        </p:spPr>
        <p:txBody>
          <a:bodyPr>
            <a:spAutoFit/>
          </a:bodyPr>
          <a:lstStyle/>
          <a:p>
            <a:r>
              <a:rPr lang="ru-RU" dirty="0" smtClean="0"/>
              <a:t>Действующее значение силы тока связано с действующим значением напряжения на конденсаторе точно так же, как связаны согласно закону Ома сила тока и напряжение для участка цепи постоянного тока.</a:t>
            </a:r>
            <a:endParaRPr lang="ru-RU" dirty="0"/>
          </a:p>
        </p:txBody>
      </p:sp>
      <p:sp>
        <p:nvSpPr>
          <p:cNvPr id="21" name="Прямоугольник 20"/>
          <p:cNvSpPr/>
          <p:nvPr/>
        </p:nvSpPr>
        <p:spPr>
          <a:xfrm>
            <a:off x="4572000" y="0"/>
            <a:ext cx="4572000" cy="1200329"/>
          </a:xfrm>
          <a:prstGeom prst="rect">
            <a:avLst/>
          </a:prstGeom>
        </p:spPr>
        <p:txBody>
          <a:bodyPr>
            <a:spAutoFit/>
          </a:bodyPr>
          <a:lstStyle/>
          <a:p>
            <a:r>
              <a:rPr lang="ru-RU" dirty="0" smtClean="0"/>
              <a:t>Чем больше емкость конденсатора, тем больше ток перезарядки. Это легко обнаружить по увеличению накала лампы при увеличении емкости конденсатора. </a:t>
            </a:r>
            <a:endParaRPr lang="ru-RU" dirty="0"/>
          </a:p>
        </p:txBody>
      </p:sp>
      <p:sp>
        <p:nvSpPr>
          <p:cNvPr id="22" name="Прямоугольник 21"/>
          <p:cNvSpPr/>
          <p:nvPr/>
        </p:nvSpPr>
        <p:spPr>
          <a:xfrm>
            <a:off x="4572000" y="1214422"/>
            <a:ext cx="4572000" cy="1754326"/>
          </a:xfrm>
          <a:prstGeom prst="rect">
            <a:avLst/>
          </a:prstGeom>
        </p:spPr>
        <p:txBody>
          <a:bodyPr>
            <a:spAutoFit/>
          </a:bodyPr>
          <a:lstStyle/>
          <a:p>
            <a:r>
              <a:rPr lang="ru-RU" dirty="0" smtClean="0"/>
              <a:t>В то время как сопротивление конденсатора постоянному току бесконечно велико, его сопротивление переменному току имеет конечное значение </a:t>
            </a:r>
            <a:r>
              <a:rPr lang="ru-RU" dirty="0" err="1" smtClean="0"/>
              <a:t>X</a:t>
            </a:r>
            <a:r>
              <a:rPr lang="ru-RU" baseline="-25000" dirty="0" err="1" smtClean="0"/>
              <a:t>c</a:t>
            </a:r>
            <a:r>
              <a:rPr lang="ru-RU" dirty="0" smtClean="0"/>
              <a:t>. С увеличением емкости оно уменьшается. Уменьшается оно и с увеличением частоты</a:t>
            </a:r>
            <a:endParaRPr lang="ru-RU" dirty="0"/>
          </a:p>
        </p:txBody>
      </p:sp>
      <p:pic>
        <p:nvPicPr>
          <p:cNvPr id="3081" name="Picture 9"/>
          <p:cNvPicPr>
            <a:picLocks noChangeAspect="1" noChangeArrowheads="1"/>
          </p:cNvPicPr>
          <p:nvPr/>
        </p:nvPicPr>
        <p:blipFill>
          <a:blip r:embed="rId2" cstate="print"/>
          <a:srcRect/>
          <a:stretch>
            <a:fillRect/>
          </a:stretch>
        </p:blipFill>
        <p:spPr bwMode="auto">
          <a:xfrm>
            <a:off x="7143768" y="2643182"/>
            <a:ext cx="200026" cy="216695"/>
          </a:xfrm>
          <a:prstGeom prst="rect">
            <a:avLst/>
          </a:prstGeom>
          <a:noFill/>
          <a:ln w="9525">
            <a:noFill/>
            <a:miter lim="800000"/>
            <a:headEnd/>
            <a:tailEnd/>
          </a:ln>
          <a:effectLst/>
        </p:spPr>
      </p:pic>
      <p:sp>
        <p:nvSpPr>
          <p:cNvPr id="25" name="Прямоугольник 24"/>
          <p:cNvSpPr/>
          <p:nvPr/>
        </p:nvSpPr>
        <p:spPr>
          <a:xfrm>
            <a:off x="4429124" y="4714884"/>
            <a:ext cx="4572000" cy="1477328"/>
          </a:xfrm>
          <a:prstGeom prst="rect">
            <a:avLst/>
          </a:prstGeom>
        </p:spPr>
        <p:txBody>
          <a:bodyPr>
            <a:spAutoFit/>
          </a:bodyPr>
          <a:lstStyle/>
          <a:p>
            <a:r>
              <a:rPr lang="ru-RU" dirty="0" smtClean="0"/>
              <a:t>Сопротивление цепи с конденсатором обратно пропорционально произведению циклической частоты на электроемкость. Колебания силы тока опережают по фазе колебания  напряжения на</a:t>
            </a:r>
            <a:endParaRPr lang="ru-RU" dirty="0"/>
          </a:p>
        </p:txBody>
      </p:sp>
      <p:pic>
        <p:nvPicPr>
          <p:cNvPr id="3082" name="Picture 10"/>
          <p:cNvPicPr>
            <a:picLocks noChangeAspect="1" noChangeArrowheads="1"/>
          </p:cNvPicPr>
          <p:nvPr/>
        </p:nvPicPr>
        <p:blipFill>
          <a:blip r:embed="rId7" cstate="print"/>
          <a:srcRect/>
          <a:stretch>
            <a:fillRect/>
          </a:stretch>
        </p:blipFill>
        <p:spPr bwMode="auto">
          <a:xfrm>
            <a:off x="7215206" y="5857891"/>
            <a:ext cx="214314" cy="45720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071538" y="214290"/>
            <a:ext cx="7072362" cy="954107"/>
          </a:xfrm>
          <a:prstGeom prst="rect">
            <a:avLst/>
          </a:prstGeom>
          <a:noFill/>
        </p:spPr>
        <p:txBody>
          <a:bodyPr wrap="square" lIns="91440" tIns="45720" rIns="91440" bIns="45720">
            <a:spAutoFit/>
          </a:bodyPr>
          <a:lstStyle/>
          <a:p>
            <a:pPr algn="ctr"/>
            <a:r>
              <a:rPr lang="ru-RU" sz="2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КАТУШКА ИНДУКТИВНОСТИ В ЦЕПИ </a:t>
            </a:r>
            <a:r>
              <a:rPr lang="en-US" sz="2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r>
              <a:rPr lang="ru-RU" sz="2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ПЕРЕМЕННОГО ТОКА</a:t>
            </a:r>
            <a:endParaRPr lang="ru-RU" sz="2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6" name="Прямоугольник 5"/>
          <p:cNvSpPr/>
          <p:nvPr/>
        </p:nvSpPr>
        <p:spPr>
          <a:xfrm>
            <a:off x="0" y="1214422"/>
            <a:ext cx="4572000" cy="923330"/>
          </a:xfrm>
          <a:prstGeom prst="rect">
            <a:avLst/>
          </a:prstGeom>
        </p:spPr>
        <p:txBody>
          <a:bodyPr>
            <a:spAutoFit/>
          </a:bodyPr>
          <a:lstStyle/>
          <a:p>
            <a:r>
              <a:rPr lang="ru-RU" dirty="0" smtClean="0"/>
              <a:t>Индуктивность в цепи влияет на силу переменного тока. Это можно доказать с помощью простого опыта. </a:t>
            </a:r>
            <a:endParaRPr lang="ru-RU" dirty="0"/>
          </a:p>
        </p:txBody>
      </p:sp>
      <p:sp>
        <p:nvSpPr>
          <p:cNvPr id="7" name="Прямоугольник 6"/>
          <p:cNvSpPr/>
          <p:nvPr/>
        </p:nvSpPr>
        <p:spPr>
          <a:xfrm>
            <a:off x="0" y="2071678"/>
            <a:ext cx="4572000" cy="2585323"/>
          </a:xfrm>
          <a:prstGeom prst="rect">
            <a:avLst/>
          </a:prstGeom>
        </p:spPr>
        <p:txBody>
          <a:bodyPr>
            <a:spAutoFit/>
          </a:bodyPr>
          <a:lstStyle/>
          <a:p>
            <a:r>
              <a:rPr lang="ru-RU" dirty="0" smtClean="0"/>
              <a:t>Соберем цепь из катушки с большой индуктивностью и электрической лампы накаливания (рис. 4.16). С помощью переключателя можно подключить эту цепь либо к источнику постоянного напряжения, либо к источнику переменного напряжения. При этом постоянное напряжение и действующее значение переменного напряжения должны быть равны.</a:t>
            </a:r>
            <a:endParaRPr lang="ru-RU" dirty="0"/>
          </a:p>
        </p:txBody>
      </p:sp>
      <p:pic>
        <p:nvPicPr>
          <p:cNvPr id="26626" name="Picture 2"/>
          <p:cNvPicPr>
            <a:picLocks noChangeAspect="1" noChangeArrowheads="1"/>
          </p:cNvPicPr>
          <p:nvPr/>
        </p:nvPicPr>
        <p:blipFill>
          <a:blip r:embed="rId2" cstate="print"/>
          <a:srcRect/>
          <a:stretch>
            <a:fillRect/>
          </a:stretch>
        </p:blipFill>
        <p:spPr bwMode="auto">
          <a:xfrm>
            <a:off x="285720" y="4714884"/>
            <a:ext cx="2786082" cy="1941815"/>
          </a:xfrm>
          <a:prstGeom prst="rect">
            <a:avLst/>
          </a:prstGeom>
          <a:noFill/>
          <a:ln w="9525">
            <a:noFill/>
            <a:miter lim="800000"/>
            <a:headEnd/>
            <a:tailEnd/>
          </a:ln>
          <a:effectLst/>
        </p:spPr>
      </p:pic>
      <p:sp>
        <p:nvSpPr>
          <p:cNvPr id="9" name="Прямоугольник 8"/>
          <p:cNvSpPr/>
          <p:nvPr/>
        </p:nvSpPr>
        <p:spPr>
          <a:xfrm>
            <a:off x="4286248" y="1285860"/>
            <a:ext cx="4572000" cy="1477328"/>
          </a:xfrm>
          <a:prstGeom prst="rect">
            <a:avLst/>
          </a:prstGeom>
        </p:spPr>
        <p:txBody>
          <a:bodyPr>
            <a:spAutoFit/>
          </a:bodyPr>
          <a:lstStyle/>
          <a:p>
            <a:r>
              <a:rPr lang="ru-RU" dirty="0" smtClean="0"/>
              <a:t>Опыт показывает, что лампа светится ярче при постоянном напряжении. Следовательно, действующее значение силы переменного тока в рассматриваемой цепи меньше силы постоянного тока. </a:t>
            </a:r>
            <a:endParaRPr lang="ru-RU" dirty="0"/>
          </a:p>
        </p:txBody>
      </p:sp>
      <p:sp>
        <p:nvSpPr>
          <p:cNvPr id="10" name="Прямоугольник 9"/>
          <p:cNvSpPr/>
          <p:nvPr/>
        </p:nvSpPr>
        <p:spPr>
          <a:xfrm>
            <a:off x="4357686" y="2714620"/>
            <a:ext cx="4572000" cy="646331"/>
          </a:xfrm>
          <a:prstGeom prst="rect">
            <a:avLst/>
          </a:prstGeom>
        </p:spPr>
        <p:txBody>
          <a:bodyPr>
            <a:spAutoFit/>
          </a:bodyPr>
          <a:lstStyle/>
          <a:p>
            <a:r>
              <a:rPr lang="ru-RU" dirty="0" smtClean="0"/>
              <a:t>Объясняется это различие явлением самоиндукции. </a:t>
            </a:r>
            <a:endParaRPr lang="ru-RU" dirty="0"/>
          </a:p>
        </p:txBody>
      </p:sp>
      <p:sp>
        <p:nvSpPr>
          <p:cNvPr id="11" name="Прямоугольник 10"/>
          <p:cNvSpPr/>
          <p:nvPr/>
        </p:nvSpPr>
        <p:spPr>
          <a:xfrm>
            <a:off x="4357686" y="3357562"/>
            <a:ext cx="4572000" cy="1477328"/>
          </a:xfrm>
          <a:prstGeom prst="rect">
            <a:avLst/>
          </a:prstGeom>
        </p:spPr>
        <p:txBody>
          <a:bodyPr>
            <a:spAutoFit/>
          </a:bodyPr>
          <a:lstStyle/>
          <a:p>
            <a:r>
              <a:rPr lang="ru-RU" dirty="0" smtClean="0"/>
              <a:t>Если напряжение быстро меняется, то сила тока не будет успевать достигнуть тех значений, которые она приобрела бы с течением времени при постоянном напряжении.</a:t>
            </a:r>
            <a:endParaRPr lang="ru-RU" dirty="0"/>
          </a:p>
        </p:txBody>
      </p:sp>
      <p:sp>
        <p:nvSpPr>
          <p:cNvPr id="12" name="Прямоугольник 11"/>
          <p:cNvSpPr/>
          <p:nvPr/>
        </p:nvSpPr>
        <p:spPr>
          <a:xfrm>
            <a:off x="4357686" y="4857760"/>
            <a:ext cx="4572000" cy="1754326"/>
          </a:xfrm>
          <a:prstGeom prst="rect">
            <a:avLst/>
          </a:prstGeom>
        </p:spPr>
        <p:txBody>
          <a:bodyPr>
            <a:spAutoFit/>
          </a:bodyPr>
          <a:lstStyle/>
          <a:p>
            <a:r>
              <a:rPr lang="ru-RU" dirty="0" smtClean="0"/>
              <a:t>Следовательно, максимальное значение силы переменного тока (его амплитуда) ограничивается индуктивностью цепи и будет тем меньше, чем больше индуктивность и чем больше частота приложенного напряжения. </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4572000" cy="1754326"/>
          </a:xfrm>
          <a:prstGeom prst="rect">
            <a:avLst/>
          </a:prstGeom>
        </p:spPr>
        <p:txBody>
          <a:bodyPr>
            <a:spAutoFit/>
          </a:bodyPr>
          <a:lstStyle/>
          <a:p>
            <a:r>
              <a:rPr lang="ru-RU" dirty="0" smtClean="0"/>
              <a:t>Определим силу тока в цепи, содержащей катушку, активным сопротивлением которой можно пренебречь (рис. 4.17). Для этого предварительно найдем связь между напряжением на катушке и ЭДС самоиндукции в ней.</a:t>
            </a:r>
            <a:endParaRPr lang="ru-RU" dirty="0"/>
          </a:p>
        </p:txBody>
      </p:sp>
      <p:sp>
        <p:nvSpPr>
          <p:cNvPr id="5" name="Прямоугольник 4"/>
          <p:cNvSpPr/>
          <p:nvPr/>
        </p:nvSpPr>
        <p:spPr>
          <a:xfrm>
            <a:off x="0" y="1785926"/>
            <a:ext cx="4572000" cy="2585323"/>
          </a:xfrm>
          <a:prstGeom prst="rect">
            <a:avLst/>
          </a:prstGeom>
        </p:spPr>
        <p:txBody>
          <a:bodyPr>
            <a:spAutoFit/>
          </a:bodyPr>
          <a:lstStyle/>
          <a:p>
            <a:r>
              <a:rPr lang="ru-RU" dirty="0" smtClean="0"/>
              <a:t>Если сопротивление катушки равно нулю, то и напряженность электрического поля внутри проводника в любой момент времени должна быть равна нулю. Иначе сила тока, согласно закону Ома, была бы бесконечно большой. Равенство нулю напряженности поля оказывается возможным потому, что напряженность вихревого электрического поля</a:t>
            </a:r>
            <a:endParaRPr lang="ru-RU" dirty="0"/>
          </a:p>
        </p:txBody>
      </p:sp>
      <p:pic>
        <p:nvPicPr>
          <p:cNvPr id="27650" name="Picture 2"/>
          <p:cNvPicPr>
            <a:picLocks noChangeAspect="1" noChangeArrowheads="1"/>
          </p:cNvPicPr>
          <p:nvPr/>
        </p:nvPicPr>
        <p:blipFill>
          <a:blip r:embed="rId2" cstate="print"/>
          <a:srcRect/>
          <a:stretch>
            <a:fillRect/>
          </a:stretch>
        </p:blipFill>
        <p:spPr bwMode="auto">
          <a:xfrm>
            <a:off x="3214678" y="4000503"/>
            <a:ext cx="214314" cy="309565"/>
          </a:xfrm>
          <a:prstGeom prst="rect">
            <a:avLst/>
          </a:prstGeom>
          <a:noFill/>
          <a:ln w="9525">
            <a:noFill/>
            <a:miter lim="800000"/>
            <a:headEnd/>
            <a:tailEnd/>
          </a:ln>
          <a:effectLst/>
        </p:spPr>
      </p:pic>
      <p:sp>
        <p:nvSpPr>
          <p:cNvPr id="7" name="Прямоугольник 6"/>
          <p:cNvSpPr/>
          <p:nvPr/>
        </p:nvSpPr>
        <p:spPr>
          <a:xfrm>
            <a:off x="0" y="4286256"/>
            <a:ext cx="4572000" cy="1200329"/>
          </a:xfrm>
          <a:prstGeom prst="rect">
            <a:avLst/>
          </a:prstGeom>
        </p:spPr>
        <p:txBody>
          <a:bodyPr>
            <a:spAutoFit/>
          </a:bodyPr>
          <a:lstStyle/>
          <a:p>
            <a:r>
              <a:rPr lang="ru-RU" dirty="0" smtClean="0"/>
              <a:t>порождаемого переменным магнитным полем, в каждой точке равна по модулю и противоположна по направлению напряженности кулоновского поля</a:t>
            </a:r>
            <a:endParaRPr lang="ru-RU" dirty="0"/>
          </a:p>
        </p:txBody>
      </p:sp>
      <p:pic>
        <p:nvPicPr>
          <p:cNvPr id="27651" name="Picture 3"/>
          <p:cNvPicPr>
            <a:picLocks noChangeAspect="1" noChangeArrowheads="1"/>
          </p:cNvPicPr>
          <p:nvPr/>
        </p:nvPicPr>
        <p:blipFill>
          <a:blip r:embed="rId2" cstate="print"/>
          <a:srcRect/>
          <a:stretch>
            <a:fillRect/>
          </a:stretch>
        </p:blipFill>
        <p:spPr bwMode="auto">
          <a:xfrm>
            <a:off x="3571868" y="5000636"/>
            <a:ext cx="285752" cy="412753"/>
          </a:xfrm>
          <a:prstGeom prst="rect">
            <a:avLst/>
          </a:prstGeom>
          <a:noFill/>
          <a:ln w="9525">
            <a:noFill/>
            <a:miter lim="800000"/>
            <a:headEnd/>
            <a:tailEnd/>
          </a:ln>
          <a:effectLst/>
        </p:spPr>
      </p:pic>
      <p:sp>
        <p:nvSpPr>
          <p:cNvPr id="9" name="Прямоугольник 8"/>
          <p:cNvSpPr/>
          <p:nvPr/>
        </p:nvSpPr>
        <p:spPr>
          <a:xfrm>
            <a:off x="0" y="5429264"/>
            <a:ext cx="4572000" cy="923330"/>
          </a:xfrm>
          <a:prstGeom prst="rect">
            <a:avLst/>
          </a:prstGeom>
        </p:spPr>
        <p:txBody>
          <a:bodyPr>
            <a:spAutoFit/>
          </a:bodyPr>
          <a:lstStyle/>
          <a:p>
            <a:r>
              <a:rPr lang="ru-RU" dirty="0" smtClean="0"/>
              <a:t>создаваемого в проводнике зарядами, расположенными на зажимах источника и в проводах цепи. </a:t>
            </a:r>
            <a:endParaRPr lang="ru-RU" dirty="0"/>
          </a:p>
        </p:txBody>
      </p:sp>
      <p:sp>
        <p:nvSpPr>
          <p:cNvPr id="10" name="Прямоугольник 9"/>
          <p:cNvSpPr/>
          <p:nvPr/>
        </p:nvSpPr>
        <p:spPr>
          <a:xfrm>
            <a:off x="4786314" y="285728"/>
            <a:ext cx="1473480" cy="369332"/>
          </a:xfrm>
          <a:prstGeom prst="rect">
            <a:avLst/>
          </a:prstGeom>
        </p:spPr>
        <p:txBody>
          <a:bodyPr wrap="none">
            <a:spAutoFit/>
          </a:bodyPr>
          <a:lstStyle/>
          <a:p>
            <a:r>
              <a:rPr lang="ru-RU" dirty="0" smtClean="0"/>
              <a:t>Из равенства</a:t>
            </a:r>
            <a:endParaRPr lang="ru-RU" dirty="0"/>
          </a:p>
        </p:txBody>
      </p:sp>
      <p:pic>
        <p:nvPicPr>
          <p:cNvPr id="27654" name="Picture 6"/>
          <p:cNvPicPr>
            <a:picLocks noChangeAspect="1" noChangeArrowheads="1"/>
          </p:cNvPicPr>
          <p:nvPr/>
        </p:nvPicPr>
        <p:blipFill>
          <a:blip r:embed="rId2" cstate="print"/>
          <a:srcRect/>
          <a:stretch>
            <a:fillRect/>
          </a:stretch>
        </p:blipFill>
        <p:spPr bwMode="auto">
          <a:xfrm>
            <a:off x="6286512" y="357166"/>
            <a:ext cx="171450" cy="247650"/>
          </a:xfrm>
          <a:prstGeom prst="rect">
            <a:avLst/>
          </a:prstGeom>
          <a:noFill/>
          <a:ln w="9525">
            <a:noFill/>
            <a:miter lim="800000"/>
            <a:headEnd/>
            <a:tailEnd/>
          </a:ln>
          <a:effectLst/>
        </p:spPr>
      </p:pic>
      <p:sp>
        <p:nvSpPr>
          <p:cNvPr id="14" name="Прямоугольник 13"/>
          <p:cNvSpPr/>
          <p:nvPr/>
        </p:nvSpPr>
        <p:spPr>
          <a:xfrm>
            <a:off x="6572264" y="285728"/>
            <a:ext cx="300082" cy="369332"/>
          </a:xfrm>
          <a:prstGeom prst="rect">
            <a:avLst/>
          </a:prstGeom>
        </p:spPr>
        <p:txBody>
          <a:bodyPr wrap="none">
            <a:spAutoFit/>
          </a:bodyPr>
          <a:lstStyle/>
          <a:p>
            <a:r>
              <a:rPr lang="ru-RU" dirty="0" smtClean="0"/>
              <a:t>=</a:t>
            </a:r>
            <a:endParaRPr lang="ru-RU" dirty="0"/>
          </a:p>
        </p:txBody>
      </p:sp>
      <p:sp>
        <p:nvSpPr>
          <p:cNvPr id="16" name="Прямоугольник 15"/>
          <p:cNvSpPr/>
          <p:nvPr/>
        </p:nvSpPr>
        <p:spPr>
          <a:xfrm>
            <a:off x="6786578" y="285728"/>
            <a:ext cx="255198" cy="369332"/>
          </a:xfrm>
          <a:prstGeom prst="rect">
            <a:avLst/>
          </a:prstGeom>
        </p:spPr>
        <p:txBody>
          <a:bodyPr wrap="none">
            <a:spAutoFit/>
          </a:bodyPr>
          <a:lstStyle/>
          <a:p>
            <a:r>
              <a:rPr lang="ru-RU" dirty="0" smtClean="0"/>
              <a:t>-</a:t>
            </a:r>
            <a:endParaRPr lang="ru-RU" dirty="0"/>
          </a:p>
        </p:txBody>
      </p:sp>
      <p:pic>
        <p:nvPicPr>
          <p:cNvPr id="27656" name="Picture 8"/>
          <p:cNvPicPr>
            <a:picLocks noChangeAspect="1" noChangeArrowheads="1"/>
          </p:cNvPicPr>
          <p:nvPr/>
        </p:nvPicPr>
        <p:blipFill>
          <a:blip r:embed="rId2" cstate="print"/>
          <a:srcRect/>
          <a:stretch>
            <a:fillRect/>
          </a:stretch>
        </p:blipFill>
        <p:spPr bwMode="auto">
          <a:xfrm>
            <a:off x="7072330" y="357166"/>
            <a:ext cx="171450" cy="247650"/>
          </a:xfrm>
          <a:prstGeom prst="rect">
            <a:avLst/>
          </a:prstGeom>
          <a:noFill/>
          <a:ln w="9525">
            <a:noFill/>
            <a:miter lim="800000"/>
            <a:headEnd/>
            <a:tailEnd/>
          </a:ln>
          <a:effectLst/>
        </p:spPr>
      </p:pic>
      <p:sp>
        <p:nvSpPr>
          <p:cNvPr id="20" name="Прямоугольник 19"/>
          <p:cNvSpPr/>
          <p:nvPr/>
        </p:nvSpPr>
        <p:spPr>
          <a:xfrm>
            <a:off x="7215206" y="214290"/>
            <a:ext cx="325730" cy="369332"/>
          </a:xfrm>
          <a:prstGeom prst="rect">
            <a:avLst/>
          </a:prstGeom>
        </p:spPr>
        <p:txBody>
          <a:bodyPr wrap="none">
            <a:spAutoFit/>
          </a:bodyPr>
          <a:lstStyle/>
          <a:p>
            <a:pPr lvl="0" fontAlgn="base">
              <a:spcBef>
                <a:spcPct val="0"/>
              </a:spcBef>
              <a:spcAft>
                <a:spcPct val="0"/>
              </a:spcAft>
            </a:pPr>
            <a:r>
              <a:rPr lang="ru-RU" baseline="-30000" dirty="0" err="1" smtClean="0">
                <a:solidFill>
                  <a:prstClr val="black"/>
                </a:solidFill>
                <a:latin typeface="Arial" pitchFamily="34" charset="0"/>
              </a:rPr>
              <a:t>k</a:t>
            </a:r>
            <a:r>
              <a:rPr lang="ru-RU" dirty="0" smtClean="0">
                <a:solidFill>
                  <a:prstClr val="black"/>
                </a:solidFill>
                <a:latin typeface="Arial" pitchFamily="34" charset="0"/>
              </a:rPr>
              <a:t> </a:t>
            </a:r>
          </a:p>
        </p:txBody>
      </p:sp>
      <p:sp>
        <p:nvSpPr>
          <p:cNvPr id="27659" name="Rectangle 11"/>
          <p:cNvSpPr>
            <a:spLocks noChangeArrowheads="1"/>
          </p:cNvSpPr>
          <p:nvPr/>
        </p:nvSpPr>
        <p:spPr bwMode="auto">
          <a:xfrm>
            <a:off x="6429388" y="214290"/>
            <a:ext cx="92869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30000" dirty="0" err="1" smtClean="0">
                <a:ln>
                  <a:noFill/>
                </a:ln>
                <a:solidFill>
                  <a:schemeClr val="tx1"/>
                </a:solidFill>
                <a:effectLst/>
                <a:latin typeface="Arial" pitchFamily="34" charset="0"/>
              </a:rPr>
              <a:t>i</a:t>
            </a:r>
            <a:r>
              <a:rPr kumimoji="0" lang="ru-RU" sz="1800" b="0" i="0" u="none" strike="noStrike" cap="none" normalizeH="0" baseline="0" dirty="0" smtClean="0">
                <a:ln>
                  <a:noFill/>
                </a:ln>
                <a:solidFill>
                  <a:schemeClr val="tx1"/>
                </a:solidFill>
                <a:effectLst/>
                <a:latin typeface="Arial" pitchFamily="34" charset="0"/>
              </a:rPr>
              <a:t> </a:t>
            </a:r>
          </a:p>
        </p:txBody>
      </p:sp>
      <p:sp>
        <p:nvSpPr>
          <p:cNvPr id="23" name="Прямоугольник 22"/>
          <p:cNvSpPr/>
          <p:nvPr/>
        </p:nvSpPr>
        <p:spPr>
          <a:xfrm>
            <a:off x="4572000" y="714356"/>
            <a:ext cx="4572000" cy="2308324"/>
          </a:xfrm>
          <a:prstGeom prst="rect">
            <a:avLst/>
          </a:prstGeom>
        </p:spPr>
        <p:txBody>
          <a:bodyPr>
            <a:spAutoFit/>
          </a:bodyPr>
          <a:lstStyle/>
          <a:p>
            <a:r>
              <a:rPr lang="ru-RU" dirty="0" smtClean="0"/>
              <a:t>следует, что удельная работа вихревого поля (т. е. ЭДС самоиндукции </a:t>
            </a:r>
            <a:r>
              <a:rPr lang="ru-RU" dirty="0" err="1" smtClean="0"/>
              <a:t>е</a:t>
            </a:r>
            <a:r>
              <a:rPr lang="ru-RU" baseline="-25000" dirty="0" err="1" smtClean="0"/>
              <a:t>і</a:t>
            </a:r>
            <a:r>
              <a:rPr lang="ru-RU" dirty="0" smtClean="0"/>
              <a:t>) равна по модулю и противоположна по знаку удельной работе кулоновского поля. Учитывая, что удельная работа кулоновского поля равна напряжению на концах катушки, можно записать: </a:t>
            </a:r>
            <a:br>
              <a:rPr lang="ru-RU" dirty="0" smtClean="0"/>
            </a:br>
            <a:r>
              <a:rPr lang="ru-RU" dirty="0" err="1" smtClean="0"/>
              <a:t>е</a:t>
            </a:r>
            <a:r>
              <a:rPr lang="ru-RU" baseline="-25000" dirty="0" err="1" smtClean="0"/>
              <a:t>і</a:t>
            </a:r>
            <a:r>
              <a:rPr lang="ru-RU" dirty="0" smtClean="0"/>
              <a:t> = -</a:t>
            </a:r>
            <a:r>
              <a:rPr lang="en-US" dirty="0" smtClean="0"/>
              <a:t>u</a:t>
            </a:r>
            <a:r>
              <a:rPr lang="ru-RU" dirty="0" smtClean="0"/>
              <a:t>.</a:t>
            </a:r>
            <a:endParaRPr lang="ru-RU" dirty="0"/>
          </a:p>
        </p:txBody>
      </p:sp>
      <p:sp>
        <p:nvSpPr>
          <p:cNvPr id="24" name="Прямоугольник 23"/>
          <p:cNvSpPr/>
          <p:nvPr/>
        </p:nvSpPr>
        <p:spPr>
          <a:xfrm>
            <a:off x="4714876" y="3143248"/>
            <a:ext cx="4572000" cy="646331"/>
          </a:xfrm>
          <a:prstGeom prst="rect">
            <a:avLst/>
          </a:prstGeom>
        </p:spPr>
        <p:txBody>
          <a:bodyPr>
            <a:spAutoFit/>
          </a:bodyPr>
          <a:lstStyle/>
          <a:p>
            <a:r>
              <a:rPr lang="ru-RU" dirty="0" smtClean="0"/>
              <a:t>При изменении силы тока по гармоническому закону</a:t>
            </a:r>
            <a:r>
              <a:rPr lang="en-US" dirty="0" smtClean="0"/>
              <a:t> :</a:t>
            </a:r>
            <a:endParaRPr lang="ru-RU" dirty="0"/>
          </a:p>
        </p:txBody>
      </p:sp>
      <p:sp>
        <p:nvSpPr>
          <p:cNvPr id="25" name="Прямоугольник 24"/>
          <p:cNvSpPr/>
          <p:nvPr/>
        </p:nvSpPr>
        <p:spPr>
          <a:xfrm>
            <a:off x="4857752" y="3786190"/>
            <a:ext cx="1063112" cy="369332"/>
          </a:xfrm>
          <a:prstGeom prst="rect">
            <a:avLst/>
          </a:prstGeom>
        </p:spPr>
        <p:txBody>
          <a:bodyPr wrap="none">
            <a:spAutoFit/>
          </a:bodyPr>
          <a:lstStyle/>
          <a:p>
            <a:r>
              <a:rPr lang="en-US" dirty="0" err="1" smtClean="0"/>
              <a:t>i</a:t>
            </a:r>
            <a:r>
              <a:rPr lang="en-US" dirty="0" smtClean="0"/>
              <a:t> =  </a:t>
            </a:r>
            <a:r>
              <a:rPr lang="en-US" dirty="0" err="1" smtClean="0"/>
              <a:t>I</a:t>
            </a:r>
            <a:r>
              <a:rPr lang="en-US" baseline="-25000" dirty="0" err="1" smtClean="0"/>
              <a:t>m</a:t>
            </a:r>
            <a:r>
              <a:rPr lang="en-US" dirty="0" smtClean="0"/>
              <a:t>  sin</a:t>
            </a:r>
            <a:endParaRPr lang="ru-RU" dirty="0"/>
          </a:p>
        </p:txBody>
      </p:sp>
      <p:pic>
        <p:nvPicPr>
          <p:cNvPr id="27661" name="Picture 13"/>
          <p:cNvPicPr>
            <a:picLocks noChangeAspect="1" noChangeArrowheads="1"/>
          </p:cNvPicPr>
          <p:nvPr/>
        </p:nvPicPr>
        <p:blipFill>
          <a:blip r:embed="rId3" cstate="print"/>
          <a:srcRect/>
          <a:stretch>
            <a:fillRect/>
          </a:stretch>
        </p:blipFill>
        <p:spPr bwMode="auto">
          <a:xfrm>
            <a:off x="5857883" y="3857628"/>
            <a:ext cx="263771" cy="285752"/>
          </a:xfrm>
          <a:prstGeom prst="rect">
            <a:avLst/>
          </a:prstGeom>
          <a:noFill/>
          <a:ln w="9525">
            <a:noFill/>
            <a:miter lim="800000"/>
            <a:headEnd/>
            <a:tailEnd/>
          </a:ln>
          <a:effectLst/>
        </p:spPr>
      </p:pic>
      <p:sp>
        <p:nvSpPr>
          <p:cNvPr id="27" name="Прямоугольник 26"/>
          <p:cNvSpPr/>
          <p:nvPr/>
        </p:nvSpPr>
        <p:spPr>
          <a:xfrm>
            <a:off x="6072198" y="3786190"/>
            <a:ext cx="261610" cy="369332"/>
          </a:xfrm>
          <a:prstGeom prst="rect">
            <a:avLst/>
          </a:prstGeom>
        </p:spPr>
        <p:txBody>
          <a:bodyPr wrap="none">
            <a:spAutoFit/>
          </a:bodyPr>
          <a:lstStyle/>
          <a:p>
            <a:r>
              <a:rPr lang="en-US" dirty="0" smtClean="0"/>
              <a:t>t</a:t>
            </a:r>
            <a:endParaRPr lang="ru-RU" dirty="0"/>
          </a:p>
        </p:txBody>
      </p:sp>
      <p:sp>
        <p:nvSpPr>
          <p:cNvPr id="28" name="Прямоугольник 27"/>
          <p:cNvSpPr/>
          <p:nvPr/>
        </p:nvSpPr>
        <p:spPr>
          <a:xfrm>
            <a:off x="4714876" y="4214818"/>
            <a:ext cx="2767168" cy="369332"/>
          </a:xfrm>
          <a:prstGeom prst="rect">
            <a:avLst/>
          </a:prstGeom>
        </p:spPr>
        <p:txBody>
          <a:bodyPr wrap="none">
            <a:spAutoFit/>
          </a:bodyPr>
          <a:lstStyle/>
          <a:p>
            <a:r>
              <a:rPr lang="ru-RU" dirty="0" smtClean="0"/>
              <a:t>ЭДС самоиндукции равна:</a:t>
            </a:r>
            <a:endParaRPr lang="ru-RU" dirty="0"/>
          </a:p>
        </p:txBody>
      </p:sp>
      <p:sp>
        <p:nvSpPr>
          <p:cNvPr id="29" name="Прямоугольник 28"/>
          <p:cNvSpPr/>
          <p:nvPr/>
        </p:nvSpPr>
        <p:spPr>
          <a:xfrm>
            <a:off x="4857752" y="4572008"/>
            <a:ext cx="1306768" cy="369332"/>
          </a:xfrm>
          <a:prstGeom prst="rect">
            <a:avLst/>
          </a:prstGeom>
        </p:spPr>
        <p:txBody>
          <a:bodyPr wrap="none">
            <a:spAutoFit/>
          </a:bodyPr>
          <a:lstStyle/>
          <a:p>
            <a:r>
              <a:rPr lang="en-US" dirty="0" smtClean="0"/>
              <a:t>e</a:t>
            </a:r>
            <a:r>
              <a:rPr lang="ru-RU" baseline="-25000" dirty="0" err="1" smtClean="0"/>
              <a:t>і</a:t>
            </a:r>
            <a:r>
              <a:rPr lang="ru-RU" dirty="0" smtClean="0"/>
              <a:t> = - </a:t>
            </a:r>
            <a:r>
              <a:rPr lang="en-US" dirty="0" smtClean="0"/>
              <a:t>L</a:t>
            </a:r>
            <a:r>
              <a:rPr lang="en-US" baseline="-25000" dirty="0" smtClean="0"/>
              <a:t>i</a:t>
            </a:r>
            <a:r>
              <a:rPr lang="en-US" dirty="0" smtClean="0"/>
              <a:t>' = - L</a:t>
            </a:r>
            <a:endParaRPr lang="ru-RU" dirty="0"/>
          </a:p>
        </p:txBody>
      </p:sp>
      <p:pic>
        <p:nvPicPr>
          <p:cNvPr id="27662" name="Picture 14"/>
          <p:cNvPicPr>
            <a:picLocks noChangeAspect="1" noChangeArrowheads="1"/>
          </p:cNvPicPr>
          <p:nvPr/>
        </p:nvPicPr>
        <p:blipFill>
          <a:blip r:embed="rId3" cstate="print"/>
          <a:srcRect/>
          <a:stretch>
            <a:fillRect/>
          </a:stretch>
        </p:blipFill>
        <p:spPr bwMode="auto">
          <a:xfrm>
            <a:off x="6072198" y="4643446"/>
            <a:ext cx="214314" cy="232174"/>
          </a:xfrm>
          <a:prstGeom prst="rect">
            <a:avLst/>
          </a:prstGeom>
          <a:noFill/>
          <a:ln w="9525">
            <a:noFill/>
            <a:miter lim="800000"/>
            <a:headEnd/>
            <a:tailEnd/>
          </a:ln>
          <a:effectLst/>
        </p:spPr>
      </p:pic>
      <p:sp>
        <p:nvSpPr>
          <p:cNvPr id="31" name="Прямоугольник 30"/>
          <p:cNvSpPr/>
          <p:nvPr/>
        </p:nvSpPr>
        <p:spPr>
          <a:xfrm>
            <a:off x="6286512" y="4572008"/>
            <a:ext cx="721351" cy="369332"/>
          </a:xfrm>
          <a:prstGeom prst="rect">
            <a:avLst/>
          </a:prstGeom>
        </p:spPr>
        <p:txBody>
          <a:bodyPr wrap="none">
            <a:spAutoFit/>
          </a:bodyPr>
          <a:lstStyle/>
          <a:p>
            <a:r>
              <a:rPr lang="en-US" dirty="0" smtClean="0"/>
              <a:t>l</a:t>
            </a:r>
            <a:r>
              <a:rPr lang="en-US" baseline="-25000" dirty="0" smtClean="0"/>
              <a:t>m</a:t>
            </a:r>
            <a:r>
              <a:rPr lang="en-US" dirty="0" smtClean="0"/>
              <a:t> </a:t>
            </a:r>
            <a:r>
              <a:rPr lang="en-US" dirty="0" err="1" smtClean="0"/>
              <a:t>cos</a:t>
            </a:r>
            <a:endParaRPr lang="ru-RU" dirty="0"/>
          </a:p>
        </p:txBody>
      </p:sp>
      <p:pic>
        <p:nvPicPr>
          <p:cNvPr id="27663" name="Picture 15"/>
          <p:cNvPicPr>
            <a:picLocks noChangeAspect="1" noChangeArrowheads="1"/>
          </p:cNvPicPr>
          <p:nvPr/>
        </p:nvPicPr>
        <p:blipFill>
          <a:blip r:embed="rId3" cstate="print"/>
          <a:srcRect/>
          <a:stretch>
            <a:fillRect/>
          </a:stretch>
        </p:blipFill>
        <p:spPr bwMode="auto">
          <a:xfrm>
            <a:off x="6929454" y="4643446"/>
            <a:ext cx="214314" cy="232174"/>
          </a:xfrm>
          <a:prstGeom prst="rect">
            <a:avLst/>
          </a:prstGeom>
          <a:noFill/>
          <a:ln w="9525">
            <a:noFill/>
            <a:miter lim="800000"/>
            <a:headEnd/>
            <a:tailEnd/>
          </a:ln>
          <a:effectLst/>
        </p:spPr>
      </p:pic>
      <p:sp>
        <p:nvSpPr>
          <p:cNvPr id="33" name="Прямоугольник 32"/>
          <p:cNvSpPr/>
          <p:nvPr/>
        </p:nvSpPr>
        <p:spPr>
          <a:xfrm>
            <a:off x="7143768" y="4572008"/>
            <a:ext cx="319318" cy="369332"/>
          </a:xfrm>
          <a:prstGeom prst="rect">
            <a:avLst/>
          </a:prstGeom>
        </p:spPr>
        <p:txBody>
          <a:bodyPr wrap="none">
            <a:spAutoFit/>
          </a:bodyPr>
          <a:lstStyle/>
          <a:p>
            <a:r>
              <a:rPr lang="en-US" dirty="0" smtClean="0"/>
              <a:t>t.</a:t>
            </a:r>
            <a:endParaRPr lang="ru-RU" dirty="0"/>
          </a:p>
        </p:txBody>
      </p:sp>
      <p:sp>
        <p:nvSpPr>
          <p:cNvPr id="34" name="Прямоугольник 33"/>
          <p:cNvSpPr/>
          <p:nvPr/>
        </p:nvSpPr>
        <p:spPr>
          <a:xfrm>
            <a:off x="4286248" y="4929198"/>
            <a:ext cx="4572000" cy="646331"/>
          </a:xfrm>
          <a:prstGeom prst="rect">
            <a:avLst/>
          </a:prstGeom>
        </p:spPr>
        <p:txBody>
          <a:bodyPr>
            <a:spAutoFit/>
          </a:bodyPr>
          <a:lstStyle/>
          <a:p>
            <a:r>
              <a:rPr lang="ru-RU" dirty="0" smtClean="0"/>
              <a:t>Так как </a:t>
            </a:r>
            <a:r>
              <a:rPr lang="ru-RU" dirty="0" err="1" smtClean="0"/>
              <a:t>u</a:t>
            </a:r>
            <a:r>
              <a:rPr lang="ru-RU" dirty="0" smtClean="0"/>
              <a:t> = -</a:t>
            </a:r>
            <a:r>
              <a:rPr lang="ru-RU" dirty="0" err="1" smtClean="0"/>
              <a:t>е</a:t>
            </a:r>
            <a:r>
              <a:rPr lang="ru-RU" baseline="-25000" dirty="0" err="1" smtClean="0"/>
              <a:t>і</a:t>
            </a:r>
            <a:r>
              <a:rPr lang="ru-RU" dirty="0" smtClean="0"/>
              <a:t>, то напряжение на концах катушки оказывается равным</a:t>
            </a:r>
            <a:endParaRPr lang="ru-RU" dirty="0"/>
          </a:p>
        </p:txBody>
      </p:sp>
      <p:pic>
        <p:nvPicPr>
          <p:cNvPr id="27664" name="Picture 16"/>
          <p:cNvPicPr>
            <a:picLocks noChangeAspect="1" noChangeArrowheads="1"/>
          </p:cNvPicPr>
          <p:nvPr/>
        </p:nvPicPr>
        <p:blipFill>
          <a:blip r:embed="rId4" cstate="print"/>
          <a:srcRect/>
          <a:stretch>
            <a:fillRect/>
          </a:stretch>
        </p:blipFill>
        <p:spPr bwMode="auto">
          <a:xfrm>
            <a:off x="4357686" y="5572140"/>
            <a:ext cx="4552840" cy="7143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4572000" cy="923330"/>
          </a:xfrm>
          <a:prstGeom prst="rect">
            <a:avLst/>
          </a:prstGeom>
        </p:spPr>
        <p:txBody>
          <a:bodyPr>
            <a:spAutoFit/>
          </a:bodyPr>
          <a:lstStyle/>
          <a:p>
            <a:r>
              <a:rPr lang="ru-RU" dirty="0" smtClean="0"/>
              <a:t>Следовательно, колебания напряжения на катушке опережают по фазе колебания силы тока на</a:t>
            </a:r>
            <a:endParaRPr lang="ru-RU" dirty="0"/>
          </a:p>
        </p:txBody>
      </p:sp>
      <p:pic>
        <p:nvPicPr>
          <p:cNvPr id="28674" name="Picture 2"/>
          <p:cNvPicPr>
            <a:picLocks noChangeAspect="1" noChangeArrowheads="1"/>
          </p:cNvPicPr>
          <p:nvPr/>
        </p:nvPicPr>
        <p:blipFill>
          <a:blip r:embed="rId3" cstate="print"/>
          <a:srcRect/>
          <a:stretch>
            <a:fillRect/>
          </a:stretch>
        </p:blipFill>
        <p:spPr bwMode="auto">
          <a:xfrm>
            <a:off x="1214414" y="1142984"/>
            <a:ext cx="167433" cy="357190"/>
          </a:xfrm>
          <a:prstGeom prst="rect">
            <a:avLst/>
          </a:prstGeom>
          <a:noFill/>
          <a:ln w="9525">
            <a:noFill/>
            <a:miter lim="800000"/>
            <a:headEnd/>
            <a:tailEnd/>
          </a:ln>
          <a:effectLst/>
        </p:spPr>
      </p:pic>
      <p:pic>
        <p:nvPicPr>
          <p:cNvPr id="28675" name="Picture 3"/>
          <p:cNvPicPr>
            <a:picLocks noChangeAspect="1" noChangeArrowheads="1"/>
          </p:cNvPicPr>
          <p:nvPr/>
        </p:nvPicPr>
        <p:blipFill>
          <a:blip r:embed="rId3" cstate="print"/>
          <a:srcRect/>
          <a:stretch>
            <a:fillRect/>
          </a:stretch>
        </p:blipFill>
        <p:spPr bwMode="auto">
          <a:xfrm>
            <a:off x="785786" y="571480"/>
            <a:ext cx="142875" cy="304800"/>
          </a:xfrm>
          <a:prstGeom prst="rect">
            <a:avLst/>
          </a:prstGeom>
          <a:noFill/>
          <a:ln w="9525">
            <a:noFill/>
            <a:miter lim="800000"/>
            <a:headEnd/>
            <a:tailEnd/>
          </a:ln>
          <a:effectLst/>
        </p:spPr>
      </p:pic>
      <p:sp>
        <p:nvSpPr>
          <p:cNvPr id="7" name="Прямоугольник 6"/>
          <p:cNvSpPr/>
          <p:nvPr/>
        </p:nvSpPr>
        <p:spPr>
          <a:xfrm>
            <a:off x="928662" y="571480"/>
            <a:ext cx="4572000" cy="923330"/>
          </a:xfrm>
          <a:prstGeom prst="rect">
            <a:avLst/>
          </a:prstGeom>
        </p:spPr>
        <p:txBody>
          <a:bodyPr>
            <a:spAutoFit/>
          </a:bodyPr>
          <a:lstStyle/>
          <a:p>
            <a:r>
              <a:rPr lang="ru-RU" dirty="0" smtClean="0"/>
              <a:t>или, что то же самое, колебания силы тока отстают по фазе от колебаний напряжения на     (рис</a:t>
            </a:r>
            <a:r>
              <a:rPr lang="en-US" dirty="0" smtClean="0"/>
              <a:t>. 4.18)</a:t>
            </a:r>
            <a:r>
              <a:rPr lang="ru-RU" dirty="0" smtClean="0"/>
              <a:t>  </a:t>
            </a:r>
            <a:endParaRPr lang="ru-RU" dirty="0"/>
          </a:p>
        </p:txBody>
      </p:sp>
      <p:pic>
        <p:nvPicPr>
          <p:cNvPr id="28676" name="Picture 4"/>
          <p:cNvPicPr>
            <a:picLocks noChangeAspect="1" noChangeArrowheads="1"/>
          </p:cNvPicPr>
          <p:nvPr/>
        </p:nvPicPr>
        <p:blipFill>
          <a:blip r:embed="rId4" cstate="print"/>
          <a:srcRect/>
          <a:stretch>
            <a:fillRect/>
          </a:stretch>
        </p:blipFill>
        <p:spPr bwMode="auto">
          <a:xfrm>
            <a:off x="0" y="1857364"/>
            <a:ext cx="4572000" cy="1428760"/>
          </a:xfrm>
          <a:prstGeom prst="rect">
            <a:avLst/>
          </a:prstGeom>
          <a:noFill/>
          <a:ln w="9525">
            <a:noFill/>
            <a:miter lim="800000"/>
            <a:headEnd/>
            <a:tailEnd/>
          </a:ln>
          <a:effectLst/>
        </p:spPr>
      </p:pic>
      <p:sp>
        <p:nvSpPr>
          <p:cNvPr id="9" name="Прямоугольник 8"/>
          <p:cNvSpPr/>
          <p:nvPr/>
        </p:nvSpPr>
        <p:spPr>
          <a:xfrm>
            <a:off x="0" y="1500174"/>
            <a:ext cx="4040658" cy="369332"/>
          </a:xfrm>
          <a:prstGeom prst="rect">
            <a:avLst/>
          </a:prstGeom>
        </p:spPr>
        <p:txBody>
          <a:bodyPr wrap="none">
            <a:spAutoFit/>
          </a:bodyPr>
          <a:lstStyle/>
          <a:p>
            <a:r>
              <a:rPr lang="ru-RU" dirty="0" smtClean="0"/>
              <a:t>Амплитуда силы тока в катушке равна: </a:t>
            </a:r>
            <a:endParaRPr lang="ru-RU" dirty="0"/>
          </a:p>
        </p:txBody>
      </p:sp>
      <p:sp>
        <p:nvSpPr>
          <p:cNvPr id="10" name="Прямоугольник 9"/>
          <p:cNvSpPr/>
          <p:nvPr/>
        </p:nvSpPr>
        <p:spPr>
          <a:xfrm>
            <a:off x="0" y="3357562"/>
            <a:ext cx="4572000" cy="923330"/>
          </a:xfrm>
          <a:prstGeom prst="rect">
            <a:avLst/>
          </a:prstGeom>
        </p:spPr>
        <p:txBody>
          <a:bodyPr>
            <a:spAutoFit/>
          </a:bodyPr>
          <a:lstStyle/>
          <a:p>
            <a:r>
              <a:rPr lang="ru-RU" dirty="0" smtClean="0"/>
              <a:t>и вместо амплитуд силы тока и напряжения использовать их действующие значения, то получим:</a:t>
            </a:r>
            <a:endParaRPr lang="ru-RU" dirty="0"/>
          </a:p>
        </p:txBody>
      </p:sp>
      <p:pic>
        <p:nvPicPr>
          <p:cNvPr id="28677" name="Picture 5"/>
          <p:cNvPicPr>
            <a:picLocks noChangeAspect="1" noChangeArrowheads="1"/>
          </p:cNvPicPr>
          <p:nvPr/>
        </p:nvPicPr>
        <p:blipFill>
          <a:blip r:embed="rId5" cstate="print"/>
          <a:srcRect/>
          <a:stretch>
            <a:fillRect/>
          </a:stretch>
        </p:blipFill>
        <p:spPr bwMode="auto">
          <a:xfrm>
            <a:off x="0" y="4286256"/>
            <a:ext cx="3085514" cy="500066"/>
          </a:xfrm>
          <a:prstGeom prst="rect">
            <a:avLst/>
          </a:prstGeom>
          <a:noFill/>
          <a:ln w="9525">
            <a:noFill/>
            <a:miter lim="800000"/>
            <a:headEnd/>
            <a:tailEnd/>
          </a:ln>
          <a:effectLst/>
        </p:spPr>
      </p:pic>
      <p:sp>
        <p:nvSpPr>
          <p:cNvPr id="12" name="Прямоугольник 11"/>
          <p:cNvSpPr/>
          <p:nvPr/>
        </p:nvSpPr>
        <p:spPr>
          <a:xfrm>
            <a:off x="0" y="4786322"/>
            <a:ext cx="4643438" cy="2062103"/>
          </a:xfrm>
          <a:prstGeom prst="rect">
            <a:avLst/>
          </a:prstGeom>
        </p:spPr>
        <p:txBody>
          <a:bodyPr wrap="square">
            <a:spAutoFit/>
          </a:bodyPr>
          <a:lstStyle/>
          <a:p>
            <a:r>
              <a:rPr lang="ru-RU" sz="1600" dirty="0" smtClean="0"/>
              <a:t>Величину X</a:t>
            </a:r>
            <a:r>
              <a:rPr lang="ru-RU" sz="1600" baseline="-25000" dirty="0" smtClean="0"/>
              <a:t>L</a:t>
            </a:r>
            <a:r>
              <a:rPr lang="ru-RU" sz="1600" dirty="0" smtClean="0"/>
              <a:t>, равную произведению циклической частоты на индуктивность, называют индуктивным сопротивлением. </a:t>
            </a:r>
          </a:p>
          <a:p>
            <a:r>
              <a:rPr lang="ru-RU" sz="1600" dirty="0" smtClean="0"/>
              <a:t>Согласно формуле (4.35) действующее значение силы тока связано с действующим значением напряжения и индуктивным сопротивлением соотношением, подобным закону Ома для цепи постоянного тока. </a:t>
            </a:r>
            <a:endParaRPr lang="ru-RU" sz="1600" dirty="0"/>
          </a:p>
        </p:txBody>
      </p:sp>
      <p:sp>
        <p:nvSpPr>
          <p:cNvPr id="13" name="Прямоугольник 12"/>
          <p:cNvSpPr/>
          <p:nvPr/>
        </p:nvSpPr>
        <p:spPr>
          <a:xfrm>
            <a:off x="4786314" y="0"/>
            <a:ext cx="4572000" cy="646331"/>
          </a:xfrm>
          <a:prstGeom prst="rect">
            <a:avLst/>
          </a:prstGeom>
        </p:spPr>
        <p:txBody>
          <a:bodyPr>
            <a:spAutoFit/>
          </a:bodyPr>
          <a:lstStyle/>
          <a:p>
            <a:r>
              <a:rPr lang="ru-RU" dirty="0" smtClean="0"/>
              <a:t>Индуктивное сопротивление зависит от частоты</a:t>
            </a:r>
            <a:endParaRPr lang="ru-RU" dirty="0"/>
          </a:p>
        </p:txBody>
      </p:sp>
      <p:pic>
        <p:nvPicPr>
          <p:cNvPr id="28678" name="Picture 6"/>
          <p:cNvPicPr>
            <a:picLocks noChangeAspect="1" noChangeArrowheads="1"/>
          </p:cNvPicPr>
          <p:nvPr/>
        </p:nvPicPr>
        <p:blipFill>
          <a:blip r:embed="rId6" cstate="print"/>
          <a:srcRect/>
          <a:stretch>
            <a:fillRect/>
          </a:stretch>
        </p:blipFill>
        <p:spPr bwMode="auto">
          <a:xfrm>
            <a:off x="5643570" y="357166"/>
            <a:ext cx="214314" cy="232174"/>
          </a:xfrm>
          <a:prstGeom prst="rect">
            <a:avLst/>
          </a:prstGeom>
          <a:noFill/>
          <a:ln w="9525">
            <a:noFill/>
            <a:miter lim="800000"/>
            <a:headEnd/>
            <a:tailEnd/>
          </a:ln>
          <a:effectLst/>
        </p:spPr>
      </p:pic>
      <p:sp>
        <p:nvSpPr>
          <p:cNvPr id="15" name="Прямоугольник 14"/>
          <p:cNvSpPr/>
          <p:nvPr/>
        </p:nvSpPr>
        <p:spPr>
          <a:xfrm>
            <a:off x="5214942" y="642919"/>
            <a:ext cx="3929058" cy="1077218"/>
          </a:xfrm>
          <a:prstGeom prst="rect">
            <a:avLst/>
          </a:prstGeom>
        </p:spPr>
        <p:txBody>
          <a:bodyPr wrap="square">
            <a:spAutoFit/>
          </a:bodyPr>
          <a:lstStyle/>
          <a:p>
            <a:r>
              <a:rPr lang="ru-RU" sz="1600" dirty="0" smtClean="0"/>
              <a:t>Постоянный ток вообще «не замечает» индуктивности катушки. При</a:t>
            </a:r>
            <a:r>
              <a:rPr lang="en-US" sz="1600" dirty="0" smtClean="0"/>
              <a:t>     = </a:t>
            </a:r>
            <a:r>
              <a:rPr lang="ru-RU" sz="1600" dirty="0" smtClean="0"/>
              <a:t>0</a:t>
            </a:r>
            <a:endParaRPr lang="en-US" sz="1600" dirty="0" smtClean="0"/>
          </a:p>
          <a:p>
            <a:r>
              <a:rPr lang="ru-RU" sz="1600" dirty="0" smtClean="0"/>
              <a:t>индуктивное сопротивление равно нулю (X</a:t>
            </a:r>
            <a:r>
              <a:rPr lang="ru-RU" sz="1600" baseline="-25000" dirty="0" smtClean="0"/>
              <a:t>L</a:t>
            </a:r>
            <a:r>
              <a:rPr lang="ru-RU" sz="1600" dirty="0" smtClean="0"/>
              <a:t> = 0).</a:t>
            </a:r>
            <a:endParaRPr lang="ru-RU" sz="1600" dirty="0"/>
          </a:p>
        </p:txBody>
      </p:sp>
      <p:pic>
        <p:nvPicPr>
          <p:cNvPr id="28679" name="Picture 7"/>
          <p:cNvPicPr>
            <a:picLocks noChangeAspect="1" noChangeArrowheads="1"/>
          </p:cNvPicPr>
          <p:nvPr/>
        </p:nvPicPr>
        <p:blipFill>
          <a:blip r:embed="rId6" cstate="print"/>
          <a:srcRect/>
          <a:stretch>
            <a:fillRect/>
          </a:stretch>
        </p:blipFill>
        <p:spPr bwMode="auto">
          <a:xfrm>
            <a:off x="7786710" y="928670"/>
            <a:ext cx="189035" cy="204788"/>
          </a:xfrm>
          <a:prstGeom prst="rect">
            <a:avLst/>
          </a:prstGeom>
          <a:noFill/>
          <a:ln w="9525">
            <a:noFill/>
            <a:miter lim="800000"/>
            <a:headEnd/>
            <a:tailEnd/>
          </a:ln>
          <a:effectLst/>
        </p:spPr>
      </p:pic>
      <p:sp>
        <p:nvSpPr>
          <p:cNvPr id="17" name="Прямоугольник 16"/>
          <p:cNvSpPr/>
          <p:nvPr/>
        </p:nvSpPr>
        <p:spPr>
          <a:xfrm>
            <a:off x="4572000" y="1785926"/>
            <a:ext cx="4572000" cy="923330"/>
          </a:xfrm>
          <a:prstGeom prst="rect">
            <a:avLst/>
          </a:prstGeom>
        </p:spPr>
        <p:txBody>
          <a:bodyPr>
            <a:spAutoFit/>
          </a:bodyPr>
          <a:lstStyle/>
          <a:p>
            <a:r>
              <a:rPr lang="ru-RU" dirty="0" smtClean="0"/>
              <a:t>Чем быстрее меняется напряжение, тем больше ЭДС самоиндукции и тем меньше амплитуда силы тока. </a:t>
            </a:r>
            <a:endParaRPr lang="ru-RU" dirty="0"/>
          </a:p>
        </p:txBody>
      </p:sp>
      <p:sp>
        <p:nvSpPr>
          <p:cNvPr id="18" name="Прямоугольник 17"/>
          <p:cNvSpPr/>
          <p:nvPr/>
        </p:nvSpPr>
        <p:spPr>
          <a:xfrm>
            <a:off x="4572000" y="2786058"/>
            <a:ext cx="4572000" cy="646331"/>
          </a:xfrm>
          <a:prstGeom prst="rect">
            <a:avLst/>
          </a:prstGeom>
        </p:spPr>
        <p:txBody>
          <a:bodyPr>
            <a:spAutoFit/>
          </a:bodyPr>
          <a:lstStyle/>
          <a:p>
            <a:r>
              <a:rPr lang="ru-RU" dirty="0" smtClean="0">
                <a:solidFill>
                  <a:schemeClr val="accent6">
                    <a:lumMod val="60000"/>
                    <a:lumOff val="40000"/>
                  </a:schemeClr>
                </a:solidFill>
              </a:rPr>
              <a:t>Катушка индуктивности оказывает сопротивление переменному току.</a:t>
            </a:r>
            <a:endParaRPr lang="ru-RU" dirty="0">
              <a:solidFill>
                <a:schemeClr val="accent6">
                  <a:lumMod val="60000"/>
                  <a:lumOff val="40000"/>
                </a:schemeClr>
              </a:solidFill>
            </a:endParaRPr>
          </a:p>
        </p:txBody>
      </p:sp>
      <p:sp>
        <p:nvSpPr>
          <p:cNvPr id="19" name="Прямоугольник 18"/>
          <p:cNvSpPr/>
          <p:nvPr/>
        </p:nvSpPr>
        <p:spPr>
          <a:xfrm>
            <a:off x="4572000" y="3357562"/>
            <a:ext cx="4572000" cy="923330"/>
          </a:xfrm>
          <a:prstGeom prst="rect">
            <a:avLst/>
          </a:prstGeom>
        </p:spPr>
        <p:txBody>
          <a:bodyPr>
            <a:spAutoFit/>
          </a:bodyPr>
          <a:lstStyle/>
          <a:p>
            <a:r>
              <a:rPr lang="ru-RU" dirty="0" smtClean="0">
                <a:solidFill>
                  <a:schemeClr val="accent6">
                    <a:lumMod val="60000"/>
                    <a:lumOff val="40000"/>
                  </a:schemeClr>
                </a:solidFill>
              </a:rPr>
              <a:t>Это сопротивление, называемое индуктивным, равно произведению циклической частоты на индуктивность.</a:t>
            </a:r>
            <a:endParaRPr lang="ru-RU" dirty="0">
              <a:solidFill>
                <a:schemeClr val="accent6">
                  <a:lumMod val="60000"/>
                  <a:lumOff val="40000"/>
                </a:schemeClr>
              </a:solidFill>
            </a:endParaRPr>
          </a:p>
        </p:txBody>
      </p:sp>
      <p:sp>
        <p:nvSpPr>
          <p:cNvPr id="20" name="Прямоугольник 19"/>
          <p:cNvSpPr/>
          <p:nvPr/>
        </p:nvSpPr>
        <p:spPr>
          <a:xfrm>
            <a:off x="4572000" y="4214818"/>
            <a:ext cx="4572000" cy="923330"/>
          </a:xfrm>
          <a:prstGeom prst="rect">
            <a:avLst/>
          </a:prstGeom>
        </p:spPr>
        <p:txBody>
          <a:bodyPr>
            <a:spAutoFit/>
          </a:bodyPr>
          <a:lstStyle/>
          <a:p>
            <a:r>
              <a:rPr lang="ru-RU" dirty="0" smtClean="0">
                <a:solidFill>
                  <a:schemeClr val="accent6">
                    <a:lumMod val="60000"/>
                    <a:lumOff val="40000"/>
                  </a:schemeClr>
                </a:solidFill>
              </a:rPr>
              <a:t>Колебания силы тока в цепи с индуктивностью отстают по фазе от колебаний напряжения на</a:t>
            </a:r>
            <a:endParaRPr lang="ru-RU" dirty="0">
              <a:solidFill>
                <a:schemeClr val="accent6">
                  <a:lumMod val="60000"/>
                  <a:lumOff val="40000"/>
                </a:schemeClr>
              </a:solidFill>
            </a:endParaRPr>
          </a:p>
        </p:txBody>
      </p:sp>
      <p:pic>
        <p:nvPicPr>
          <p:cNvPr id="28680" name="Picture 8"/>
          <p:cNvPicPr>
            <a:picLocks noChangeAspect="1" noChangeArrowheads="1"/>
          </p:cNvPicPr>
          <p:nvPr/>
        </p:nvPicPr>
        <p:blipFill>
          <a:blip r:embed="rId3" cstate="print"/>
          <a:srcRect/>
          <a:stretch>
            <a:fillRect/>
          </a:stretch>
        </p:blipFill>
        <p:spPr bwMode="auto">
          <a:xfrm>
            <a:off x="7286644" y="4786322"/>
            <a:ext cx="250033" cy="50006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142976" y="1285860"/>
            <a:ext cx="6429420" cy="923330"/>
          </a:xfrm>
          <a:prstGeom prst="rect">
            <a:avLst/>
          </a:prstGeom>
          <a:noFill/>
        </p:spPr>
        <p:txBody>
          <a:bodyPr wrap="square" lIns="91440" tIns="45720" rIns="91440" bIns="45720">
            <a:spAutoFit/>
          </a:bodyPr>
          <a:lstStyle/>
          <a:p>
            <a:pPr algn="ctr"/>
            <a:r>
              <a:rPr lang="ru-RU"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Темы презентации</a:t>
            </a:r>
            <a:endParaRPr lang="ru-RU"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 name="TextBox 6"/>
          <p:cNvSpPr txBox="1"/>
          <p:nvPr/>
        </p:nvSpPr>
        <p:spPr>
          <a:xfrm>
            <a:off x="571472" y="2714620"/>
            <a:ext cx="4083682" cy="400110"/>
          </a:xfrm>
          <a:prstGeom prst="rect">
            <a:avLst/>
          </a:prstGeom>
          <a:noFill/>
        </p:spPr>
        <p:txBody>
          <a:bodyPr wrap="none" rtlCol="0">
            <a:spAutoFit/>
          </a:bodyPr>
          <a:lstStyle/>
          <a:p>
            <a:r>
              <a:rPr lang="ru-RU" sz="2000" dirty="0" smtClean="0">
                <a:hlinkClick r:id="rId2" action="ppaction://hlinksldjump"/>
              </a:rPr>
              <a:t>1) Переменный электрический ток</a:t>
            </a:r>
            <a:r>
              <a:rPr lang="en-US" sz="2000" dirty="0" smtClean="0">
                <a:hlinkClick r:id="rId2" action="ppaction://hlinksldjump"/>
              </a:rPr>
              <a:t>. </a:t>
            </a:r>
            <a:endParaRPr lang="ru-RU" sz="2000" dirty="0"/>
          </a:p>
        </p:txBody>
      </p:sp>
      <p:sp>
        <p:nvSpPr>
          <p:cNvPr id="8" name="TextBox 7"/>
          <p:cNvSpPr txBox="1"/>
          <p:nvPr/>
        </p:nvSpPr>
        <p:spPr>
          <a:xfrm>
            <a:off x="556200" y="3500438"/>
            <a:ext cx="8587800" cy="400110"/>
          </a:xfrm>
          <a:prstGeom prst="rect">
            <a:avLst/>
          </a:prstGeom>
          <a:noFill/>
        </p:spPr>
        <p:txBody>
          <a:bodyPr wrap="none" rtlCol="0">
            <a:spAutoFit/>
          </a:bodyPr>
          <a:lstStyle/>
          <a:p>
            <a:r>
              <a:rPr lang="ru-RU" sz="2000" dirty="0" smtClean="0">
                <a:hlinkClick r:id="rId3" action="ppaction://hlinksldjump"/>
              </a:rPr>
              <a:t>2) Активное сопротивление</a:t>
            </a:r>
            <a:r>
              <a:rPr lang="en-US" sz="2000" dirty="0" smtClean="0">
                <a:hlinkClick r:id="rId3" action="ppaction://hlinksldjump"/>
              </a:rPr>
              <a:t>.</a:t>
            </a:r>
            <a:r>
              <a:rPr lang="ru-RU" sz="2000" dirty="0" smtClean="0">
                <a:hlinkClick r:id="rId3" action="ppaction://hlinksldjump"/>
              </a:rPr>
              <a:t>Действующие значения силы тока и напряжения</a:t>
            </a:r>
            <a:r>
              <a:rPr lang="en-US" sz="2000" dirty="0" smtClean="0">
                <a:hlinkClick r:id="rId3" action="ppaction://hlinksldjump"/>
              </a:rPr>
              <a:t>.</a:t>
            </a:r>
            <a:endParaRPr lang="ru-RU" sz="2000" dirty="0"/>
          </a:p>
        </p:txBody>
      </p:sp>
      <p:sp>
        <p:nvSpPr>
          <p:cNvPr id="9" name="TextBox 8"/>
          <p:cNvSpPr txBox="1"/>
          <p:nvPr/>
        </p:nvSpPr>
        <p:spPr>
          <a:xfrm>
            <a:off x="571472" y="4286256"/>
            <a:ext cx="4741363" cy="400110"/>
          </a:xfrm>
          <a:prstGeom prst="rect">
            <a:avLst/>
          </a:prstGeom>
          <a:noFill/>
        </p:spPr>
        <p:txBody>
          <a:bodyPr wrap="none" rtlCol="0">
            <a:spAutoFit/>
          </a:bodyPr>
          <a:lstStyle/>
          <a:p>
            <a:r>
              <a:rPr lang="en-US" sz="2000" dirty="0" smtClean="0">
                <a:hlinkClick r:id="rId4" action="ppaction://hlinksldjump"/>
              </a:rPr>
              <a:t>3) </a:t>
            </a:r>
            <a:r>
              <a:rPr lang="ru-RU" sz="2000" dirty="0" smtClean="0">
                <a:hlinkClick r:id="rId4" action="ppaction://hlinksldjump"/>
              </a:rPr>
              <a:t>Конденсатор в цепи переменного тока</a:t>
            </a:r>
            <a:r>
              <a:rPr lang="en-US" sz="2000" dirty="0" smtClean="0">
                <a:hlinkClick r:id="rId4" action="ppaction://hlinksldjump"/>
              </a:rPr>
              <a:t>.</a:t>
            </a:r>
            <a:endParaRPr lang="ru-RU" sz="2000" dirty="0"/>
          </a:p>
        </p:txBody>
      </p:sp>
      <p:sp>
        <p:nvSpPr>
          <p:cNvPr id="10" name="TextBox 9"/>
          <p:cNvSpPr txBox="1"/>
          <p:nvPr/>
        </p:nvSpPr>
        <p:spPr>
          <a:xfrm>
            <a:off x="571472" y="5143512"/>
            <a:ext cx="5918351" cy="400110"/>
          </a:xfrm>
          <a:prstGeom prst="rect">
            <a:avLst/>
          </a:prstGeom>
          <a:noFill/>
        </p:spPr>
        <p:txBody>
          <a:bodyPr wrap="none" rtlCol="0">
            <a:spAutoFit/>
          </a:bodyPr>
          <a:lstStyle/>
          <a:p>
            <a:r>
              <a:rPr lang="en-US" sz="2000" dirty="0" smtClean="0">
                <a:hlinkClick r:id="rId5" action="ppaction://hlinksldjump"/>
              </a:rPr>
              <a:t>4)</a:t>
            </a:r>
            <a:r>
              <a:rPr lang="ru-RU" sz="2000" dirty="0" smtClean="0">
                <a:hlinkClick r:id="rId5" action="ppaction://hlinksldjump"/>
              </a:rPr>
              <a:t> Катушка индуктивности в цепи переменного тока</a:t>
            </a:r>
            <a:r>
              <a:rPr lang="en-US" sz="2000" dirty="0" smtClean="0">
                <a:hlinkClick r:id="rId5" action="ppaction://hlinksldjump"/>
              </a:rPr>
              <a:t>.</a:t>
            </a:r>
            <a:endParaRPr lang="ru-RU"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285860"/>
            <a:ext cx="8572560" cy="5143536"/>
          </a:xfrm>
        </p:spPr>
        <p:txBody>
          <a:bodyPr>
            <a:normAutofit fontScale="32500" lnSpcReduction="20000"/>
          </a:bodyPr>
          <a:lstStyle/>
          <a:p>
            <a:endParaRPr lang="ru-RU" sz="1600" dirty="0" smtClean="0"/>
          </a:p>
          <a:p>
            <a:r>
              <a:rPr lang="ru-RU" sz="3400" b="1" dirty="0" smtClean="0"/>
              <a:t>Как нам известно, ток (электрический) бывает </a:t>
            </a:r>
            <a:r>
              <a:rPr lang="ru-RU" sz="3400" b="1" dirty="0" smtClean="0">
                <a:solidFill>
                  <a:schemeClr val="accent6"/>
                </a:solidFill>
              </a:rPr>
              <a:t>переменным</a:t>
            </a:r>
            <a:r>
              <a:rPr lang="ru-RU" sz="3400" b="1" dirty="0" smtClean="0"/>
              <a:t> и </a:t>
            </a:r>
            <a:r>
              <a:rPr lang="ru-RU" sz="3400" b="1" dirty="0" smtClean="0">
                <a:solidFill>
                  <a:schemeClr val="accent6"/>
                </a:solidFill>
              </a:rPr>
              <a:t>постоянным</a:t>
            </a:r>
            <a:r>
              <a:rPr lang="en-US" sz="3400" b="1" dirty="0" smtClean="0">
                <a:solidFill>
                  <a:schemeClr val="accent6"/>
                </a:solidFill>
              </a:rPr>
              <a:t>.</a:t>
            </a:r>
            <a:r>
              <a:rPr lang="vi-VN" sz="3400" b="1" dirty="0" smtClean="0">
                <a:solidFill>
                  <a:schemeClr val="accent6"/>
                </a:solidFill>
              </a:rPr>
              <a:t>Переме́нный ток</a:t>
            </a:r>
            <a:r>
              <a:rPr lang="ru-RU" sz="3400" b="1" dirty="0" smtClean="0"/>
              <a:t> (англ. alternating current — переменный ток) — электрический ток, который периодически изменяется по модулю и направлению</a:t>
            </a:r>
            <a:r>
              <a:rPr lang="en-US" sz="3400" b="1" dirty="0" smtClean="0"/>
              <a:t>.</a:t>
            </a:r>
            <a:r>
              <a:rPr lang="ru-RU" sz="3400" b="1" dirty="0" smtClean="0"/>
              <a:t>В настоящее время очень широко используется переменный электрический ток. Его можно получить с помощью электрогенераторов переменного тока с применением эффекта электромагнитной индукции. </a:t>
            </a:r>
            <a:r>
              <a:rPr lang="ru-RU" sz="3500" b="1" dirty="0" smtClean="0"/>
              <a:t>На рисунке изображена примитивная установка для выработки переменного тока.</a:t>
            </a:r>
            <a:endParaRPr lang="en-US" sz="3500" b="1" dirty="0" smtClean="0"/>
          </a:p>
          <a:p>
            <a:endParaRPr lang="ru-RU" sz="3400" dirty="0" smtClean="0"/>
          </a:p>
          <a:p>
            <a:endParaRPr lang="ru-RU" sz="1900" dirty="0" smtClean="0"/>
          </a:p>
          <a:p>
            <a:endParaRPr lang="ru-RU" sz="1900" dirty="0" smtClean="0"/>
          </a:p>
          <a:p>
            <a:endParaRPr lang="ru-RU" sz="1900" dirty="0" smtClean="0"/>
          </a:p>
          <a:p>
            <a:endParaRPr lang="ru-RU" sz="1900" dirty="0" smtClean="0"/>
          </a:p>
          <a:p>
            <a:pPr>
              <a:buNone/>
            </a:pPr>
            <a:endParaRPr lang="ru-RU" sz="1600" dirty="0" smtClean="0"/>
          </a:p>
          <a:p>
            <a:pPr>
              <a:buNone/>
            </a:pPr>
            <a:endParaRPr lang="ru-RU" sz="1600" dirty="0" smtClean="0"/>
          </a:p>
          <a:p>
            <a:pPr>
              <a:buNone/>
            </a:pPr>
            <a:endParaRPr lang="ru-RU" sz="1600" dirty="0" smtClean="0"/>
          </a:p>
          <a:p>
            <a:pPr>
              <a:buNone/>
            </a:pPr>
            <a:endParaRPr lang="ru-RU" sz="1600" dirty="0" smtClean="0"/>
          </a:p>
          <a:p>
            <a:pPr>
              <a:buNone/>
            </a:pPr>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3000" dirty="0" smtClean="0"/>
          </a:p>
          <a:p>
            <a:r>
              <a:rPr lang="ru-RU" sz="3700" b="1" dirty="0" smtClean="0"/>
              <a:t>Принцип действия установки прост. Проволочная рамка вращается в однородном магнитном поле с постоянной скоростью. Своими концами рамка закреплена на кольцах, вращающихся вместе с ней. К кольцам плотно прилегают пружины, выполняющие роль контактов. Через поверхность рамки непрерывно будет протекать изменяющийся магнитный поток, но поток, создаваемый электромагнитом, останется постоянным. В связи с этим в рамке возникнет ЭДС индукции.</a:t>
            </a:r>
          </a:p>
          <a:p>
            <a:pPr>
              <a:buNone/>
            </a:pPr>
            <a:endParaRPr lang="ru-RU" sz="3700" b="1" dirty="0" smtClean="0"/>
          </a:p>
          <a:p>
            <a:pPr>
              <a:buNone/>
            </a:pPr>
            <a:endParaRPr lang="ru-RU" sz="3700" b="1" dirty="0" smtClean="0"/>
          </a:p>
          <a:p>
            <a:pPr>
              <a:buNone/>
            </a:pPr>
            <a:endParaRPr lang="ru-RU" sz="1600" dirty="0" smtClean="0"/>
          </a:p>
          <a:p>
            <a:pPr>
              <a:buNone/>
            </a:pPr>
            <a:endParaRPr lang="ru-RU" sz="1600" dirty="0" smtClean="0"/>
          </a:p>
          <a:p>
            <a:pPr>
              <a:buNone/>
            </a:pPr>
            <a:r>
              <a:rPr lang="ru-RU" sz="4000" b="1" dirty="0" smtClean="0"/>
              <a:t>Под переменным током также подразумевают ток в обычных одно- и трёхфазных сетях. В этом случае мгновенные значения тока и напряжения изменяются по гармоническому закону.</a:t>
            </a:r>
            <a:endParaRPr lang="ru-RU" sz="4000" b="1" dirty="0"/>
          </a:p>
        </p:txBody>
      </p:sp>
      <p:sp>
        <p:nvSpPr>
          <p:cNvPr id="4" name="Прямоугольник 3"/>
          <p:cNvSpPr/>
          <p:nvPr/>
        </p:nvSpPr>
        <p:spPr>
          <a:xfrm>
            <a:off x="0" y="357166"/>
            <a:ext cx="9286940" cy="830997"/>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ru-RU" sz="48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Переменный электрический ток</a:t>
            </a:r>
            <a:endParaRPr lang="ru-RU" sz="48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1028" name="Picture 4" descr="C:\Documents and Settings\Admin\Рабочий стол\008.jpg"/>
          <p:cNvPicPr>
            <a:picLocks noChangeAspect="1" noChangeArrowheads="1"/>
          </p:cNvPicPr>
          <p:nvPr/>
        </p:nvPicPr>
        <p:blipFill>
          <a:blip r:embed="rId2" cstate="print"/>
          <a:srcRect/>
          <a:stretch>
            <a:fillRect/>
          </a:stretch>
        </p:blipFill>
        <p:spPr bwMode="auto">
          <a:xfrm>
            <a:off x="2857488" y="2214554"/>
            <a:ext cx="2857520" cy="18431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1028"/>
                                        </p:tgtEl>
                                        <p:attrNameLst>
                                          <p:attrName>style.visibility</p:attrName>
                                        </p:attrNameLst>
                                      </p:cBhvr>
                                      <p:to>
                                        <p:strVal val="visible"/>
                                      </p:to>
                                    </p:set>
                                    <p:animEffect transition="in" filter="diamond(in)">
                                      <p:cBhvr>
                                        <p:cTn id="13" dur="2000"/>
                                        <p:tgtEl>
                                          <p:spTgt spid="1028"/>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27" end="27"/>
                                            </p:txEl>
                                          </p:spTgt>
                                        </p:tgtEl>
                                        <p:attrNameLst>
                                          <p:attrName>style.visibility</p:attrName>
                                        </p:attrNameLst>
                                      </p:cBhvr>
                                      <p:to>
                                        <p:strVal val="visible"/>
                                      </p:to>
                                    </p:set>
                                    <p:animEffect transition="in" filter="box(in)">
                                      <p:cBhvr>
                                        <p:cTn id="18" dur="500"/>
                                        <p:tgtEl>
                                          <p:spTgt spid="3">
                                            <p:txEl>
                                              <p:pRg st="27" end="27"/>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2" end="32"/>
                                            </p:txEl>
                                          </p:spTgt>
                                        </p:tgtEl>
                                        <p:attrNameLst>
                                          <p:attrName>style.visibility</p:attrName>
                                        </p:attrNameLst>
                                      </p:cBhvr>
                                      <p:to>
                                        <p:strVal val="visible"/>
                                      </p:to>
                                    </p:set>
                                    <p:anim calcmode="lin" valueType="num">
                                      <p:cBhvr additive="base">
                                        <p:cTn id="23" dur="500" fill="hold"/>
                                        <p:tgtEl>
                                          <p:spTgt spid="3">
                                            <p:txEl>
                                              <p:pRg st="32" end="3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2" end="3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71472" y="428604"/>
            <a:ext cx="8358246" cy="1323439"/>
          </a:xfrm>
          <a:prstGeom prst="rect">
            <a:avLst/>
          </a:prstGeom>
        </p:spPr>
        <p:txBody>
          <a:bodyPr wrap="square">
            <a:spAutoFit/>
          </a:bodyPr>
          <a:lstStyle/>
          <a:p>
            <a:r>
              <a:rPr lang="ru-RU" sz="1600" dirty="0" smtClean="0"/>
              <a:t>Переменный ток в осветительной сети квартиры, применяемый па заводах и фабриках и т. д., представляет собой не что иное, как </a:t>
            </a:r>
            <a:r>
              <a:rPr lang="ru-RU" sz="1600" dirty="0" smtClean="0">
                <a:solidFill>
                  <a:schemeClr val="accent6">
                    <a:lumMod val="60000"/>
                    <a:lumOff val="40000"/>
                  </a:schemeClr>
                </a:solidFill>
              </a:rPr>
              <a:t>вынужденные электромагнитные </a:t>
            </a:r>
            <a:r>
              <a:rPr lang="ru-RU" sz="1600" dirty="0" smtClean="0"/>
              <a:t>колебания. Данные колебания напряжения легко обнаружить с помощью </a:t>
            </a:r>
            <a:r>
              <a:rPr lang="ru-RU" sz="1600" dirty="0" smtClean="0">
                <a:solidFill>
                  <a:schemeClr val="accent6">
                    <a:lumMod val="60000"/>
                    <a:lumOff val="40000"/>
                  </a:schemeClr>
                </a:solidFill>
              </a:rPr>
              <a:t>осциллографа.(рис</a:t>
            </a:r>
            <a:r>
              <a:rPr lang="en-US" sz="1600" dirty="0" smtClean="0">
                <a:solidFill>
                  <a:schemeClr val="accent6">
                    <a:lumMod val="60000"/>
                    <a:lumOff val="40000"/>
                  </a:schemeClr>
                </a:solidFill>
              </a:rPr>
              <a:t>. 4.8)</a:t>
            </a:r>
            <a:endParaRPr lang="ru-RU" sz="1600" dirty="0" smtClean="0">
              <a:solidFill>
                <a:schemeClr val="accent6">
                  <a:lumMod val="60000"/>
                  <a:lumOff val="40000"/>
                </a:schemeClr>
              </a:solidFill>
            </a:endParaRPr>
          </a:p>
          <a:p>
            <a:endParaRPr lang="ru-RU" sz="1600" dirty="0" smtClean="0">
              <a:solidFill>
                <a:schemeClr val="accent6">
                  <a:lumMod val="60000"/>
                  <a:lumOff val="40000"/>
                </a:schemeClr>
              </a:solidFill>
            </a:endParaRPr>
          </a:p>
          <a:p>
            <a:endParaRPr lang="ru-RU" sz="1600" dirty="0"/>
          </a:p>
        </p:txBody>
      </p:sp>
      <p:pic>
        <p:nvPicPr>
          <p:cNvPr id="1026" name="Picture 2" descr="C:\Documents and Settings\Admin\Рабочий стол\8.02-58.jpg"/>
          <p:cNvPicPr>
            <a:picLocks noChangeAspect="1" noChangeArrowheads="1"/>
          </p:cNvPicPr>
          <p:nvPr/>
        </p:nvPicPr>
        <p:blipFill>
          <a:blip r:embed="rId2" cstate="print"/>
          <a:srcRect/>
          <a:stretch>
            <a:fillRect/>
          </a:stretch>
        </p:blipFill>
        <p:spPr bwMode="auto">
          <a:xfrm>
            <a:off x="714348" y="1428736"/>
            <a:ext cx="2038350" cy="2676525"/>
          </a:xfrm>
          <a:prstGeom prst="rect">
            <a:avLst/>
          </a:prstGeom>
          <a:noFill/>
        </p:spPr>
      </p:pic>
      <p:sp>
        <p:nvSpPr>
          <p:cNvPr id="1028" name="AutoShape 4" descr="http://upload.wikimedia.org/wikipedia/commons/thumb/7/74/Simple_harmonic_motion_animation.gif/220px-Simple_harmonic_motion_animation.gif"/>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31" name="Picture 7" descr="C:\Documents and Settings\Admin\Рабочий стол\220px-Simple_harmonic_motion_animation.gif"/>
          <p:cNvPicPr>
            <a:picLocks noChangeAspect="1" noChangeArrowheads="1"/>
          </p:cNvPicPr>
          <p:nvPr/>
        </p:nvPicPr>
        <p:blipFill>
          <a:blip r:embed="rId3" cstate="print"/>
          <a:srcRect/>
          <a:stretch>
            <a:fillRect/>
          </a:stretch>
        </p:blipFill>
        <p:spPr bwMode="auto">
          <a:xfrm>
            <a:off x="1643042" y="2071678"/>
            <a:ext cx="642942" cy="303937"/>
          </a:xfrm>
          <a:prstGeom prst="rect">
            <a:avLst/>
          </a:prstGeom>
          <a:noFill/>
        </p:spPr>
      </p:pic>
      <p:sp>
        <p:nvSpPr>
          <p:cNvPr id="10" name="Прямоугольник 9"/>
          <p:cNvSpPr/>
          <p:nvPr/>
        </p:nvSpPr>
        <p:spPr>
          <a:xfrm>
            <a:off x="3071802" y="1285860"/>
            <a:ext cx="4572000" cy="2554545"/>
          </a:xfrm>
          <a:prstGeom prst="rect">
            <a:avLst/>
          </a:prstGeom>
        </p:spPr>
        <p:txBody>
          <a:bodyPr>
            <a:spAutoFit/>
          </a:bodyPr>
          <a:lstStyle/>
          <a:p>
            <a:r>
              <a:rPr lang="ru-RU" sz="1600" dirty="0" smtClean="0">
                <a:solidFill>
                  <a:schemeClr val="accent6">
                    <a:lumMod val="60000"/>
                    <a:lumOff val="40000"/>
                  </a:schemeClr>
                </a:solidFill>
              </a:rPr>
              <a:t>Стандартная</a:t>
            </a:r>
            <a:r>
              <a:rPr lang="ru-RU" sz="1600" dirty="0" smtClean="0"/>
              <a:t> частота промышленного переменного тока равна 50 Гц. Это означает, что на протяжении 1 с ток 50 раз идет в одну сторону и 50 раз — в противоположную. Частота 50 Гц принята для промышленного тока во многих странах мира. В США принята частота 60 Гц. Если напряжение на концах цепи меняется по гармоническому закону, то и напряженность электрического поля внутри проводников будет также меняться гармонически</a:t>
            </a:r>
            <a:r>
              <a:rPr lang="en-US" sz="1600" dirty="0" smtClean="0"/>
              <a:t>.</a:t>
            </a:r>
            <a:endParaRPr lang="ru-RU" sz="1600" dirty="0"/>
          </a:p>
        </p:txBody>
      </p:sp>
      <p:sp>
        <p:nvSpPr>
          <p:cNvPr id="11" name="Прямоугольник 10"/>
          <p:cNvSpPr/>
          <p:nvPr/>
        </p:nvSpPr>
        <p:spPr>
          <a:xfrm>
            <a:off x="642910" y="4071942"/>
            <a:ext cx="6072230" cy="1600438"/>
          </a:xfrm>
          <a:prstGeom prst="rect">
            <a:avLst/>
          </a:prstGeom>
        </p:spPr>
        <p:txBody>
          <a:bodyPr wrap="square">
            <a:spAutoFit/>
          </a:bodyPr>
          <a:lstStyle/>
          <a:p>
            <a:r>
              <a:rPr lang="ru-RU" sz="1400" dirty="0" smtClean="0"/>
              <a:t>Переменное напряжение в гнездах розетки осветительной сети создается генераторами на электростанциях. Проволочную рамку, вращающуюся в постоянном однородном магнитном поле, можно рассматривать как простейшую модель генератора переменного тока. Поток магнитной индукции Ф, пронизывающий проволочную рамку площадью S, пропорционален косинусу угла а между нормалью к рамке и вектором магнитной индукции (рис. 4.9):</a:t>
            </a:r>
            <a:endParaRPr lang="ru-RU" sz="1400" dirty="0"/>
          </a:p>
        </p:txBody>
      </p:sp>
      <p:pic>
        <p:nvPicPr>
          <p:cNvPr id="1032" name="Picture 8"/>
          <p:cNvPicPr>
            <a:picLocks noChangeAspect="1" noChangeArrowheads="1"/>
          </p:cNvPicPr>
          <p:nvPr/>
        </p:nvPicPr>
        <p:blipFill>
          <a:blip r:embed="rId4" cstate="print"/>
          <a:srcRect/>
          <a:stretch>
            <a:fillRect/>
          </a:stretch>
        </p:blipFill>
        <p:spPr bwMode="auto">
          <a:xfrm>
            <a:off x="7000892" y="3857628"/>
            <a:ext cx="1714512" cy="1639241"/>
          </a:xfrm>
          <a:prstGeom prst="rect">
            <a:avLst/>
          </a:prstGeom>
          <a:noFill/>
          <a:ln w="9525">
            <a:noFill/>
            <a:miter lim="800000"/>
            <a:headEnd/>
            <a:tailEnd/>
          </a:ln>
          <a:effectLst/>
        </p:spPr>
      </p:pic>
      <p:pic>
        <p:nvPicPr>
          <p:cNvPr id="1036" name="Picture 12" descr="7.02-6.jpg">
            <a:hlinkClick r:id="rId5"/>
          </p:cNvPr>
          <p:cNvPicPr>
            <a:picLocks noChangeAspect="1" noChangeArrowheads="1"/>
          </p:cNvPicPr>
          <p:nvPr/>
        </p:nvPicPr>
        <p:blipFill>
          <a:blip r:embed="rId6" cstate="print"/>
          <a:srcRect/>
          <a:stretch>
            <a:fillRect/>
          </a:stretch>
        </p:blipFill>
        <p:spPr bwMode="auto">
          <a:xfrm>
            <a:off x="1376363" y="-136525"/>
            <a:ext cx="133350" cy="123825"/>
          </a:xfrm>
          <a:prstGeom prst="rect">
            <a:avLst/>
          </a:prstGeom>
          <a:noFill/>
        </p:spPr>
      </p:pic>
      <p:sp>
        <p:nvSpPr>
          <p:cNvPr id="17" name="TextBox 16"/>
          <p:cNvSpPr txBox="1"/>
          <p:nvPr/>
        </p:nvSpPr>
        <p:spPr>
          <a:xfrm>
            <a:off x="142844" y="5688449"/>
            <a:ext cx="8627138" cy="1384995"/>
          </a:xfrm>
          <a:prstGeom prst="rect">
            <a:avLst/>
          </a:prstGeom>
          <a:noFill/>
        </p:spPr>
        <p:txBody>
          <a:bodyPr wrap="square" rtlCol="0">
            <a:spAutoFit/>
          </a:bodyPr>
          <a:lstStyle/>
          <a:p>
            <a:r>
              <a:rPr lang="ru-RU" sz="1400" b="1" dirty="0" smtClean="0"/>
              <a:t>Ф = </a:t>
            </a:r>
            <a:r>
              <a:rPr lang="en-US" sz="1400" b="1" dirty="0" err="1" smtClean="0"/>
              <a:t>BScos</a:t>
            </a:r>
            <a:r>
              <a:rPr lang="en-US" sz="1400" b="1" dirty="0" smtClean="0"/>
              <a:t> </a:t>
            </a:r>
            <a:r>
              <a:rPr lang="ru-RU" sz="1400" b="1" dirty="0" smtClean="0"/>
              <a:t>а  </a:t>
            </a:r>
          </a:p>
          <a:p>
            <a:r>
              <a:rPr lang="ru-RU" sz="1400" dirty="0" smtClean="0"/>
              <a:t>При равномерном вращении рамки угол а увеличивается прямо пропорционально времени:</a:t>
            </a:r>
            <a:br>
              <a:rPr lang="ru-RU" sz="1400" dirty="0" smtClean="0"/>
            </a:br>
            <a:r>
              <a:rPr lang="ru-RU" sz="1400" b="1" dirty="0" smtClean="0"/>
              <a:t>а=2П</a:t>
            </a:r>
            <a:r>
              <a:rPr lang="en-US" sz="1400" b="1" dirty="0" err="1" smtClean="0"/>
              <a:t>nt</a:t>
            </a:r>
            <a:r>
              <a:rPr lang="en-US" sz="1400" b="1" dirty="0" smtClean="0"/>
              <a:t>   ,  </a:t>
            </a:r>
            <a:r>
              <a:rPr lang="ru-RU" sz="1400" b="1" dirty="0" smtClean="0"/>
              <a:t>где </a:t>
            </a:r>
            <a:r>
              <a:rPr lang="en-US" sz="1400" b="1" dirty="0" smtClean="0"/>
              <a:t>n – </a:t>
            </a:r>
            <a:r>
              <a:rPr lang="ru-RU" sz="1400" b="1" dirty="0" smtClean="0"/>
              <a:t>частота вращения</a:t>
            </a:r>
            <a:r>
              <a:rPr lang="en-US" sz="1400" b="1" dirty="0" smtClean="0"/>
              <a:t>.</a:t>
            </a:r>
            <a:r>
              <a:rPr lang="ru-RU" sz="1400" b="1" dirty="0" smtClean="0"/>
              <a:t>Поэтому поток магнитной индукции меняется  гармонически </a:t>
            </a:r>
            <a:r>
              <a:rPr lang="en-US" sz="1400" b="1" dirty="0" smtClean="0"/>
              <a:t>:</a:t>
            </a:r>
          </a:p>
          <a:p>
            <a:r>
              <a:rPr lang="ru-RU" sz="1400" b="1" dirty="0" smtClean="0"/>
              <a:t>Ф = </a:t>
            </a:r>
            <a:r>
              <a:rPr lang="en-US" sz="1400" b="1" dirty="0" smtClean="0"/>
              <a:t>BS </a:t>
            </a:r>
            <a:r>
              <a:rPr lang="en-US" sz="1400" b="1" dirty="0" err="1" smtClean="0"/>
              <a:t>cos</a:t>
            </a:r>
            <a:r>
              <a:rPr lang="en-US" sz="1400" b="1" dirty="0" smtClean="0"/>
              <a:t> 2</a:t>
            </a:r>
            <a:r>
              <a:rPr lang="ru-RU" sz="1400" b="1" dirty="0" smtClean="0"/>
              <a:t>П</a:t>
            </a:r>
            <a:r>
              <a:rPr lang="en-US" sz="1400" b="1" dirty="0" err="1" smtClean="0"/>
              <a:t>nt</a:t>
            </a:r>
            <a:r>
              <a:rPr lang="en-US" sz="1400" b="1" dirty="0" smtClean="0"/>
              <a:t>  , </a:t>
            </a:r>
            <a:r>
              <a:rPr lang="ru-RU" sz="1400" b="1" dirty="0" smtClean="0"/>
              <a:t>Здесь 2П</a:t>
            </a:r>
            <a:r>
              <a:rPr lang="en-US" sz="1400" b="1" dirty="0" smtClean="0"/>
              <a:t>n</a:t>
            </a:r>
            <a:r>
              <a:rPr lang="ru-RU" sz="1400" b="1" dirty="0" smtClean="0"/>
              <a:t> число колебаний магнитного потока за 2П с</a:t>
            </a:r>
            <a:r>
              <a:rPr lang="en-US" sz="1400" b="1" dirty="0" smtClean="0"/>
              <a:t>.</a:t>
            </a:r>
            <a:r>
              <a:rPr lang="ru-RU" sz="1400" b="1" dirty="0" smtClean="0"/>
              <a:t> Это ЦИКЛИЧЕСКАЯ ЧАСТОТА колебаний </a:t>
            </a:r>
            <a:r>
              <a:rPr lang="en-US" sz="1400" b="1" dirty="0" smtClean="0"/>
              <a:t> w=2</a:t>
            </a:r>
            <a:r>
              <a:rPr lang="ru-RU" sz="1400" b="1" dirty="0" smtClean="0"/>
              <a:t>П</a:t>
            </a:r>
            <a:r>
              <a:rPr lang="en-US" sz="1400" b="1" dirty="0" smtClean="0"/>
              <a:t>n  </a:t>
            </a:r>
            <a:r>
              <a:rPr lang="ru-RU" sz="1400" b="1" dirty="0" smtClean="0"/>
              <a:t>=</a:t>
            </a:r>
            <a:r>
              <a:rPr lang="en-US" sz="1400" b="1" dirty="0" smtClean="0"/>
              <a:t>&gt; </a:t>
            </a:r>
            <a:r>
              <a:rPr lang="ru-RU" sz="1400" b="1" dirty="0" smtClean="0"/>
              <a:t>Ф = </a:t>
            </a:r>
            <a:r>
              <a:rPr lang="en-US" sz="1400" b="1" dirty="0" err="1" smtClean="0"/>
              <a:t>BScoswt</a:t>
            </a:r>
            <a:r>
              <a:rPr lang="ru-RU" sz="1400" dirty="0" smtClean="0"/>
              <a:t/>
            </a:r>
            <a:br>
              <a:rPr lang="ru-RU" sz="1400" dirty="0" smtClean="0"/>
            </a:br>
            <a:r>
              <a:rPr lang="ru-RU" sz="1400" dirty="0" smtClean="0"/>
              <a:t> </a:t>
            </a:r>
            <a:endParaRPr lang="ru-RU" sz="14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wedge">
                                      <p:cBhvr>
                                        <p:cTn id="13" dur="2000"/>
                                        <p:tgtEl>
                                          <p:spTgt spid="1026"/>
                                        </p:tgtEl>
                                      </p:cBhvr>
                                    </p:animEffect>
                                  </p:childTnLst>
                                </p:cTn>
                              </p:par>
                              <p:par>
                                <p:cTn id="14" presetID="20" presetClass="entr" presetSubtype="0" fill="hold" nodeType="withEffect">
                                  <p:stCondLst>
                                    <p:cond delay="0"/>
                                  </p:stCondLst>
                                  <p:childTnLst>
                                    <p:set>
                                      <p:cBhvr>
                                        <p:cTn id="15" dur="1" fill="hold">
                                          <p:stCondLst>
                                            <p:cond delay="0"/>
                                          </p:stCondLst>
                                        </p:cTn>
                                        <p:tgtEl>
                                          <p:spTgt spid="1031"/>
                                        </p:tgtEl>
                                        <p:attrNameLst>
                                          <p:attrName>style.visibility</p:attrName>
                                        </p:attrNameLst>
                                      </p:cBhvr>
                                      <p:to>
                                        <p:strVal val="visible"/>
                                      </p:to>
                                    </p:set>
                                    <p:animEffect transition="in" filter="wedge">
                                      <p:cBhvr>
                                        <p:cTn id="16" dur="2000"/>
                                        <p:tgtEl>
                                          <p:spTgt spid="1031"/>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anim calcmode="lin" valueType="num">
                                      <p:cBhvr additive="base">
                                        <p:cTn id="2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animEffect transition="in" filter="box(in)">
                                      <p:cBhvr>
                                        <p:cTn id="27" dur="500"/>
                                        <p:tgtEl>
                                          <p:spTgt spid="11">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032"/>
                                        </p:tgtEl>
                                        <p:attrNameLst>
                                          <p:attrName>style.visibility</p:attrName>
                                        </p:attrNameLst>
                                      </p:cBhvr>
                                      <p:to>
                                        <p:strVal val="visible"/>
                                      </p:to>
                                    </p:set>
                                    <p:animEffect transition="in" filter="checkerboard(across)">
                                      <p:cBhvr>
                                        <p:cTn id="32" dur="500"/>
                                        <p:tgtEl>
                                          <p:spTgt spid="1032"/>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7">
                                            <p:txEl>
                                              <p:pRg st="0" end="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7">
                                            <p:txEl>
                                              <p:pRg st="1" end="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714348" y="357167"/>
            <a:ext cx="8143932" cy="1200329"/>
          </a:xfrm>
          <a:prstGeom prst="rect">
            <a:avLst/>
          </a:prstGeom>
        </p:spPr>
        <p:txBody>
          <a:bodyPr wrap="square">
            <a:spAutoFit/>
          </a:bodyPr>
          <a:lstStyle/>
          <a:p>
            <a:r>
              <a:rPr lang="ru-RU" dirty="0" smtClean="0"/>
              <a:t>Согласно закону электромагнитной индукции ЭДС индукции в рамке равна взятой со знаком «-» скорости изменения потока магнитной индукции, т. е. производной потока магнитной индукции по времени:</a:t>
            </a:r>
            <a:br>
              <a:rPr lang="ru-RU" dirty="0" smtClean="0"/>
            </a:br>
            <a:endParaRPr lang="ru-RU" dirty="0"/>
          </a:p>
        </p:txBody>
      </p:sp>
      <p:pic>
        <p:nvPicPr>
          <p:cNvPr id="17410" name="Picture 2" descr="C:\Documents and Settings\Admin\Рабочий стол\8.02-60.jpg"/>
          <p:cNvPicPr>
            <a:picLocks noChangeAspect="1" noChangeArrowheads="1"/>
          </p:cNvPicPr>
          <p:nvPr/>
        </p:nvPicPr>
        <p:blipFill>
          <a:blip r:embed="rId2" cstate="print"/>
          <a:srcRect/>
          <a:stretch>
            <a:fillRect/>
          </a:stretch>
        </p:blipFill>
        <p:spPr bwMode="auto">
          <a:xfrm>
            <a:off x="785786" y="1571612"/>
            <a:ext cx="5317472" cy="571504"/>
          </a:xfrm>
          <a:prstGeom prst="rect">
            <a:avLst/>
          </a:prstGeom>
          <a:noFill/>
        </p:spPr>
      </p:pic>
      <p:sp>
        <p:nvSpPr>
          <p:cNvPr id="1025" name="Rectangle 1"/>
          <p:cNvSpPr>
            <a:spLocks noChangeArrowheads="1"/>
          </p:cNvSpPr>
          <p:nvPr/>
        </p:nvSpPr>
        <p:spPr bwMode="auto">
          <a:xfrm>
            <a:off x="571472" y="2428868"/>
            <a:ext cx="5715040"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ru-RU" sz="1400" b="0" i="0" u="none" strike="noStrike" cap="none" normalizeH="0" baseline="0" dirty="0" smtClean="0">
                <a:ln>
                  <a:noFill/>
                </a:ln>
                <a:solidFill>
                  <a:schemeClr val="tx1"/>
                </a:solidFill>
                <a:effectLst/>
                <a:latin typeface="Arial" charset="0"/>
              </a:rPr>
              <a:t>Если к рамке подключить колебательный контур,  то угловая скорость  </a:t>
            </a:r>
            <a:r>
              <a:rPr lang="en-US" sz="1400" dirty="0" smtClean="0">
                <a:latin typeface="Arial" charset="0"/>
              </a:rPr>
              <a:t>w</a:t>
            </a:r>
            <a:r>
              <a:rPr kumimoji="0" lang="ru-RU" sz="1400" b="0" i="0" u="none" strike="noStrike" cap="none" normalizeH="0" baseline="0" dirty="0" smtClean="0">
                <a:ln>
                  <a:noFill/>
                </a:ln>
                <a:solidFill>
                  <a:schemeClr val="tx1"/>
                </a:solidFill>
                <a:effectLst/>
                <a:latin typeface="Arial" charset="0"/>
              </a:rPr>
              <a:t> вращения рамки определит  частоту  </a:t>
            </a:r>
            <a:r>
              <a:rPr kumimoji="0" lang="en-US" sz="1400" b="0" i="0" u="none" strike="noStrike" cap="none" normalizeH="0" baseline="0" dirty="0" smtClean="0">
                <a:ln>
                  <a:noFill/>
                </a:ln>
                <a:solidFill>
                  <a:schemeClr val="tx1"/>
                </a:solidFill>
                <a:effectLst/>
                <a:latin typeface="Arial" charset="0"/>
              </a:rPr>
              <a:t>w</a:t>
            </a:r>
            <a:r>
              <a:rPr kumimoji="0" lang="ru-RU" sz="1400" b="0" i="0" u="none" strike="noStrike" cap="none" normalizeH="0" baseline="0" dirty="0" smtClean="0">
                <a:ln>
                  <a:noFill/>
                </a:ln>
                <a:solidFill>
                  <a:schemeClr val="tx1"/>
                </a:solidFill>
                <a:effectLst/>
                <a:latin typeface="Arial" charset="0"/>
              </a:rPr>
              <a:t> колебаний значений ЭДС, напряжения на paзличныx участках цепи и силы тока.</a:t>
            </a:r>
            <a:endParaRPr kumimoji="0" lang="en-US" sz="1400" b="0" i="0" u="none" strike="noStrike" cap="none" normalizeH="0" baseline="0" dirty="0" smtClean="0">
              <a:ln>
                <a:noFill/>
              </a:ln>
              <a:solidFill>
                <a:schemeClr val="tx1"/>
              </a:solidFill>
              <a:effectLst/>
              <a:latin typeface="Arial" charset="0"/>
            </a:endParaRPr>
          </a:p>
          <a:p>
            <a:pPr lvl="0" fontAlgn="base">
              <a:spcBef>
                <a:spcPct val="0"/>
              </a:spcBef>
              <a:spcAft>
                <a:spcPct val="0"/>
              </a:spcAft>
            </a:pPr>
            <a:endParaRPr lang="en-US" sz="1400" dirty="0" smtClean="0">
              <a:latin typeface="Arial" charset="0"/>
            </a:endParaRPr>
          </a:p>
          <a:p>
            <a:pPr lvl="0" fontAlgn="base">
              <a:spcBef>
                <a:spcPct val="0"/>
              </a:spcBef>
              <a:spcAft>
                <a:spcPct val="0"/>
              </a:spcAft>
            </a:pPr>
            <a:r>
              <a:rPr lang="ru-RU" sz="1400" dirty="0" smtClean="0"/>
              <a:t>Если напряжение меняется с циклической частотой , то и сила тока в цепи будет меняться с той же частотой. Но колебания силы тока не обязательно должны совпадать по фазе с колебаниями напряжения. Поэтому в общем случае сила тока </a:t>
            </a:r>
            <a:r>
              <a:rPr lang="ru-RU" sz="1400" dirty="0" err="1" smtClean="0"/>
              <a:t>і</a:t>
            </a:r>
            <a:r>
              <a:rPr lang="ru-RU" sz="1400" dirty="0" smtClean="0"/>
              <a:t> в любой момент времени (мгновенное значение силы тока) определяется по формуле</a:t>
            </a:r>
            <a:br>
              <a:rPr lang="ru-RU" sz="1400" dirty="0" smtClean="0"/>
            </a:br>
            <a:endParaRPr kumimoji="0" lang="ru-RU" sz="1400" b="0" i="0" u="none" strike="noStrike" cap="none" normalizeH="0" baseline="0" dirty="0" smtClean="0">
              <a:ln>
                <a:noFill/>
              </a:ln>
              <a:solidFill>
                <a:schemeClr val="tx1"/>
              </a:solidFill>
              <a:effectLst/>
              <a:latin typeface="Arial" charset="0"/>
            </a:endParaRPr>
          </a:p>
        </p:txBody>
      </p:sp>
      <p:pic>
        <p:nvPicPr>
          <p:cNvPr id="1026" name="Picture 2" descr="7.02-28.jpg">
            <a:hlinkClick r:id="rId3"/>
          </p:cNvPr>
          <p:cNvPicPr>
            <a:picLocks noChangeAspect="1" noChangeArrowheads="1"/>
          </p:cNvPicPr>
          <p:nvPr/>
        </p:nvPicPr>
        <p:blipFill>
          <a:blip r:embed="rId4" cstate="print"/>
          <a:srcRect/>
          <a:stretch>
            <a:fillRect/>
          </a:stretch>
        </p:blipFill>
        <p:spPr bwMode="auto">
          <a:xfrm>
            <a:off x="7723188" y="-274638"/>
            <a:ext cx="114300" cy="123825"/>
          </a:xfrm>
          <a:prstGeom prst="rect">
            <a:avLst/>
          </a:prstGeom>
          <a:noFill/>
        </p:spPr>
      </p:pic>
      <p:pic>
        <p:nvPicPr>
          <p:cNvPr id="1027" name="Picture 3" descr="7.02-28.jpg">
            <a:hlinkClick r:id="rId3"/>
          </p:cNvPr>
          <p:cNvPicPr>
            <a:picLocks noChangeAspect="1" noChangeArrowheads="1"/>
          </p:cNvPicPr>
          <p:nvPr/>
        </p:nvPicPr>
        <p:blipFill>
          <a:blip r:embed="rId4" cstate="print"/>
          <a:srcRect/>
          <a:stretch>
            <a:fillRect/>
          </a:stretch>
        </p:blipFill>
        <p:spPr bwMode="auto">
          <a:xfrm>
            <a:off x="11841163" y="-274638"/>
            <a:ext cx="114300" cy="123825"/>
          </a:xfrm>
          <a:prstGeom prst="rect">
            <a:avLst/>
          </a:prstGeom>
          <a:noFill/>
        </p:spPr>
      </p:pic>
      <p:pic>
        <p:nvPicPr>
          <p:cNvPr id="1028" name="Picture 4" descr="C:\Documents and Settings\Admin\Рабочий стол\8.02-61.jpg"/>
          <p:cNvPicPr>
            <a:picLocks noChangeAspect="1" noChangeArrowheads="1"/>
          </p:cNvPicPr>
          <p:nvPr/>
        </p:nvPicPr>
        <p:blipFill>
          <a:blip r:embed="rId5" cstate="print"/>
          <a:srcRect/>
          <a:stretch>
            <a:fillRect/>
          </a:stretch>
        </p:blipFill>
        <p:spPr bwMode="auto">
          <a:xfrm>
            <a:off x="500034" y="4857760"/>
            <a:ext cx="4826034" cy="428628"/>
          </a:xfrm>
          <a:prstGeom prst="rect">
            <a:avLst/>
          </a:prstGeom>
          <a:noFill/>
        </p:spPr>
      </p:pic>
      <p:sp>
        <p:nvSpPr>
          <p:cNvPr id="1029" name="Rectangle 5"/>
          <p:cNvSpPr>
            <a:spLocks noChangeArrowheads="1"/>
          </p:cNvSpPr>
          <p:nvPr/>
        </p:nvSpPr>
        <p:spPr bwMode="auto">
          <a:xfrm>
            <a:off x="0" y="5572140"/>
            <a:ext cx="9144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charset="0"/>
              </a:rPr>
              <a:t>Здесь </a:t>
            </a:r>
            <a:r>
              <a:rPr kumimoji="0" lang="ru-RU" sz="1600" b="0" i="0" u="none" strike="noStrike" cap="none" normalizeH="0" baseline="0" dirty="0" err="1" smtClean="0">
                <a:ln>
                  <a:noFill/>
                </a:ln>
                <a:solidFill>
                  <a:schemeClr val="tx1"/>
                </a:solidFill>
                <a:effectLst/>
                <a:latin typeface="Arial" charset="0"/>
              </a:rPr>
              <a:t>I</a:t>
            </a:r>
            <a:r>
              <a:rPr kumimoji="0" lang="ru-RU" sz="1600" b="0" i="0" u="none" strike="noStrike" cap="none" normalizeH="0" baseline="-30000" dirty="0" err="1" smtClean="0">
                <a:ln>
                  <a:noFill/>
                </a:ln>
                <a:solidFill>
                  <a:schemeClr val="tx1"/>
                </a:solidFill>
                <a:effectLst/>
                <a:latin typeface="Arial" charset="0"/>
              </a:rPr>
              <a:t>m</a:t>
            </a:r>
            <a:r>
              <a:rPr kumimoji="0" lang="ru-RU" sz="1600" b="0" i="0" u="none" strike="noStrike" cap="none" normalizeH="0" baseline="0" dirty="0" smtClean="0">
                <a:ln>
                  <a:noFill/>
                </a:ln>
                <a:solidFill>
                  <a:schemeClr val="tx1"/>
                </a:solidFill>
                <a:effectLst/>
                <a:latin typeface="Arial" charset="0"/>
              </a:rPr>
              <a:t> - амплитуда силы тока, т. е. максимальное по модулю значение силы тока, а    </a:t>
            </a:r>
            <a:r>
              <a:rPr kumimoji="0" lang="en-US" sz="1600" b="0" i="0" u="none" strike="noStrike" cap="none" normalizeH="0" baseline="0" dirty="0" smtClean="0">
                <a:ln>
                  <a:noFill/>
                </a:ln>
                <a:solidFill>
                  <a:schemeClr val="tx1"/>
                </a:solidFill>
                <a:effectLst/>
                <a:latin typeface="Arial" charset="0"/>
              </a:rPr>
              <a:t>  </a:t>
            </a:r>
            <a:r>
              <a:rPr kumimoji="0" lang="ru-RU" sz="1600" b="0" i="0" u="none" strike="noStrike" cap="none" normalizeH="0" baseline="0" dirty="0" smtClean="0">
                <a:ln>
                  <a:noFill/>
                </a:ln>
                <a:solidFill>
                  <a:schemeClr val="tx1"/>
                </a:solidFill>
                <a:effectLst/>
                <a:latin typeface="Arial" charset="0"/>
              </a:rPr>
              <a:t>— разность (сдвиг) фаз между колебаниями силы тока и напряжения. </a:t>
            </a:r>
          </a:p>
        </p:txBody>
      </p:sp>
      <p:pic>
        <p:nvPicPr>
          <p:cNvPr id="1030" name="Picture 6" descr="7.02-29.jpg">
            <a:hlinkClick r:id="rId6"/>
          </p:cNvPr>
          <p:cNvPicPr>
            <a:picLocks noChangeAspect="1" noChangeArrowheads="1"/>
          </p:cNvPicPr>
          <p:nvPr/>
        </p:nvPicPr>
        <p:blipFill>
          <a:blip r:embed="rId7" cstate="print"/>
          <a:srcRect/>
          <a:stretch>
            <a:fillRect/>
          </a:stretch>
        </p:blipFill>
        <p:spPr bwMode="auto">
          <a:xfrm>
            <a:off x="9380538" y="-136525"/>
            <a:ext cx="114300" cy="142875"/>
          </a:xfrm>
          <a:prstGeom prst="rect">
            <a:avLst/>
          </a:prstGeom>
          <a:noFill/>
        </p:spPr>
      </p:pic>
      <p:pic>
        <p:nvPicPr>
          <p:cNvPr id="1033" name="Picture 9" descr="C:\Documents and Settings\Admin\Рабочий стол\_var_www_storage1_temp_11_313_20_9wuEgnURO2J5v.jpg"/>
          <p:cNvPicPr>
            <a:picLocks noChangeAspect="1" noChangeArrowheads="1"/>
          </p:cNvPicPr>
          <p:nvPr/>
        </p:nvPicPr>
        <p:blipFill>
          <a:blip r:embed="rId8" cstate="print"/>
          <a:srcRect/>
          <a:stretch>
            <a:fillRect/>
          </a:stretch>
        </p:blipFill>
        <p:spPr bwMode="auto">
          <a:xfrm>
            <a:off x="8286776" y="5572140"/>
            <a:ext cx="177800" cy="3429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7410"/>
                                        </p:tgtEl>
                                        <p:attrNameLst>
                                          <p:attrName>style.visibility</p:attrName>
                                        </p:attrNameLst>
                                      </p:cBhvr>
                                      <p:to>
                                        <p:strVal val="visible"/>
                                      </p:to>
                                    </p:set>
                                    <p:anim calcmode="lin" valueType="num">
                                      <p:cBhvr additive="base">
                                        <p:cTn id="11" dur="500" fill="hold"/>
                                        <p:tgtEl>
                                          <p:spTgt spid="17410"/>
                                        </p:tgtEl>
                                        <p:attrNameLst>
                                          <p:attrName>ppt_x</p:attrName>
                                        </p:attrNameLst>
                                      </p:cBhvr>
                                      <p:tavLst>
                                        <p:tav tm="0">
                                          <p:val>
                                            <p:strVal val="#ppt_x"/>
                                          </p:val>
                                        </p:tav>
                                        <p:tav tm="100000">
                                          <p:val>
                                            <p:strVal val="#ppt_x"/>
                                          </p:val>
                                        </p:tav>
                                      </p:tavLst>
                                    </p:anim>
                                    <p:anim calcmode="lin" valueType="num">
                                      <p:cBhvr additive="base">
                                        <p:cTn id="12" dur="500" fill="hold"/>
                                        <p:tgtEl>
                                          <p:spTgt spid="174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25"/>
                                        </p:tgtEl>
                                        <p:attrNameLst>
                                          <p:attrName>style.visibility</p:attrName>
                                        </p:attrNameLst>
                                      </p:cBhvr>
                                      <p:to>
                                        <p:strVal val="visible"/>
                                      </p:to>
                                    </p:set>
                                    <p:animEffect transition="in" filter="blinds(horizontal)">
                                      <p:cBhvr>
                                        <p:cTn id="17" dur="500"/>
                                        <p:tgtEl>
                                          <p:spTgt spid="102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nodeType="clickEffect">
                                  <p:stCondLst>
                                    <p:cond delay="0"/>
                                  </p:stCondLst>
                                  <p:childTnLst>
                                    <p:set>
                                      <p:cBhvr>
                                        <p:cTn id="21" dur="1" fill="hold">
                                          <p:stCondLst>
                                            <p:cond delay="0"/>
                                          </p:stCondLst>
                                        </p:cTn>
                                        <p:tgtEl>
                                          <p:spTgt spid="1028"/>
                                        </p:tgtEl>
                                        <p:attrNameLst>
                                          <p:attrName>style.visibility</p:attrName>
                                        </p:attrNameLst>
                                      </p:cBhvr>
                                      <p:to>
                                        <p:strVal val="visible"/>
                                      </p:to>
                                    </p:set>
                                    <p:animEffect transition="in" filter="barn(inHorizontal)">
                                      <p:cBhvr>
                                        <p:cTn id="22" dur="500"/>
                                        <p:tgtEl>
                                          <p:spTgt spid="1028"/>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2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000100" y="0"/>
            <a:ext cx="797263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Активное сопротивление</a:t>
            </a:r>
            <a:r>
              <a:rPr lang="ru-RU" sz="5400" b="1" dirty="0" smtClean="0"/>
              <a:t>.</a:t>
            </a:r>
            <a:endParaRPr lang="ru-RU" sz="5400" b="1" dirty="0"/>
          </a:p>
        </p:txBody>
      </p:sp>
      <p:sp>
        <p:nvSpPr>
          <p:cNvPr id="7" name="Прямоугольник 6"/>
          <p:cNvSpPr/>
          <p:nvPr/>
        </p:nvSpPr>
        <p:spPr>
          <a:xfrm>
            <a:off x="785786" y="785794"/>
            <a:ext cx="8144923" cy="954107"/>
          </a:xfrm>
          <a:prstGeom prst="rect">
            <a:avLst/>
          </a:prstGeom>
          <a:noFill/>
        </p:spPr>
        <p:txBody>
          <a:bodyPr wrap="none" lIns="91440" tIns="45720" rIns="91440" bIns="45720">
            <a:spAutoFit/>
          </a:bodyPr>
          <a:lstStyle/>
          <a:p>
            <a:pPr algn="ctr"/>
            <a:r>
              <a:rPr lang="ru-RU" sz="2800" b="1" dirty="0" smtClean="0"/>
              <a:t>Действующие значения силы тока и напряжения</a:t>
            </a:r>
            <a:r>
              <a:rPr lang="en-US" sz="2800" b="1" dirty="0" smtClean="0"/>
              <a:t>.</a:t>
            </a:r>
            <a:endParaRPr lang="ru-RU" sz="2800" b="1" dirty="0" smtClean="0"/>
          </a:p>
          <a:p>
            <a:pPr algn="ctr"/>
            <a:endParaRPr lang="ru-RU" sz="2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Прямоугольник 7"/>
          <p:cNvSpPr/>
          <p:nvPr/>
        </p:nvSpPr>
        <p:spPr>
          <a:xfrm>
            <a:off x="428596" y="1285860"/>
            <a:ext cx="8001056" cy="1569660"/>
          </a:xfrm>
          <a:prstGeom prst="rect">
            <a:avLst/>
          </a:prstGeom>
        </p:spPr>
        <p:txBody>
          <a:bodyPr wrap="square">
            <a:spAutoFit/>
          </a:bodyPr>
          <a:lstStyle/>
          <a:p>
            <a:r>
              <a:rPr lang="ru-RU" sz="1600" dirty="0" smtClean="0"/>
              <a:t>Перейдем к более детальному рассмотрению процессов, которые происходят в цепи, подключенной к источнику переменного напряжения. </a:t>
            </a:r>
            <a:endParaRPr lang="en-US" sz="1600" b="1" dirty="0" smtClean="0"/>
          </a:p>
          <a:p>
            <a:r>
              <a:rPr lang="ru-RU" sz="1600" b="1" dirty="0" smtClean="0"/>
              <a:t>Сила тока в цени с резистором.</a:t>
            </a:r>
            <a:r>
              <a:rPr lang="ru-RU" sz="1600" dirty="0" smtClean="0"/>
              <a:t> Пусть цепь состоит из соединительных проводов и нагрузки с малой индуктивностью и большим сопротивлением </a:t>
            </a:r>
            <a:r>
              <a:rPr lang="ru-RU" sz="1600" dirty="0" smtClean="0">
                <a:solidFill>
                  <a:schemeClr val="accent6">
                    <a:lumMod val="60000"/>
                    <a:lumOff val="40000"/>
                  </a:schemeClr>
                </a:solidFill>
              </a:rPr>
              <a:t>R (рис. 4.10). </a:t>
            </a:r>
            <a:r>
              <a:rPr lang="ru-RU" sz="1600" dirty="0" smtClean="0"/>
              <a:t>Эту величину, которую мы до сих пор называли электрическим сопротивлением или просто сопротивлением, теперь будем называть активным сопротивлением.</a:t>
            </a:r>
            <a:endParaRPr lang="ru-RU" sz="1600" dirty="0"/>
          </a:p>
        </p:txBody>
      </p:sp>
      <p:pic>
        <p:nvPicPr>
          <p:cNvPr id="18434" name="Picture 2"/>
          <p:cNvPicPr>
            <a:picLocks noChangeAspect="1" noChangeArrowheads="1"/>
          </p:cNvPicPr>
          <p:nvPr/>
        </p:nvPicPr>
        <p:blipFill>
          <a:blip r:embed="rId2" cstate="print"/>
          <a:srcRect/>
          <a:stretch>
            <a:fillRect/>
          </a:stretch>
        </p:blipFill>
        <p:spPr bwMode="auto">
          <a:xfrm>
            <a:off x="500034" y="3000372"/>
            <a:ext cx="2000264" cy="1725718"/>
          </a:xfrm>
          <a:prstGeom prst="rect">
            <a:avLst/>
          </a:prstGeom>
          <a:noFill/>
          <a:ln w="9525">
            <a:noFill/>
            <a:miter lim="800000"/>
            <a:headEnd/>
            <a:tailEnd/>
          </a:ln>
          <a:effectLst/>
        </p:spPr>
      </p:pic>
      <p:sp>
        <p:nvSpPr>
          <p:cNvPr id="10" name="Прямоугольник 9"/>
          <p:cNvSpPr/>
          <p:nvPr/>
        </p:nvSpPr>
        <p:spPr>
          <a:xfrm>
            <a:off x="2643174" y="2928934"/>
            <a:ext cx="4572000" cy="2585323"/>
          </a:xfrm>
          <a:prstGeom prst="rect">
            <a:avLst/>
          </a:prstGeom>
        </p:spPr>
        <p:txBody>
          <a:bodyPr>
            <a:spAutoFit/>
          </a:bodyPr>
          <a:lstStyle/>
          <a:p>
            <a:r>
              <a:rPr lang="ru-RU" dirty="0" smtClean="0"/>
              <a:t>Сопротивление R называется активным, потому что при наличии нагрузки, обладающей этим сопротивлением, цепь поглощает энергию, поступающую от  генератора. Эта энергия превращается во внутреннюю энергию проводников — они  нагреваются.   Будем  считать, что напряжение на зажимах цепи меняется по гармоническому закону:</a:t>
            </a:r>
            <a:endParaRPr lang="ru-RU" dirty="0"/>
          </a:p>
        </p:txBody>
      </p:sp>
      <p:sp>
        <p:nvSpPr>
          <p:cNvPr id="18435" name="Rectangle 3"/>
          <p:cNvSpPr>
            <a:spLocks noChangeArrowheads="1"/>
          </p:cNvSpPr>
          <p:nvPr/>
        </p:nvSpPr>
        <p:spPr bwMode="auto">
          <a:xfrm>
            <a:off x="2714612" y="5500702"/>
            <a:ext cx="1717137"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err="1" smtClean="0">
                <a:ln>
                  <a:noFill/>
                </a:ln>
                <a:solidFill>
                  <a:schemeClr val="accent6">
                    <a:lumMod val="60000"/>
                    <a:lumOff val="40000"/>
                  </a:schemeClr>
                </a:solidFill>
                <a:effectLst/>
                <a:latin typeface="Arial" charset="0"/>
              </a:rPr>
              <a:t>u</a:t>
            </a:r>
            <a:r>
              <a:rPr kumimoji="0" lang="ru-RU" sz="1800" b="0" i="0" u="none" strike="noStrike" cap="none" normalizeH="0" baseline="0" dirty="0" smtClean="0">
                <a:ln>
                  <a:noFill/>
                </a:ln>
                <a:solidFill>
                  <a:schemeClr val="accent6">
                    <a:lumMod val="60000"/>
                    <a:lumOff val="40000"/>
                  </a:schemeClr>
                </a:solidFill>
                <a:effectLst/>
                <a:latin typeface="Arial" charset="0"/>
              </a:rPr>
              <a:t> = </a:t>
            </a:r>
            <a:r>
              <a:rPr kumimoji="0" lang="ru-RU" sz="1800" b="0" i="0" u="none" strike="noStrike" cap="none" normalizeH="0" baseline="0" dirty="0" err="1" smtClean="0">
                <a:ln>
                  <a:noFill/>
                </a:ln>
                <a:solidFill>
                  <a:schemeClr val="accent6">
                    <a:lumMod val="60000"/>
                    <a:lumOff val="40000"/>
                  </a:schemeClr>
                </a:solidFill>
                <a:effectLst/>
                <a:latin typeface="Arial" charset="0"/>
              </a:rPr>
              <a:t>U</a:t>
            </a:r>
            <a:r>
              <a:rPr kumimoji="0" lang="ru-RU" sz="1800" b="0" i="0" u="none" strike="noStrike" cap="none" normalizeH="0" baseline="-30000" dirty="0" err="1" smtClean="0">
                <a:ln>
                  <a:noFill/>
                </a:ln>
                <a:solidFill>
                  <a:schemeClr val="accent6">
                    <a:lumMod val="60000"/>
                    <a:lumOff val="40000"/>
                  </a:schemeClr>
                </a:solidFill>
                <a:effectLst/>
                <a:latin typeface="Arial" charset="0"/>
              </a:rPr>
              <a:t>m</a:t>
            </a:r>
            <a:r>
              <a:rPr kumimoji="0" lang="ru-RU" sz="1800" b="0" i="0" u="none" strike="noStrike" cap="none" normalizeH="0" baseline="0" dirty="0" smtClean="0">
                <a:ln>
                  <a:noFill/>
                </a:ln>
                <a:solidFill>
                  <a:schemeClr val="accent6">
                    <a:lumMod val="60000"/>
                    <a:lumOff val="40000"/>
                  </a:schemeClr>
                </a:solidFill>
                <a:effectLst/>
                <a:latin typeface="Arial" charset="0"/>
              </a:rPr>
              <a:t> </a:t>
            </a:r>
            <a:r>
              <a:rPr kumimoji="0" lang="ru-RU" sz="1800" b="0" i="0" u="none" strike="noStrike" cap="none" normalizeH="0" baseline="0" dirty="0" err="1" smtClean="0">
                <a:ln>
                  <a:noFill/>
                </a:ln>
                <a:solidFill>
                  <a:schemeClr val="accent6">
                    <a:lumMod val="60000"/>
                    <a:lumOff val="40000"/>
                  </a:schemeClr>
                </a:solidFill>
                <a:effectLst/>
                <a:latin typeface="Arial" charset="0"/>
              </a:rPr>
              <a:t>cos</a:t>
            </a:r>
            <a:r>
              <a:rPr lang="en-US" dirty="0" smtClean="0">
                <a:solidFill>
                  <a:schemeClr val="accent6">
                    <a:lumMod val="60000"/>
                    <a:lumOff val="40000"/>
                  </a:schemeClr>
                </a:solidFill>
                <a:latin typeface="Arial" charset="0"/>
              </a:rPr>
              <a:t> </a:t>
            </a:r>
            <a:r>
              <a:rPr kumimoji="0" lang="en-US" sz="1800" b="0" i="0" u="none" strike="noStrike" cap="none" normalizeH="0" baseline="0" dirty="0" smtClean="0">
                <a:ln>
                  <a:noFill/>
                </a:ln>
                <a:solidFill>
                  <a:schemeClr val="accent6">
                    <a:lumMod val="60000"/>
                    <a:lumOff val="40000"/>
                  </a:schemeClr>
                </a:solidFill>
                <a:effectLst/>
                <a:latin typeface="Arial" charset="0"/>
              </a:rPr>
              <a:t>w t</a:t>
            </a:r>
            <a:r>
              <a:rPr kumimoji="0" lang="ru-RU" sz="1800" b="0" i="0" u="none" strike="noStrike" cap="none" normalizeH="0" baseline="0" dirty="0" smtClean="0">
                <a:ln>
                  <a:noFill/>
                </a:ln>
                <a:solidFill>
                  <a:schemeClr val="accent6">
                    <a:lumMod val="60000"/>
                    <a:lumOff val="40000"/>
                  </a:schemeClr>
                </a:solidFill>
                <a:effectLst/>
                <a:latin typeface="Arial" charset="0"/>
              </a:rPr>
              <a:t> </a:t>
            </a:r>
          </a:p>
        </p:txBody>
      </p:sp>
      <p:pic>
        <p:nvPicPr>
          <p:cNvPr id="18436" name="Picture 4" descr="7.02-28.jpg">
            <a:hlinkClick r:id="rId3"/>
          </p:cNvPr>
          <p:cNvPicPr>
            <a:picLocks noChangeAspect="1" noChangeArrowheads="1"/>
          </p:cNvPicPr>
          <p:nvPr/>
        </p:nvPicPr>
        <p:blipFill>
          <a:blip r:embed="rId4" cstate="print"/>
          <a:srcRect/>
          <a:stretch>
            <a:fillRect/>
          </a:stretch>
        </p:blipFill>
        <p:spPr bwMode="auto">
          <a:xfrm>
            <a:off x="1317625" y="-136525"/>
            <a:ext cx="114300" cy="12382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42852"/>
            <a:ext cx="4572000" cy="1754326"/>
          </a:xfrm>
          <a:prstGeom prst="rect">
            <a:avLst/>
          </a:prstGeom>
        </p:spPr>
        <p:txBody>
          <a:bodyPr>
            <a:spAutoFit/>
          </a:bodyPr>
          <a:lstStyle/>
          <a:p>
            <a:r>
              <a:rPr lang="ru-RU" b="1" dirty="0" smtClean="0"/>
              <a:t>Как и в случае постоянного тока, мгновенное значение силы тока прямо пропорционально мгновенному значению напряжения. Поэтому для нахождения мгновенного значения силы тока можно применить закон Ома</a:t>
            </a:r>
            <a:r>
              <a:rPr lang="en-US" b="1" dirty="0" smtClean="0"/>
              <a:t> :</a:t>
            </a:r>
            <a:endParaRPr lang="ru-RU" b="1" dirty="0"/>
          </a:p>
        </p:txBody>
      </p:sp>
      <p:pic>
        <p:nvPicPr>
          <p:cNvPr id="19458" name="Picture 2"/>
          <p:cNvPicPr>
            <a:picLocks noChangeAspect="1" noChangeArrowheads="1"/>
          </p:cNvPicPr>
          <p:nvPr/>
        </p:nvPicPr>
        <p:blipFill>
          <a:blip r:embed="rId2" cstate="print"/>
          <a:srcRect/>
          <a:stretch>
            <a:fillRect/>
          </a:stretch>
        </p:blipFill>
        <p:spPr bwMode="auto">
          <a:xfrm>
            <a:off x="142844" y="2000240"/>
            <a:ext cx="3228975" cy="381000"/>
          </a:xfrm>
          <a:prstGeom prst="rect">
            <a:avLst/>
          </a:prstGeom>
          <a:noFill/>
          <a:ln w="9525">
            <a:noFill/>
            <a:miter lim="800000"/>
            <a:headEnd/>
            <a:tailEnd/>
          </a:ln>
          <a:effectLst/>
        </p:spPr>
      </p:pic>
      <p:sp>
        <p:nvSpPr>
          <p:cNvPr id="6" name="Прямоугольник 5"/>
          <p:cNvSpPr/>
          <p:nvPr/>
        </p:nvSpPr>
        <p:spPr>
          <a:xfrm>
            <a:off x="0" y="2571744"/>
            <a:ext cx="4572000" cy="1477328"/>
          </a:xfrm>
          <a:prstGeom prst="rect">
            <a:avLst/>
          </a:prstGeom>
        </p:spPr>
        <p:txBody>
          <a:bodyPr>
            <a:spAutoFit/>
          </a:bodyPr>
          <a:lstStyle/>
          <a:p>
            <a:r>
              <a:rPr lang="ru-RU" dirty="0" smtClean="0"/>
              <a:t>В проводнике с активным сопротивлением колебания силы тока совпадают по фазе с колебаниями напряжения (рис. 4.1</a:t>
            </a:r>
            <a:r>
              <a:rPr lang="en-US" dirty="0" smtClean="0"/>
              <a:t>7</a:t>
            </a:r>
            <a:r>
              <a:rPr lang="ru-RU" dirty="0" smtClean="0"/>
              <a:t>), а амплитуда силы тока определяется равенством </a:t>
            </a:r>
            <a:endParaRPr lang="ru-RU" dirty="0"/>
          </a:p>
        </p:txBody>
      </p:sp>
      <p:pic>
        <p:nvPicPr>
          <p:cNvPr id="19459" name="Picture 3"/>
          <p:cNvPicPr>
            <a:picLocks noChangeAspect="1" noChangeArrowheads="1"/>
          </p:cNvPicPr>
          <p:nvPr/>
        </p:nvPicPr>
        <p:blipFill>
          <a:blip r:embed="rId3" cstate="print"/>
          <a:srcRect/>
          <a:stretch>
            <a:fillRect/>
          </a:stretch>
        </p:blipFill>
        <p:spPr bwMode="auto">
          <a:xfrm>
            <a:off x="0" y="4071942"/>
            <a:ext cx="3267075" cy="419100"/>
          </a:xfrm>
          <a:prstGeom prst="rect">
            <a:avLst/>
          </a:prstGeom>
          <a:noFill/>
          <a:ln w="9525">
            <a:noFill/>
            <a:miter lim="800000"/>
            <a:headEnd/>
            <a:tailEnd/>
          </a:ln>
          <a:effectLst/>
        </p:spPr>
      </p:pic>
      <p:sp>
        <p:nvSpPr>
          <p:cNvPr id="8" name="Прямоугольник 7"/>
          <p:cNvSpPr/>
          <p:nvPr/>
        </p:nvSpPr>
        <p:spPr>
          <a:xfrm>
            <a:off x="4572000" y="142852"/>
            <a:ext cx="4572000" cy="6463308"/>
          </a:xfrm>
          <a:prstGeom prst="rect">
            <a:avLst/>
          </a:prstGeom>
        </p:spPr>
        <p:txBody>
          <a:bodyPr>
            <a:spAutoFit/>
          </a:bodyPr>
          <a:lstStyle/>
          <a:p>
            <a:r>
              <a:rPr lang="ru-RU" b="1" dirty="0" smtClean="0"/>
              <a:t>Мощность в цепи с резистором.</a:t>
            </a:r>
            <a:r>
              <a:rPr lang="ru-RU" dirty="0" smtClean="0"/>
              <a:t> В цепи переменного тока промышленной частоты (</a:t>
            </a:r>
            <a:r>
              <a:rPr lang="ru-RU" dirty="0" err="1" smtClean="0"/>
              <a:t>v</a:t>
            </a:r>
            <a:r>
              <a:rPr lang="ru-RU" dirty="0" smtClean="0"/>
              <a:t> = 50 Гц) сила тока и напряжение изменяются сравнительно быстро. Поэтому при прохождении тока по проводнику, например по нити электрической лампочки, количество выделенной энергии также будет быстро меняться со временем. Но этих быстрых изменений мы не замечаем</a:t>
            </a:r>
            <a:r>
              <a:rPr lang="en-US" dirty="0" smtClean="0"/>
              <a:t>.</a:t>
            </a:r>
          </a:p>
          <a:p>
            <a:r>
              <a:rPr lang="ru-RU" dirty="0" smtClean="0"/>
              <a:t>Как правило, нам нужно бывает знать среднюю мощность тока на участке цепи за большой промежуток времени, включающий много периодов. Для этого достаточно найти среднюю мощность за один период. Под средней за период, мощностью переменного тока понимают отношение суммарной энергии, поступающей в цепь за период, к периоду. </a:t>
            </a:r>
          </a:p>
          <a:p>
            <a:r>
              <a:rPr lang="ru-RU" dirty="0" smtClean="0"/>
              <a:t>Мощность в цепи постоянного тока на участке с сопротивлением R определяется формулой</a:t>
            </a:r>
            <a:r>
              <a:rPr lang="en-US" dirty="0" smtClean="0"/>
              <a:t> :</a:t>
            </a:r>
            <a:r>
              <a:rPr lang="ru-RU" dirty="0" smtClean="0"/>
              <a:t/>
            </a:r>
            <a:br>
              <a:rPr lang="ru-RU" dirty="0" smtClean="0"/>
            </a:br>
            <a:endParaRPr lang="ru-RU" dirty="0" smtClean="0"/>
          </a:p>
          <a:p>
            <a:endParaRPr lang="ru-RU" dirty="0"/>
          </a:p>
        </p:txBody>
      </p:sp>
      <p:sp>
        <p:nvSpPr>
          <p:cNvPr id="9" name="Прямоугольник 8"/>
          <p:cNvSpPr/>
          <p:nvPr/>
        </p:nvSpPr>
        <p:spPr>
          <a:xfrm>
            <a:off x="5000628" y="6072206"/>
            <a:ext cx="3571900" cy="369332"/>
          </a:xfrm>
          <a:prstGeom prst="rect">
            <a:avLst/>
          </a:prstGeom>
        </p:spPr>
        <p:txBody>
          <a:bodyPr wrap="square">
            <a:spAutoFit/>
          </a:bodyPr>
          <a:lstStyle/>
          <a:p>
            <a:r>
              <a:rPr lang="en-US" dirty="0" smtClean="0">
                <a:solidFill>
                  <a:schemeClr val="accent6">
                    <a:lumMod val="60000"/>
                    <a:lumOff val="40000"/>
                  </a:schemeClr>
                </a:solidFill>
              </a:rPr>
              <a:t>P = I</a:t>
            </a:r>
            <a:r>
              <a:rPr lang="en-US" baseline="30000" dirty="0" smtClean="0">
                <a:solidFill>
                  <a:schemeClr val="accent6">
                    <a:lumMod val="60000"/>
                    <a:lumOff val="40000"/>
                  </a:schemeClr>
                </a:solidFill>
              </a:rPr>
              <a:t>2</a:t>
            </a:r>
            <a:r>
              <a:rPr lang="en-US" dirty="0" smtClean="0">
                <a:solidFill>
                  <a:schemeClr val="accent6">
                    <a:lumMod val="60000"/>
                    <a:lumOff val="40000"/>
                  </a:schemeClr>
                </a:solidFill>
              </a:rPr>
              <a:t>R.          (4.18)</a:t>
            </a:r>
            <a:endParaRPr lang="ru-RU" dirty="0">
              <a:solidFill>
                <a:schemeClr val="accent6">
                  <a:lumMod val="60000"/>
                  <a:lumOff val="4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0"/>
            <a:ext cx="4572000" cy="1200329"/>
          </a:xfrm>
          <a:prstGeom prst="rect">
            <a:avLst/>
          </a:prstGeom>
        </p:spPr>
        <p:txBody>
          <a:bodyPr>
            <a:spAutoFit/>
          </a:bodyPr>
          <a:lstStyle/>
          <a:p>
            <a:r>
              <a:rPr lang="ru-RU" dirty="0" smtClean="0"/>
              <a:t>На протяжении очень малого интервала времени переменный ток можно считать практически постоянным. </a:t>
            </a:r>
            <a:br>
              <a:rPr lang="ru-RU" dirty="0" smtClean="0"/>
            </a:br>
            <a:endParaRPr lang="ru-RU" dirty="0"/>
          </a:p>
        </p:txBody>
      </p:sp>
      <p:pic>
        <p:nvPicPr>
          <p:cNvPr id="20482" name="Picture 2"/>
          <p:cNvPicPr>
            <a:picLocks noChangeAspect="1" noChangeArrowheads="1"/>
          </p:cNvPicPr>
          <p:nvPr/>
        </p:nvPicPr>
        <p:blipFill>
          <a:blip r:embed="rId2" cstate="print"/>
          <a:srcRect/>
          <a:stretch>
            <a:fillRect/>
          </a:stretch>
        </p:blipFill>
        <p:spPr bwMode="auto">
          <a:xfrm>
            <a:off x="0" y="1071546"/>
            <a:ext cx="3286148" cy="2338515"/>
          </a:xfrm>
          <a:prstGeom prst="rect">
            <a:avLst/>
          </a:prstGeom>
          <a:noFill/>
          <a:ln w="9525">
            <a:noFill/>
            <a:miter lim="800000"/>
            <a:headEnd/>
            <a:tailEnd/>
          </a:ln>
          <a:effectLst/>
        </p:spPr>
      </p:pic>
      <p:sp>
        <p:nvSpPr>
          <p:cNvPr id="7" name="Прямоугольник 6"/>
          <p:cNvSpPr/>
          <p:nvPr/>
        </p:nvSpPr>
        <p:spPr>
          <a:xfrm>
            <a:off x="0" y="3714752"/>
            <a:ext cx="4572000" cy="1477328"/>
          </a:xfrm>
          <a:prstGeom prst="rect">
            <a:avLst/>
          </a:prstGeom>
        </p:spPr>
        <p:txBody>
          <a:bodyPr>
            <a:spAutoFit/>
          </a:bodyPr>
          <a:lstStyle/>
          <a:p>
            <a:r>
              <a:rPr lang="ru-RU" dirty="0" smtClean="0"/>
              <a:t>Поэтому мгновенная мощность в цепи переменного тока на участке, имеющем активное сопротивление R, определяется формулой </a:t>
            </a:r>
            <a:r>
              <a:rPr lang="en-US" dirty="0" smtClean="0"/>
              <a:t>:</a:t>
            </a:r>
            <a:r>
              <a:rPr lang="ru-RU" dirty="0" smtClean="0"/>
              <a:t/>
            </a:r>
            <a:br>
              <a:rPr lang="ru-RU" dirty="0" smtClean="0"/>
            </a:br>
            <a:endParaRPr lang="ru-RU" dirty="0"/>
          </a:p>
        </p:txBody>
      </p:sp>
      <p:sp>
        <p:nvSpPr>
          <p:cNvPr id="8" name="Прямоугольник 7"/>
          <p:cNvSpPr/>
          <p:nvPr/>
        </p:nvSpPr>
        <p:spPr>
          <a:xfrm>
            <a:off x="0" y="5000636"/>
            <a:ext cx="2024465" cy="369332"/>
          </a:xfrm>
          <a:prstGeom prst="rect">
            <a:avLst/>
          </a:prstGeom>
        </p:spPr>
        <p:txBody>
          <a:bodyPr wrap="none">
            <a:spAutoFit/>
          </a:bodyPr>
          <a:lstStyle/>
          <a:p>
            <a:r>
              <a:rPr lang="en-US" dirty="0" smtClean="0"/>
              <a:t>P = i</a:t>
            </a:r>
            <a:r>
              <a:rPr lang="en-US" baseline="30000" dirty="0" smtClean="0"/>
              <a:t>2</a:t>
            </a:r>
            <a:r>
              <a:rPr lang="en-US" dirty="0" smtClean="0"/>
              <a:t>R.          (4.19)  </a:t>
            </a:r>
            <a:endParaRPr lang="ru-RU" dirty="0"/>
          </a:p>
        </p:txBody>
      </p:sp>
      <p:sp>
        <p:nvSpPr>
          <p:cNvPr id="9" name="Прямоугольник 8"/>
          <p:cNvSpPr/>
          <p:nvPr/>
        </p:nvSpPr>
        <p:spPr>
          <a:xfrm>
            <a:off x="4572000" y="0"/>
            <a:ext cx="4572000" cy="1477328"/>
          </a:xfrm>
          <a:prstGeom prst="rect">
            <a:avLst/>
          </a:prstGeom>
        </p:spPr>
        <p:txBody>
          <a:bodyPr wrap="square">
            <a:spAutoFit/>
          </a:bodyPr>
          <a:lstStyle/>
          <a:p>
            <a:r>
              <a:rPr lang="ru-RU" dirty="0" smtClean="0"/>
              <a:t>Найдем среднее значение мощности за период. Для этого сначала преобразуем формулу (4.19), подставляя в нее выражение (4.16) для силы тока и используя известное из математики соотношение </a:t>
            </a:r>
            <a:endParaRPr lang="ru-RU" dirty="0"/>
          </a:p>
        </p:txBody>
      </p:sp>
      <p:pic>
        <p:nvPicPr>
          <p:cNvPr id="20483" name="Picture 3"/>
          <p:cNvPicPr>
            <a:picLocks noChangeAspect="1" noChangeArrowheads="1"/>
          </p:cNvPicPr>
          <p:nvPr/>
        </p:nvPicPr>
        <p:blipFill>
          <a:blip r:embed="rId3" cstate="print"/>
          <a:srcRect/>
          <a:stretch>
            <a:fillRect/>
          </a:stretch>
        </p:blipFill>
        <p:spPr bwMode="auto">
          <a:xfrm>
            <a:off x="4572000" y="1500174"/>
            <a:ext cx="2571768" cy="642942"/>
          </a:xfrm>
          <a:prstGeom prst="rect">
            <a:avLst/>
          </a:prstGeom>
          <a:noFill/>
          <a:ln w="9525">
            <a:noFill/>
            <a:miter lim="800000"/>
            <a:headEnd/>
            <a:tailEnd/>
          </a:ln>
          <a:effectLst/>
        </p:spPr>
      </p:pic>
      <p:pic>
        <p:nvPicPr>
          <p:cNvPr id="20484" name="Picture 4"/>
          <p:cNvPicPr>
            <a:picLocks noChangeAspect="1" noChangeArrowheads="1"/>
          </p:cNvPicPr>
          <p:nvPr/>
        </p:nvPicPr>
        <p:blipFill>
          <a:blip r:embed="rId4" cstate="print"/>
          <a:srcRect/>
          <a:stretch>
            <a:fillRect/>
          </a:stretch>
        </p:blipFill>
        <p:spPr bwMode="auto">
          <a:xfrm>
            <a:off x="3643306" y="2571744"/>
            <a:ext cx="5214974" cy="7858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720" y="357166"/>
            <a:ext cx="2057038" cy="369332"/>
          </a:xfrm>
          <a:prstGeom prst="rect">
            <a:avLst/>
          </a:prstGeom>
        </p:spPr>
        <p:txBody>
          <a:bodyPr wrap="none">
            <a:spAutoFit/>
          </a:bodyPr>
          <a:lstStyle/>
          <a:p>
            <a:r>
              <a:rPr lang="ru-RU" dirty="0" smtClean="0">
                <a:solidFill>
                  <a:schemeClr val="accent6">
                    <a:lumMod val="60000"/>
                    <a:lumOff val="40000"/>
                  </a:schemeClr>
                </a:solidFill>
              </a:rPr>
              <a:t>Средняя мощность</a:t>
            </a:r>
            <a:endParaRPr lang="ru-RU" dirty="0">
              <a:solidFill>
                <a:schemeClr val="accent6">
                  <a:lumMod val="60000"/>
                  <a:lumOff val="40000"/>
                </a:schemeClr>
              </a:solidFill>
            </a:endParaRPr>
          </a:p>
        </p:txBody>
      </p:sp>
      <p:pic>
        <p:nvPicPr>
          <p:cNvPr id="21506" name="Picture 2"/>
          <p:cNvPicPr>
            <a:picLocks noChangeAspect="1" noChangeArrowheads="1"/>
          </p:cNvPicPr>
          <p:nvPr/>
        </p:nvPicPr>
        <p:blipFill>
          <a:blip r:embed="rId2" cstate="print"/>
          <a:srcRect/>
          <a:stretch>
            <a:fillRect/>
          </a:stretch>
        </p:blipFill>
        <p:spPr bwMode="auto">
          <a:xfrm>
            <a:off x="2285984" y="428604"/>
            <a:ext cx="152400" cy="219075"/>
          </a:xfrm>
          <a:prstGeom prst="rect">
            <a:avLst/>
          </a:prstGeom>
          <a:noFill/>
          <a:ln w="9525">
            <a:noFill/>
            <a:miter lim="800000"/>
            <a:headEnd/>
            <a:tailEnd/>
          </a:ln>
          <a:effectLst/>
        </p:spPr>
      </p:pic>
      <p:sp>
        <p:nvSpPr>
          <p:cNvPr id="120" name="Прямоугольник 119"/>
          <p:cNvSpPr/>
          <p:nvPr/>
        </p:nvSpPr>
        <p:spPr>
          <a:xfrm>
            <a:off x="2500298" y="357166"/>
            <a:ext cx="4037772" cy="369332"/>
          </a:xfrm>
          <a:prstGeom prst="rect">
            <a:avLst/>
          </a:prstGeom>
        </p:spPr>
        <p:txBody>
          <a:bodyPr wrap="none">
            <a:spAutoFit/>
          </a:bodyPr>
          <a:lstStyle/>
          <a:p>
            <a:r>
              <a:rPr lang="ru-RU" dirty="0" smtClean="0"/>
              <a:t>равна</a:t>
            </a:r>
            <a:r>
              <a:rPr lang="en-US" dirty="0" smtClean="0"/>
              <a:t> </a:t>
            </a:r>
            <a:r>
              <a:rPr lang="ru-RU" dirty="0" smtClean="0"/>
              <a:t>первому члену в формуле (4.20)</a:t>
            </a:r>
            <a:endParaRPr lang="ru-RU" dirty="0"/>
          </a:p>
        </p:txBody>
      </p:sp>
      <p:pic>
        <p:nvPicPr>
          <p:cNvPr id="21621" name="Picture 117"/>
          <p:cNvPicPr>
            <a:picLocks noChangeAspect="1" noChangeArrowheads="1"/>
          </p:cNvPicPr>
          <p:nvPr/>
        </p:nvPicPr>
        <p:blipFill>
          <a:blip r:embed="rId3" cstate="print"/>
          <a:srcRect/>
          <a:stretch>
            <a:fillRect/>
          </a:stretch>
        </p:blipFill>
        <p:spPr bwMode="auto">
          <a:xfrm>
            <a:off x="285720" y="785794"/>
            <a:ext cx="5500726" cy="857256"/>
          </a:xfrm>
          <a:prstGeom prst="rect">
            <a:avLst/>
          </a:prstGeom>
          <a:noFill/>
          <a:ln w="9525">
            <a:noFill/>
            <a:miter lim="800000"/>
            <a:headEnd/>
            <a:tailEnd/>
          </a:ln>
          <a:effectLst/>
        </p:spPr>
      </p:pic>
      <p:sp>
        <p:nvSpPr>
          <p:cNvPr id="122" name="Прямоугольник 121"/>
          <p:cNvSpPr/>
          <p:nvPr/>
        </p:nvSpPr>
        <p:spPr>
          <a:xfrm>
            <a:off x="428596" y="1928802"/>
            <a:ext cx="4572000" cy="2308324"/>
          </a:xfrm>
          <a:prstGeom prst="rect">
            <a:avLst/>
          </a:prstGeom>
        </p:spPr>
        <p:txBody>
          <a:bodyPr>
            <a:spAutoFit/>
          </a:bodyPr>
          <a:lstStyle/>
          <a:p>
            <a:r>
              <a:rPr lang="ru-RU" dirty="0" smtClean="0"/>
              <a:t>Величина, равная квадратному корню из среднего значения квадрата силы тока, называется </a:t>
            </a:r>
            <a:r>
              <a:rPr lang="ru-RU" dirty="0" smtClean="0">
                <a:solidFill>
                  <a:schemeClr val="accent6">
                    <a:lumMod val="60000"/>
                    <a:lumOff val="40000"/>
                  </a:schemeClr>
                </a:solidFill>
              </a:rPr>
              <a:t>действующим значением силы переменного тока.</a:t>
            </a:r>
            <a:r>
              <a:rPr lang="ru-RU" dirty="0" smtClean="0"/>
              <a:t> Действующее значение силы переменного тока обозначается через </a:t>
            </a:r>
            <a:r>
              <a:rPr lang="en-US" dirty="0" smtClean="0"/>
              <a:t>I</a:t>
            </a:r>
            <a:r>
              <a:rPr lang="ru-RU" dirty="0" smtClean="0"/>
              <a:t>:</a:t>
            </a:r>
            <a:endParaRPr lang="en-US" dirty="0" smtClean="0"/>
          </a:p>
          <a:p>
            <a:r>
              <a:rPr lang="ru-RU" dirty="0" smtClean="0"/>
              <a:t/>
            </a:r>
            <a:br>
              <a:rPr lang="ru-RU" dirty="0" smtClean="0"/>
            </a:br>
            <a:endParaRPr lang="ru-RU" dirty="0"/>
          </a:p>
        </p:txBody>
      </p:sp>
      <p:pic>
        <p:nvPicPr>
          <p:cNvPr id="21622" name="Picture 118"/>
          <p:cNvPicPr>
            <a:picLocks noChangeAspect="1" noChangeArrowheads="1"/>
          </p:cNvPicPr>
          <p:nvPr/>
        </p:nvPicPr>
        <p:blipFill>
          <a:blip r:embed="rId4" cstate="print"/>
          <a:srcRect/>
          <a:stretch>
            <a:fillRect/>
          </a:stretch>
        </p:blipFill>
        <p:spPr bwMode="auto">
          <a:xfrm>
            <a:off x="214282" y="3786190"/>
            <a:ext cx="5357850" cy="830548"/>
          </a:xfrm>
          <a:prstGeom prst="rect">
            <a:avLst/>
          </a:prstGeom>
          <a:noFill/>
          <a:ln w="9525">
            <a:noFill/>
            <a:miter lim="800000"/>
            <a:headEnd/>
            <a:tailEnd/>
          </a:ln>
          <a:effectLst/>
        </p:spPr>
      </p:pic>
      <p:sp>
        <p:nvSpPr>
          <p:cNvPr id="124" name="Прямоугольник 123"/>
          <p:cNvSpPr/>
          <p:nvPr/>
        </p:nvSpPr>
        <p:spPr>
          <a:xfrm>
            <a:off x="214282" y="4643446"/>
            <a:ext cx="6500858" cy="1754326"/>
          </a:xfrm>
          <a:prstGeom prst="rect">
            <a:avLst/>
          </a:prstGeom>
        </p:spPr>
        <p:txBody>
          <a:bodyPr wrap="square">
            <a:spAutoFit/>
          </a:bodyPr>
          <a:lstStyle/>
          <a:p>
            <a:r>
              <a:rPr lang="ru-RU" b="1" dirty="0" smtClean="0"/>
              <a:t>Действующее значение силы переменного тока</a:t>
            </a:r>
            <a:r>
              <a:rPr lang="ru-RU" dirty="0" smtClean="0"/>
              <a:t> равно силе такого постоянного тока, при котором в проводнике выделяется то же количество теплоты, что и при переменном токе за то же время. </a:t>
            </a:r>
          </a:p>
          <a:p>
            <a:r>
              <a:rPr lang="ru-RU" dirty="0" smtClean="0"/>
              <a:t>Действующее значение переменного напряжения определяется аналогично действующему значению силы тока:</a:t>
            </a:r>
            <a:endParaRPr lang="ru-RU" dirty="0"/>
          </a:p>
        </p:txBody>
      </p:sp>
      <p:pic>
        <p:nvPicPr>
          <p:cNvPr id="21623" name="Picture 119"/>
          <p:cNvPicPr>
            <a:picLocks noChangeAspect="1" noChangeArrowheads="1"/>
          </p:cNvPicPr>
          <p:nvPr/>
        </p:nvPicPr>
        <p:blipFill>
          <a:blip r:embed="rId5" cstate="print"/>
          <a:srcRect/>
          <a:stretch>
            <a:fillRect/>
          </a:stretch>
        </p:blipFill>
        <p:spPr bwMode="auto">
          <a:xfrm>
            <a:off x="214282" y="6357958"/>
            <a:ext cx="4643470" cy="50004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TotalTime>
  <Words>1964</Words>
  <Application>Microsoft Office PowerPoint</Application>
  <PresentationFormat>Экран (4:3)</PresentationFormat>
  <Paragraphs>141</Paragraphs>
  <Slides>16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Екатерина</dc:creator>
  <cp:lastModifiedBy>Александр</cp:lastModifiedBy>
  <cp:revision>8</cp:revision>
  <dcterms:modified xsi:type="dcterms:W3CDTF">2014-01-07T10:16:49Z</dcterms:modified>
</cp:coreProperties>
</file>