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73" r:id="rId4"/>
    <p:sldId id="274" r:id="rId5"/>
    <p:sldId id="275" r:id="rId6"/>
    <p:sldId id="272" r:id="rId7"/>
    <p:sldId id="258" r:id="rId8"/>
    <p:sldId id="261" r:id="rId9"/>
    <p:sldId id="265" r:id="rId10"/>
    <p:sldId id="259" r:id="rId11"/>
    <p:sldId id="266" r:id="rId12"/>
    <p:sldId id="262" r:id="rId13"/>
    <p:sldId id="263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BD1"/>
    <a:srgbClr val="E9EDDF"/>
    <a:srgbClr val="CCFFFF"/>
    <a:srgbClr val="CCFF99"/>
    <a:srgbClr val="0000FF"/>
    <a:srgbClr val="FFFFCC"/>
    <a:srgbClr val="FFFF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0" autoAdjust="0"/>
    <p:restoredTop sz="94600" autoAdjust="0"/>
  </p:normalViewPr>
  <p:slideViewPr>
    <p:cSldViewPr>
      <p:cViewPr varScale="1">
        <p:scale>
          <a:sx n="110" d="100"/>
          <a:sy n="110" d="100"/>
        </p:scale>
        <p:origin x="-16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DF11F39-0F90-4492-A30C-36CAB94CB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0587873-CD53-42B9-98F8-5A17ABE80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905000"/>
            <a:ext cx="6248400" cy="2438400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419600"/>
            <a:ext cx="6140450" cy="609600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72200" y="6248400"/>
            <a:ext cx="1752600" cy="4572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A00219E3-EF0E-4042-A2C5-8747063423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12ECF-E025-4961-87BE-60762E121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72200" y="838200"/>
            <a:ext cx="175260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838200"/>
            <a:ext cx="510540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83BC4-28EE-49BC-9165-386F042F9A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F2943-645A-416D-B61B-9724C9DE0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D9054-443B-4F00-9413-77023CF8B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209800"/>
            <a:ext cx="3429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5800" y="2209800"/>
            <a:ext cx="3429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6A223-B57B-4B3E-A5EC-BCE21BB08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30E3B-05D7-4484-BE03-66BE67BBD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8A85C-63B2-48BF-AF17-5B09B06A4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C2F0B-EB62-4A0F-B78A-2A2AB76B0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90C72-173B-4F80-A6C9-18A5C6EDE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B84EE-187A-464A-969D-16F2E3112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38200"/>
            <a:ext cx="7010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09800"/>
            <a:ext cx="7010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324600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3246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9800" y="6324600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CC9A5C0-9867-4685-BB5E-28E5A2511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</p:sldLayoutIdLst>
  <p:transition>
    <p:wipe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png"/><Relationship Id="rId7" Type="http://schemas.openxmlformats.org/officeDocument/2006/relationships/image" Target="../media/image11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313" y="357188"/>
            <a:ext cx="8572500" cy="2438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FF00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6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ГЕОГРАФИЧЕСКАЯ КАРТА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28688" y="1785938"/>
            <a:ext cx="7010400" cy="4357687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8900000" scaled="1"/>
          </a:gradFill>
          <a:ln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1800" b="1" u="sng" dirty="0" smtClean="0">
                <a:solidFill>
                  <a:srgbClr val="C00000"/>
                </a:solidFill>
              </a:rPr>
              <a:t>3. Изобразите линейным масштабом масштаб:</a:t>
            </a:r>
          </a:p>
          <a:p>
            <a:pPr eaLnBrk="1" hangingPunct="1"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в 1 см 35 км</a:t>
            </a:r>
          </a:p>
          <a:p>
            <a:pPr eaLnBrk="1" hangingPunct="1">
              <a:buFontTx/>
              <a:buNone/>
              <a:defRPr/>
            </a:pPr>
            <a:endParaRPr lang="ru-RU" sz="1400" u="sng" dirty="0" smtClean="0">
              <a:solidFill>
                <a:srgbClr val="C000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ru-RU" sz="1800" b="1" u="sng" dirty="0" smtClean="0">
                <a:solidFill>
                  <a:srgbClr val="C00000"/>
                </a:solidFill>
              </a:rPr>
              <a:t>4. Изобразите линейным масштабом расстояние в 300 м:</a:t>
            </a:r>
            <a:endParaRPr lang="ru-RU" sz="1800" u="sng" dirty="0" smtClean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а) в 1 см 100 м</a:t>
            </a:r>
          </a:p>
          <a:p>
            <a:pPr eaLnBrk="1" hangingPunct="1"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б) в 1 см 30 м</a:t>
            </a:r>
          </a:p>
          <a:p>
            <a:pPr eaLnBrk="1" hangingPunct="1">
              <a:buFontTx/>
              <a:buNone/>
              <a:defRPr/>
            </a:pPr>
            <a:endParaRPr lang="ru-RU" sz="1400" dirty="0" smtClean="0"/>
          </a:p>
          <a:p>
            <a:pPr eaLnBrk="1" hangingPunct="1">
              <a:buFontTx/>
              <a:buNone/>
              <a:defRPr/>
            </a:pPr>
            <a:r>
              <a:rPr lang="ru-RU" sz="1800" b="1" u="sng" dirty="0" smtClean="0">
                <a:solidFill>
                  <a:srgbClr val="C00000"/>
                </a:solidFill>
              </a:rPr>
              <a:t>5. Начертите отрезок  длиной 50 м в масштабе 1 : 1 000</a:t>
            </a:r>
          </a:p>
          <a:p>
            <a:pPr eaLnBrk="1" hangingPunct="1">
              <a:buFontTx/>
              <a:buNone/>
              <a:defRPr/>
            </a:pPr>
            <a:endParaRPr lang="ru-RU" sz="1400" u="sng" dirty="0" smtClean="0">
              <a:solidFill>
                <a:srgbClr val="C000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ru-RU" sz="1800" b="1" u="sng" dirty="0" smtClean="0">
                <a:solidFill>
                  <a:srgbClr val="C00000"/>
                </a:solidFill>
              </a:rPr>
              <a:t>6. Карта какого масштаба карта крупнее и во сколько раз?</a:t>
            </a:r>
            <a:endParaRPr lang="ru-RU" sz="1800" u="sng" dirty="0" smtClean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а) 1 : 500 0000      или       б) 1 : 10 000 000 </a:t>
            </a:r>
          </a:p>
          <a:p>
            <a:pPr eaLnBrk="1" hangingPunct="1"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в) 1 : 300 000        или       г) в 1 см 5 км</a:t>
            </a:r>
          </a:p>
          <a:p>
            <a:pPr eaLnBrk="1" hangingPunct="1">
              <a:defRPr/>
            </a:pP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д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) в 1 см 100 км    или       е) в 1 см 275 км</a:t>
            </a:r>
          </a:p>
          <a:p>
            <a:pPr eaLnBrk="1" hangingPunct="1">
              <a:defRPr/>
            </a:pPr>
            <a:endParaRPr lang="ru-RU" sz="1800" b="1" u="sng" dirty="0" smtClean="0"/>
          </a:p>
          <a:p>
            <a:pPr eaLnBrk="1" hangingPunct="1">
              <a:buFontTx/>
              <a:buNone/>
              <a:defRPr/>
            </a:pPr>
            <a:endParaRPr lang="ru-RU" sz="800" dirty="0" smtClean="0"/>
          </a:p>
        </p:txBody>
      </p:sp>
      <p:pic>
        <p:nvPicPr>
          <p:cNvPr id="13315" name="Picture 2" descr="D:\КАРТИНКИ\Коллекция картинок1\j029050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13" y="1428750"/>
            <a:ext cx="18573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 descr="D:\КАРТИНКИ\Коллекция картинок1\j029092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63268">
            <a:off x="3719513" y="2655888"/>
            <a:ext cx="169227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00125" y="571500"/>
            <a:ext cx="7010400" cy="13112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400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Задания по масштабу: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00125" y="1428750"/>
            <a:ext cx="7010400" cy="5072063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8900000" scaled="1"/>
          </a:gradFill>
          <a:ln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1800" b="1" u="sng" dirty="0" smtClean="0">
                <a:solidFill>
                  <a:srgbClr val="C00000"/>
                </a:solidFill>
              </a:rPr>
              <a:t>7. Мальчик начертил план местности, где расстояние от дома до школы равнялось 5 см. Каков масштаб плана, если на местности это расстояние равно:</a:t>
            </a:r>
            <a:endParaRPr lang="ru-RU" sz="1800" u="sng" dirty="0" smtClean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ru-RU" sz="1800" dirty="0" smtClean="0"/>
              <a:t>а) 500 м</a:t>
            </a:r>
          </a:p>
          <a:p>
            <a:pPr eaLnBrk="1" hangingPunct="1">
              <a:defRPr/>
            </a:pPr>
            <a:r>
              <a:rPr lang="ru-RU" sz="1800" dirty="0" smtClean="0"/>
              <a:t>б) 1 000 м</a:t>
            </a:r>
          </a:p>
          <a:p>
            <a:pPr eaLnBrk="1" hangingPunct="1">
              <a:buFontTx/>
              <a:buNone/>
              <a:defRPr/>
            </a:pPr>
            <a:endParaRPr lang="ru-RU" sz="1400" b="1" u="sng" dirty="0" smtClean="0">
              <a:solidFill>
                <a:srgbClr val="C000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ru-RU" sz="1800" b="1" u="sng" dirty="0" smtClean="0">
                <a:solidFill>
                  <a:srgbClr val="C00000"/>
                </a:solidFill>
              </a:rPr>
              <a:t>8. Распределите карты по мере уменьшения подробности и охвата изображаемой территории:</a:t>
            </a:r>
          </a:p>
          <a:p>
            <a:pPr eaLnBrk="1" hangingPunct="1">
              <a:defRPr/>
            </a:pPr>
            <a:r>
              <a:rPr lang="ru-RU" sz="1800" dirty="0" smtClean="0"/>
              <a:t>а) М – 1 : 1 000 000</a:t>
            </a:r>
          </a:p>
          <a:p>
            <a:pPr eaLnBrk="1" hangingPunct="1">
              <a:defRPr/>
            </a:pPr>
            <a:r>
              <a:rPr lang="ru-RU" sz="1800" dirty="0" smtClean="0"/>
              <a:t>б) М – 1 : 10 000</a:t>
            </a:r>
          </a:p>
          <a:p>
            <a:pPr eaLnBrk="1" hangingPunct="1">
              <a:defRPr/>
            </a:pPr>
            <a:r>
              <a:rPr lang="ru-RU" sz="1800" dirty="0" smtClean="0"/>
              <a:t>в) М – 1 : 250 000</a:t>
            </a:r>
          </a:p>
          <a:p>
            <a:pPr eaLnBrk="1" hangingPunct="1">
              <a:defRPr/>
            </a:pPr>
            <a:r>
              <a:rPr lang="ru-RU" sz="1800" dirty="0" smtClean="0"/>
              <a:t>г) М – 1 : 100 000</a:t>
            </a:r>
          </a:p>
          <a:p>
            <a:pPr eaLnBrk="1" hangingPunct="1">
              <a:buFontTx/>
              <a:buNone/>
              <a:defRPr/>
            </a:pPr>
            <a:endParaRPr lang="ru-RU" sz="1400" b="1" u="sng" dirty="0" smtClean="0">
              <a:solidFill>
                <a:srgbClr val="C000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ru-RU" sz="1800" b="1" u="sng" dirty="0" smtClean="0">
                <a:solidFill>
                  <a:srgbClr val="C00000"/>
                </a:solidFill>
              </a:rPr>
              <a:t>9. По плану местности в учебнике определите расстояние:</a:t>
            </a:r>
          </a:p>
          <a:p>
            <a:pPr eaLnBrk="1" hangingPunct="1">
              <a:defRPr/>
            </a:pPr>
            <a:r>
              <a:rPr lang="ru-RU" sz="1800" dirty="0" smtClean="0"/>
              <a:t>а) от озера Синего до загона</a:t>
            </a:r>
          </a:p>
          <a:p>
            <a:pPr eaLnBrk="1" hangingPunct="1">
              <a:defRPr/>
            </a:pPr>
            <a:r>
              <a:rPr lang="ru-RU" sz="1800" dirty="0" smtClean="0"/>
              <a:t>б) от деревянного моста до колодца с ветряным двигателем </a:t>
            </a:r>
          </a:p>
          <a:p>
            <a:pPr eaLnBrk="1" hangingPunct="1">
              <a:defRPr/>
            </a:pPr>
            <a:endParaRPr lang="ru-RU" sz="800" dirty="0" smtClean="0"/>
          </a:p>
        </p:txBody>
      </p:sp>
      <p:pic>
        <p:nvPicPr>
          <p:cNvPr id="14339" name="Picture 2" descr="D:\КАРТИНКИ\Коллекция картинок1\bd07215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0" y="2000250"/>
            <a:ext cx="13303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D:\КАРТИНКИ\Коллекция картинок1\j040430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929063"/>
            <a:ext cx="1643062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00125" y="357188"/>
            <a:ext cx="7010400" cy="13112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400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Задания по масштабу: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sz="half" idx="2"/>
          </p:nvPr>
        </p:nvSpPr>
        <p:spPr>
          <a:xfrm>
            <a:off x="4714875" y="1143000"/>
            <a:ext cx="3571875" cy="4714875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Атлас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это </a:t>
            </a:r>
            <a:r>
              <a:rPr lang="ru-RU" sz="3200" dirty="0" smtClean="0"/>
              <a:t>собрание географических карт разной тематики для единой территории района, страны, мира.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88" y="5214938"/>
            <a:ext cx="4572000" cy="120015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Слово </a:t>
            </a:r>
            <a:r>
              <a:rPr lang="ru-RU" b="1" i="1" dirty="0">
                <a:solidFill>
                  <a:srgbClr val="0000FF"/>
                </a:solidFill>
              </a:rPr>
              <a:t>«атлас» 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введено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Герардом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 Меркатором в </a:t>
            </a:r>
            <a:r>
              <a:rPr lang="en-US" i="1" dirty="0">
                <a:solidFill>
                  <a:schemeClr val="accent4">
                    <a:lumMod val="50000"/>
                  </a:schemeClr>
                </a:solidFill>
              </a:rPr>
              <a:t>XVI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 веке в честь мифического короля Ливии Атласа, якобы изготовившего небесный глобус.</a:t>
            </a:r>
          </a:p>
        </p:txBody>
      </p:sp>
      <p:pic>
        <p:nvPicPr>
          <p:cNvPr id="15364" name="Picture 5" descr="D:\КАРТИНКИ\Коллекция картинок1\bd06970_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0388" y="928688"/>
            <a:ext cx="4011612" cy="3857625"/>
          </a:xfrm>
          <a:noFill/>
        </p:spPr>
      </p:pic>
      <p:pic>
        <p:nvPicPr>
          <p:cNvPr id="15365" name="Picture 4" descr="C:\Documents and Settings\Admin\Рабочий стол\Карта России с ФО.jpg"/>
          <p:cNvPicPr>
            <a:picLocks noChangeAspect="1" noChangeArrowheads="1"/>
          </p:cNvPicPr>
          <p:nvPr/>
        </p:nvPicPr>
        <p:blipFill>
          <a:blip r:embed="rId3" cstate="print">
            <a:lum bright="4000" contrast="22000"/>
          </a:blip>
          <a:srcRect/>
          <a:stretch>
            <a:fillRect/>
          </a:stretch>
        </p:blipFill>
        <p:spPr bwMode="auto">
          <a:xfrm>
            <a:off x="1428750" y="2000250"/>
            <a:ext cx="2393950" cy="1643063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625" y="1857375"/>
          <a:ext cx="8181975" cy="3984628"/>
        </p:xfrm>
        <a:graphic>
          <a:graphicData uri="http://schemas.openxmlformats.org/drawingml/2006/table">
            <a:tbl>
              <a:tblPr/>
              <a:tblGrid>
                <a:gridCol w="2032000"/>
                <a:gridCol w="4360863"/>
                <a:gridCol w="1789112"/>
              </a:tblGrid>
              <a:tr h="1214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71A2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  <a:cs typeface="Times New Roman" pitchFamily="18" charset="0"/>
                        </a:rPr>
                        <a:t>Виды географических карт атласа</a:t>
                      </a:r>
                      <a:endParaRPr kumimoji="0" lang="ru-RU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071A2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71A2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  <a:cs typeface="Times New Roman" pitchFamily="18" charset="0"/>
                        </a:rPr>
                        <a:t>Что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71A2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  <a:cs typeface="Times New Roman" pitchFamily="18" charset="0"/>
                        </a:rPr>
                        <a:t>изображено</a:t>
                      </a:r>
                      <a:endParaRPr kumimoji="0" lang="ru-RU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071A2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71A2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  <a:cs typeface="Times New Roman" pitchFamily="18" charset="0"/>
                        </a:rPr>
                        <a:t>Масштаб</a:t>
                      </a:r>
                      <a:endParaRPr kumimoji="0" lang="ru-RU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071A2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3D2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3D2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3D2"/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8688" y="571500"/>
            <a:ext cx="7010400" cy="13112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Таблица по атласу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000125" y="714375"/>
            <a:ext cx="7010400" cy="1311275"/>
          </a:xfrm>
        </p:spPr>
        <p:txBody>
          <a:bodyPr/>
          <a:lstStyle/>
          <a:p>
            <a:pPr algn="ctr" eaLnBrk="1" hangingPunct="1"/>
            <a:r>
              <a:rPr lang="ru-RU" smtClean="0"/>
              <a:t>Виды географических карт по содержанию</a:t>
            </a:r>
          </a:p>
        </p:txBody>
      </p:sp>
      <p:pic>
        <p:nvPicPr>
          <p:cNvPr id="4" name="Схема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1425" y="2206625"/>
            <a:ext cx="6681788" cy="4078288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214313" y="2214563"/>
            <a:ext cx="3714750" cy="3929062"/>
          </a:xfrm>
          <a:prstGeom prst="roundRect">
            <a:avLst>
              <a:gd name="adj" fmla="val 16667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25400" algn="ctr">
            <a:solidFill>
              <a:srgbClr val="1A81C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3438" y="714375"/>
            <a:ext cx="3714750" cy="5715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Географическая карта </a:t>
            </a:r>
            <a:r>
              <a:rPr lang="ru-RU" dirty="0" smtClean="0">
                <a:solidFill>
                  <a:srgbClr val="FF0000"/>
                </a:solidFill>
              </a:rPr>
              <a:t>– это: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чертеж поверхности Земли;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на плоскости: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 системе географических координат;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 масштабе;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 помощью условных знаков.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1563" y="785813"/>
            <a:ext cx="7010400" cy="1500187"/>
          </a:xfrm>
        </p:spPr>
        <p:txBody>
          <a:bodyPr/>
          <a:lstStyle/>
          <a:p>
            <a:pPr algn="ctr">
              <a:defRPr/>
            </a:pPr>
            <a:r>
              <a:rPr lang="ru-RU" sz="5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Переход </a:t>
            </a:r>
            <a:br>
              <a:rPr lang="ru-RU" sz="5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глобуса – к карте</a:t>
            </a:r>
            <a:endParaRPr lang="ru-RU" sz="5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4" descr="C:\Documents and Settings\Admin\Рабочий стол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571750"/>
            <a:ext cx="9144000" cy="3406775"/>
          </a:xfrm>
          <a:noFill/>
          <a:ln w="22225">
            <a:solidFill>
              <a:srgbClr val="C00000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8001000" cy="1506538"/>
          </a:xfrm>
          <a:solidFill>
            <a:srgbClr val="FFFFCC"/>
          </a:solidFill>
          <a:ln>
            <a:solidFill>
              <a:srgbClr val="0000FF"/>
            </a:solidFill>
          </a:ln>
        </p:spPr>
        <p:txBody>
          <a:bodyPr/>
          <a:lstStyle/>
          <a:p>
            <a:pPr algn="ctr">
              <a:defRPr/>
            </a:pPr>
            <a:r>
              <a:rPr lang="ru-RU" sz="2000" b="0" dirty="0" smtClean="0">
                <a:solidFill>
                  <a:schemeClr val="accent4">
                    <a:lumMod val="50000"/>
                  </a:schemeClr>
                </a:solidFill>
              </a:rPr>
              <a:t>При развертывании в плоскость поверхности земного шара образуются разрывы. Чтобы заполнить их, производят растяжения в местах разрывов. При этом возникают искажения углов, длин, линий, площадей.</a:t>
            </a:r>
            <a:endParaRPr lang="ru-RU" sz="2000" b="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147" name="Picture 3" descr="C:\Documents and Settings\Admin\Рабочий стол\Рисунок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1874838"/>
            <a:ext cx="8572500" cy="4875212"/>
          </a:xfrm>
          <a:noFill/>
          <a:ln w="19050">
            <a:solidFill>
              <a:srgbClr val="C00000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500063"/>
            <a:ext cx="8001000" cy="1506537"/>
          </a:xfrm>
          <a:solidFill>
            <a:srgbClr val="FBDBD1"/>
          </a:solidFill>
          <a:ln>
            <a:solidFill>
              <a:srgbClr val="0000FF"/>
            </a:solidFill>
          </a:ln>
        </p:spPr>
        <p:txBody>
          <a:bodyPr/>
          <a:lstStyle/>
          <a:p>
            <a:pPr algn="ctr">
              <a:defRPr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По карте полушарий измерять расстояние с помощью масштаба можно только в частях, близких к экватору и среднему меридиану, где нет больших искажений длин, так как искажения увеличиваются от экватора к полюсам.</a:t>
            </a:r>
            <a:endParaRPr lang="ru-RU" sz="2000" b="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171" name="Picture 3" descr="C:\Documents and Settings\Admin\Рабочий стол\Рисунок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550" y="2214563"/>
            <a:ext cx="8936038" cy="4214812"/>
          </a:xfrm>
          <a:noFill/>
          <a:ln w="19050">
            <a:solidFill>
              <a:srgbClr val="C00000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Различие географических карт</a:t>
            </a:r>
          </a:p>
        </p:txBody>
      </p:sp>
      <p:pic>
        <p:nvPicPr>
          <p:cNvPr id="3" name="Схема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8275" y="2139950"/>
            <a:ext cx="6364288" cy="4071938"/>
          </a:xfrm>
          <a:prstGeom prst="rect">
            <a:avLst/>
          </a:prstGeom>
          <a:noFill/>
        </p:spPr>
      </p:pic>
      <p:pic>
        <p:nvPicPr>
          <p:cNvPr id="29698" name="Picture 2" descr="D:\КАРТИНКИ\Коллекция картинок3\j040833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038" y="4456113"/>
            <a:ext cx="2055812" cy="3213100"/>
          </a:xfrm>
          <a:prstGeom prst="rect">
            <a:avLst/>
          </a:prstGeom>
          <a:noFill/>
        </p:spPr>
      </p:pic>
      <p:pic>
        <p:nvPicPr>
          <p:cNvPr id="29699" name="Picture 3" descr="D:\КАРТИНКИ\Коллекция картинок3\j040846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6525" y="4535488"/>
            <a:ext cx="2103438" cy="3035300"/>
          </a:xfrm>
          <a:prstGeom prst="rect">
            <a:avLst/>
          </a:prstGeom>
          <a:noFill/>
        </p:spPr>
      </p:pic>
      <p:pic>
        <p:nvPicPr>
          <p:cNvPr id="29700" name="Picture 4" descr="D:\КАРТИНКИ\Коллекция картинок3\j0433610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" y="2500313"/>
            <a:ext cx="1214438" cy="1643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1" name="Picture 5" descr="D:\КАРТИНКИ\Коллекция картинок3\j0434323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83500" y="2500313"/>
            <a:ext cx="1460500" cy="137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0" name="Picture 6" descr="D:\КАРТИНКИ\Коллекция картинок3\j0436954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75" y="142875"/>
            <a:ext cx="14287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7" descr="D:\КАРТИНКИ\Коллекция картинок3\j0437425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" y="142875"/>
            <a:ext cx="14287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85813" y="1000125"/>
            <a:ext cx="3429000" cy="5072063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Масштаб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это </a:t>
            </a:r>
            <a:r>
              <a:rPr lang="ru-RU" sz="3200" dirty="0" smtClean="0"/>
              <a:t>величина, показывающая насколько отрезок (расстояние) на карте меньше, чем на самой местности.</a:t>
            </a:r>
          </a:p>
        </p:txBody>
      </p:sp>
      <p:pic>
        <p:nvPicPr>
          <p:cNvPr id="5" name="Picture 11" descr="Масштаб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0" y="2857500"/>
            <a:ext cx="4357688" cy="2857500"/>
          </a:xfrm>
          <a:ln>
            <a:solidFill>
              <a:srgbClr val="001F62"/>
            </a:solidFill>
          </a:ln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8813" y="854075"/>
            <a:ext cx="4114800" cy="30114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000125" y="714375"/>
            <a:ext cx="7010400" cy="1311275"/>
          </a:xfrm>
        </p:spPr>
        <p:txBody>
          <a:bodyPr/>
          <a:lstStyle/>
          <a:p>
            <a:pPr algn="ctr" eaLnBrk="1" hangingPunct="1"/>
            <a:r>
              <a:rPr lang="ru-RU" smtClean="0"/>
              <a:t>Виды географических карт по масштабу</a:t>
            </a:r>
          </a:p>
        </p:txBody>
      </p:sp>
      <p:pic>
        <p:nvPicPr>
          <p:cNvPr id="3" name="Схема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88" y="2206625"/>
            <a:ext cx="8680450" cy="444341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929313" y="2857500"/>
            <a:ext cx="3000375" cy="2805113"/>
          </a:xfrm>
          <a:prstGeom prst="rect">
            <a:avLst/>
          </a:prstGeom>
          <a:solidFill>
            <a:srgbClr val="CCFF99"/>
          </a:solidFill>
          <a:ln w="57150">
            <a:solidFill>
              <a:srgbClr val="66FF33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000" b="1" u="sng" dirty="0">
                <a:solidFill>
                  <a:srgbClr val="0000FF"/>
                </a:solidFill>
              </a:rPr>
              <a:t>Карта масштаба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000" b="1" u="sng" dirty="0">
                <a:solidFill>
                  <a:srgbClr val="0000FF"/>
                </a:solidFill>
              </a:rPr>
              <a:t>1 : 500 000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000" b="1" u="sng" dirty="0">
                <a:solidFill>
                  <a:srgbClr val="0000FF"/>
                </a:solidFill>
              </a:rPr>
              <a:t>относится к:</a:t>
            </a:r>
            <a:endParaRPr lang="ru-RU" sz="2000" u="sng" dirty="0">
              <a:solidFill>
                <a:srgbClr val="0000FF"/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а) крупномасштабным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б) среднемасштабным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в) мелкомасштабным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928688" y="285750"/>
            <a:ext cx="7010400" cy="13112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400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Задания по масштабу: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28688" y="1428750"/>
            <a:ext cx="7010400" cy="5000625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8900000" scaled="1"/>
          </a:gradFill>
          <a:ln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pPr eaLnBrk="1" hangingPunct="1">
              <a:buFontTx/>
              <a:buAutoNum type="arabicPeriod"/>
              <a:defRPr/>
            </a:pPr>
            <a:r>
              <a:rPr lang="ru-RU" sz="1800" b="1" u="sng" dirty="0" smtClean="0">
                <a:solidFill>
                  <a:srgbClr val="C00000"/>
                </a:solidFill>
              </a:rPr>
              <a:t>Переведите  численный масштаб – в именованный:</a:t>
            </a:r>
          </a:p>
          <a:p>
            <a:pPr eaLnBrk="1" hangingPunct="1"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а) 1 : 4 000</a:t>
            </a:r>
          </a:p>
          <a:p>
            <a:pPr eaLnBrk="1" hangingPunct="1"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б) 1 : 50 000</a:t>
            </a:r>
          </a:p>
          <a:p>
            <a:pPr eaLnBrk="1" hangingPunct="1"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в) 1 : 900 000</a:t>
            </a:r>
          </a:p>
          <a:p>
            <a:pPr eaLnBrk="1" hangingPunct="1"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г ) 1 : 700</a:t>
            </a:r>
          </a:p>
          <a:p>
            <a:pPr eaLnBrk="1" hangingPunct="1">
              <a:defRPr/>
            </a:pP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</a:rPr>
              <a:t>д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) 1 : 10 000 000</a:t>
            </a:r>
          </a:p>
          <a:p>
            <a:pPr eaLnBrk="1" hangingPunct="1"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е) 1 : 350 000</a:t>
            </a:r>
          </a:p>
          <a:p>
            <a:pPr eaLnBrk="1" hangingPunct="1">
              <a:buFontTx/>
              <a:buNone/>
              <a:defRPr/>
            </a:pPr>
            <a:endParaRPr lang="ru-RU" sz="1400" b="1" dirty="0" smtClean="0">
              <a:solidFill>
                <a:srgbClr val="C000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ru-RU" sz="1400" b="1" u="sng" dirty="0" smtClean="0">
                <a:solidFill>
                  <a:srgbClr val="C00000"/>
                </a:solidFill>
              </a:rPr>
              <a:t>2</a:t>
            </a:r>
            <a:r>
              <a:rPr lang="ru-RU" sz="1800" b="1" u="sng" dirty="0" smtClean="0">
                <a:solidFill>
                  <a:srgbClr val="C00000"/>
                </a:solidFill>
              </a:rPr>
              <a:t>. Переведите именованный масштаб – в численный:</a:t>
            </a:r>
          </a:p>
          <a:p>
            <a:pPr eaLnBrk="1" hangingPunct="1"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а) в 1 см 50 м</a:t>
            </a:r>
          </a:p>
          <a:p>
            <a:pPr eaLnBrk="1" hangingPunct="1"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б) в 1 см 7 км</a:t>
            </a:r>
          </a:p>
          <a:p>
            <a:pPr eaLnBrk="1" hangingPunct="1"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в)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1 см 600 м</a:t>
            </a:r>
          </a:p>
          <a:p>
            <a:pPr eaLnBrk="1" hangingPunct="1"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г) в 1 см 30 км</a:t>
            </a:r>
          </a:p>
          <a:p>
            <a:pPr eaLnBrk="1" hangingPunct="1">
              <a:defRPr/>
            </a:pP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</a:rPr>
              <a:t>д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) в 1 см 400 км</a:t>
            </a:r>
          </a:p>
          <a:p>
            <a:pPr eaLnBrk="1" hangingPunct="1"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е) в  1 см 8 000 км</a:t>
            </a:r>
          </a:p>
        </p:txBody>
      </p:sp>
      <p:pic>
        <p:nvPicPr>
          <p:cNvPr id="12292" name="Picture 2" descr="D:\КАРТИНКИ\Коллекция картинок1\j023213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57375"/>
            <a:ext cx="2068513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D:\КАРТИНКИ\Коллекция картинок1\j029497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4500563"/>
            <a:ext cx="1665287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'Синий атом'">
  <a:themeElements>
    <a:clrScheme name="Шаблон оформления 'Синий атом' 11">
      <a:dk1>
        <a:srgbClr val="003399"/>
      </a:dk1>
      <a:lt1>
        <a:srgbClr val="A5D5EF"/>
      </a:lt1>
      <a:dk2>
        <a:srgbClr val="003399"/>
      </a:dk2>
      <a:lt2>
        <a:srgbClr val="3E3E5C"/>
      </a:lt2>
      <a:accent1>
        <a:srgbClr val="78AA95"/>
      </a:accent1>
      <a:accent2>
        <a:srgbClr val="1E8FE4"/>
      </a:accent2>
      <a:accent3>
        <a:srgbClr val="CFE7F6"/>
      </a:accent3>
      <a:accent4>
        <a:srgbClr val="002A82"/>
      </a:accent4>
      <a:accent5>
        <a:srgbClr val="BED2C8"/>
      </a:accent5>
      <a:accent6>
        <a:srgbClr val="1A81CF"/>
      </a:accent6>
      <a:hlink>
        <a:srgbClr val="CCECFF"/>
      </a:hlink>
      <a:folHlink>
        <a:srgbClr val="D2FAD2"/>
      </a:folHlink>
    </a:clrScheme>
    <a:fontScheme name="Шаблон оформления 'Синий атом'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Шаблон оформления 'Синий атом' 1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7EAC7E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729B72"/>
        </a:accent6>
        <a:hlink>
          <a:srgbClr val="0099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Синий атом' 2">
        <a:dk1>
          <a:srgbClr val="006699"/>
        </a:dk1>
        <a:lt1>
          <a:srgbClr val="FFCC99"/>
        </a:lt1>
        <a:dk2>
          <a:srgbClr val="DFD293"/>
        </a:dk2>
        <a:lt2>
          <a:srgbClr val="5C1F00"/>
        </a:lt2>
        <a:accent1>
          <a:srgbClr val="B7D7B5"/>
        </a:accent1>
        <a:accent2>
          <a:srgbClr val="BE7960"/>
        </a:accent2>
        <a:accent3>
          <a:srgbClr val="FFE2CA"/>
        </a:accent3>
        <a:accent4>
          <a:srgbClr val="005682"/>
        </a:accent4>
        <a:accent5>
          <a:srgbClr val="D8E8D7"/>
        </a:accent5>
        <a:accent6>
          <a:srgbClr val="AC6D56"/>
        </a:accent6>
        <a:hlink>
          <a:srgbClr val="169FD6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Синий атом' 3">
        <a:dk1>
          <a:srgbClr val="2D2015"/>
        </a:dk1>
        <a:lt1>
          <a:srgbClr val="006699"/>
        </a:lt1>
        <a:dk2>
          <a:srgbClr val="523E26"/>
        </a:dk2>
        <a:lt2>
          <a:srgbClr val="DFC08D"/>
        </a:lt2>
        <a:accent1>
          <a:srgbClr val="AAB99D"/>
        </a:accent1>
        <a:accent2>
          <a:srgbClr val="8F5F2F"/>
        </a:accent2>
        <a:accent3>
          <a:srgbClr val="B3AFAC"/>
        </a:accent3>
        <a:accent4>
          <a:srgbClr val="005682"/>
        </a:accent4>
        <a:accent5>
          <a:srgbClr val="D2D9CC"/>
        </a:accent5>
        <a:accent6>
          <a:srgbClr val="81552A"/>
        </a:accent6>
        <a:hlink>
          <a:srgbClr val="FFEF79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Синий атом' 4">
        <a:dk1>
          <a:srgbClr val="336699"/>
        </a:dk1>
        <a:lt1>
          <a:srgbClr val="C4DAC2"/>
        </a:lt1>
        <a:dk2>
          <a:srgbClr val="00405C"/>
        </a:dk2>
        <a:lt2>
          <a:srgbClr val="005A58"/>
        </a:lt2>
        <a:accent1>
          <a:srgbClr val="88C294"/>
        </a:accent1>
        <a:accent2>
          <a:srgbClr val="48C5EC"/>
        </a:accent2>
        <a:accent3>
          <a:srgbClr val="DEEADD"/>
        </a:accent3>
        <a:accent4>
          <a:srgbClr val="2A5682"/>
        </a:accent4>
        <a:accent5>
          <a:srgbClr val="C3DDC8"/>
        </a:accent5>
        <a:accent6>
          <a:srgbClr val="40B2D6"/>
        </a:accent6>
        <a:hlink>
          <a:srgbClr val="B2E7F2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Синий атом' 5">
        <a:dk1>
          <a:srgbClr val="01A6D9"/>
        </a:dk1>
        <a:lt1>
          <a:srgbClr val="FFFFFF"/>
        </a:lt1>
        <a:dk2>
          <a:srgbClr val="00486C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18DB9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33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Синий атом'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175C87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14537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Синий атом' 7">
        <a:dk1>
          <a:srgbClr val="000000"/>
        </a:dk1>
        <a:lt1>
          <a:srgbClr val="FFFFFF"/>
        </a:lt1>
        <a:dk2>
          <a:srgbClr val="003D5C"/>
        </a:dk2>
        <a:lt2>
          <a:srgbClr val="969696"/>
        </a:lt2>
        <a:accent1>
          <a:srgbClr val="ABCB9D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D2E2CC"/>
        </a:accent5>
        <a:accent6>
          <a:srgbClr val="E78A5C"/>
        </a:accent6>
        <a:hlink>
          <a:srgbClr val="0099CC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Синий атом'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CC"/>
        </a:accent1>
        <a:accent2>
          <a:srgbClr val="8EC8A0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80B591"/>
        </a:accent6>
        <a:hlink>
          <a:srgbClr val="00428A"/>
        </a:hlink>
        <a:folHlink>
          <a:srgbClr val="DAF0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Синий атом' 9">
        <a:dk1>
          <a:srgbClr val="336600"/>
        </a:dk1>
        <a:lt1>
          <a:srgbClr val="B3DBE9"/>
        </a:lt1>
        <a:dk2>
          <a:srgbClr val="DDDDDD"/>
        </a:dk2>
        <a:lt2>
          <a:srgbClr val="003366"/>
        </a:lt2>
        <a:accent1>
          <a:srgbClr val="11A5D9"/>
        </a:accent1>
        <a:accent2>
          <a:srgbClr val="52B34B"/>
        </a:accent2>
        <a:accent3>
          <a:srgbClr val="D6EAF2"/>
        </a:accent3>
        <a:accent4>
          <a:srgbClr val="2A5600"/>
        </a:accent4>
        <a:accent5>
          <a:srgbClr val="AACFE9"/>
        </a:accent5>
        <a:accent6>
          <a:srgbClr val="49A243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Синий атом' 10">
        <a:dk1>
          <a:srgbClr val="336699"/>
        </a:dk1>
        <a:lt1>
          <a:srgbClr val="5F5F5F"/>
        </a:lt1>
        <a:dk2>
          <a:srgbClr val="000000"/>
        </a:dk2>
        <a:lt2>
          <a:srgbClr val="273D4D"/>
        </a:lt2>
        <a:accent1>
          <a:srgbClr val="0099CC"/>
        </a:accent1>
        <a:accent2>
          <a:srgbClr val="468A4B"/>
        </a:accent2>
        <a:accent3>
          <a:srgbClr val="AAAAAA"/>
        </a:accent3>
        <a:accent4>
          <a:srgbClr val="505050"/>
        </a:accent4>
        <a:accent5>
          <a:srgbClr val="AACAE2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Синий атом' 11">
        <a:dk1>
          <a:srgbClr val="003399"/>
        </a:dk1>
        <a:lt1>
          <a:srgbClr val="A5D5EF"/>
        </a:lt1>
        <a:dk2>
          <a:srgbClr val="003399"/>
        </a:dk2>
        <a:lt2>
          <a:srgbClr val="3E3E5C"/>
        </a:lt2>
        <a:accent1>
          <a:srgbClr val="78AA95"/>
        </a:accent1>
        <a:accent2>
          <a:srgbClr val="1E8FE4"/>
        </a:accent2>
        <a:accent3>
          <a:srgbClr val="CFE7F6"/>
        </a:accent3>
        <a:accent4>
          <a:srgbClr val="002A82"/>
        </a:accent4>
        <a:accent5>
          <a:srgbClr val="BED2C8"/>
        </a:accent5>
        <a:accent6>
          <a:srgbClr val="1A81CF"/>
        </a:accent6>
        <a:hlink>
          <a:srgbClr val="CCECFF"/>
        </a:hlink>
        <a:folHlink>
          <a:srgbClr val="D2F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Синий атом' 12">
        <a:dk1>
          <a:srgbClr val="003300"/>
        </a:dk1>
        <a:lt1>
          <a:srgbClr val="D8E4D8"/>
        </a:lt1>
        <a:dk2>
          <a:srgbClr val="272D2C"/>
        </a:dk2>
        <a:lt2>
          <a:srgbClr val="777777"/>
        </a:lt2>
        <a:accent1>
          <a:srgbClr val="909082"/>
        </a:accent1>
        <a:accent2>
          <a:srgbClr val="55A9D3"/>
        </a:accent2>
        <a:accent3>
          <a:srgbClr val="E9EFE9"/>
        </a:accent3>
        <a:accent4>
          <a:srgbClr val="002A00"/>
        </a:accent4>
        <a:accent5>
          <a:srgbClr val="C6C6C1"/>
        </a:accent5>
        <a:accent6>
          <a:srgbClr val="4C99BF"/>
        </a:accent6>
        <a:hlink>
          <a:srgbClr val="FFCC66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'Синий атом'</Template>
  <TotalTime>220</TotalTime>
  <Words>311</Words>
  <Application>Microsoft Office PowerPoint</Application>
  <PresentationFormat>Экран (4:3)</PresentationFormat>
  <Paragraphs>71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Шаблон оформления 'Синий атом'</vt:lpstr>
      <vt:lpstr>ГЕОГРАФИЧЕСКАЯ КАРТА</vt:lpstr>
      <vt:lpstr>Слайд 2</vt:lpstr>
      <vt:lpstr>Переход  от глобуса – к карте</vt:lpstr>
      <vt:lpstr>При развертывании в плоскость поверхности земного шара образуются разрывы. Чтобы заполнить их, производят растяжения в местах разрывов. При этом возникают искажения углов, длин, линий, площадей.</vt:lpstr>
      <vt:lpstr>По карте полушарий измерять расстояние с помощью масштаба можно только в частях, близких к экватору и среднему меридиану, где нет больших искажений длин, так как искажения увеличиваются от экватора к полюсам.</vt:lpstr>
      <vt:lpstr>Различие географических карт</vt:lpstr>
      <vt:lpstr>Слайд 7</vt:lpstr>
      <vt:lpstr>Виды географических карт по масштабу</vt:lpstr>
      <vt:lpstr>Задания по масштабу:</vt:lpstr>
      <vt:lpstr>Задания по масштабу:</vt:lpstr>
      <vt:lpstr>Задания по масштабу:</vt:lpstr>
      <vt:lpstr>Слайд 12</vt:lpstr>
      <vt:lpstr>Таблица по атласу</vt:lpstr>
      <vt:lpstr>Виды географических карт по содержанию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starostina</dc:creator>
  <cp:lastModifiedBy>alex</cp:lastModifiedBy>
  <cp:revision>34</cp:revision>
  <dcterms:created xsi:type="dcterms:W3CDTF">2010-02-03T15:39:09Z</dcterms:created>
  <dcterms:modified xsi:type="dcterms:W3CDTF">2013-10-22T18:04:37Z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TC010721371049</vt:lpwstr>
  </property>
  <property fmtid="{D5CDD505-2E9C-101B-9397-08002B2CF9AE}" pid="3" name="NXTAG2">
    <vt:lpwstr>0008005626000000000001024140</vt:lpwstr>
  </property>
</Properties>
</file>