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6"/>
  </p:notesMasterIdLst>
  <p:sldIdLst>
    <p:sldId id="256" r:id="rId2"/>
    <p:sldId id="257" r:id="rId3"/>
    <p:sldId id="263" r:id="rId4"/>
    <p:sldId id="273" r:id="rId5"/>
    <p:sldId id="270" r:id="rId6"/>
    <p:sldId id="265" r:id="rId7"/>
    <p:sldId id="274" r:id="rId8"/>
    <p:sldId id="281" r:id="rId9"/>
    <p:sldId id="275" r:id="rId10"/>
    <p:sldId id="278" r:id="rId11"/>
    <p:sldId id="267" r:id="rId12"/>
    <p:sldId id="277" r:id="rId13"/>
    <p:sldId id="276" r:id="rId14"/>
    <p:sldId id="27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40" autoAdjust="0"/>
    <p:restoredTop sz="94529" autoAdjust="0"/>
  </p:normalViewPr>
  <p:slideViewPr>
    <p:cSldViewPr>
      <p:cViewPr varScale="1">
        <p:scale>
          <a:sx n="73" d="100"/>
          <a:sy n="73" d="100"/>
        </p:scale>
        <p:origin x="-179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4" d="100"/>
          <a:sy n="54" d="100"/>
        </p:scale>
        <p:origin x="-2598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9C91FE-DD8D-4704-BDC1-A9F1EC121FCB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761F1A-2D0E-4937-8ABC-6401A07ED72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761F1A-2D0E-4937-8ABC-6401A07ED720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621964C-E3D6-47AE-99F2-B5576D41873F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F35D736-71AE-4721-9EE6-5E4D51EB6C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21964C-E3D6-47AE-99F2-B5576D41873F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35D736-71AE-4721-9EE6-5E4D51EB6C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E621964C-E3D6-47AE-99F2-B5576D41873F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F35D736-71AE-4721-9EE6-5E4D51EB6C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21964C-E3D6-47AE-99F2-B5576D41873F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35D736-71AE-4721-9EE6-5E4D51EB6C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621964C-E3D6-47AE-99F2-B5576D41873F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9F35D736-71AE-4721-9EE6-5E4D51EB6C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21964C-E3D6-47AE-99F2-B5576D41873F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35D736-71AE-4721-9EE6-5E4D51EB6C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21964C-E3D6-47AE-99F2-B5576D41873F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35D736-71AE-4721-9EE6-5E4D51EB6C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21964C-E3D6-47AE-99F2-B5576D41873F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35D736-71AE-4721-9EE6-5E4D51EB6C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621964C-E3D6-47AE-99F2-B5576D41873F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35D736-71AE-4721-9EE6-5E4D51EB6C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21964C-E3D6-47AE-99F2-B5576D41873F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35D736-71AE-4721-9EE6-5E4D51EB6C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21964C-E3D6-47AE-99F2-B5576D41873F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35D736-71AE-4721-9EE6-5E4D51EB6CF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E621964C-E3D6-47AE-99F2-B5576D41873F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9F35D736-71AE-4721-9EE6-5E4D51EB6CF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3d-holography.ru/d/80685/d/image_10.jpg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://3d-holography.ru/d/80685/d/image.jpg" TargetMode="External"/><Relationship Id="rId3" Type="http://schemas.openxmlformats.org/officeDocument/2006/relationships/image" Target="../media/image9.jpeg"/><Relationship Id="rId7" Type="http://schemas.openxmlformats.org/officeDocument/2006/relationships/image" Target="../media/image11.jpeg"/><Relationship Id="rId2" Type="http://schemas.openxmlformats.org/officeDocument/2006/relationships/hyperlink" Target="http://3d-holography.ru/d/80685/d/image_12.jpg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3d-holography.ru/d/80685/d/image_8.jpg" TargetMode="External"/><Relationship Id="rId5" Type="http://schemas.openxmlformats.org/officeDocument/2006/relationships/image" Target="../media/image10.jpeg"/><Relationship Id="rId4" Type="http://schemas.openxmlformats.org/officeDocument/2006/relationships/hyperlink" Target="http://3d-holography.ru/d/80685/d/1.jpg" TargetMode="External"/><Relationship Id="rId9" Type="http://schemas.openxmlformats.org/officeDocument/2006/relationships/image" Target="../media/image12.jpe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hyperlink" Target="http://3d-holography.ru/d/80685/d/image_32.jpg" TargetMode="External"/><Relationship Id="rId7" Type="http://schemas.openxmlformats.org/officeDocument/2006/relationships/hyperlink" Target="http://3d-holography.ru/d/80685/d/image_29.jpg" TargetMode="External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hyperlink" Target="http://3d-holography.ru/d/80685/d/image_34.jpg" TargetMode="External"/><Relationship Id="rId10" Type="http://schemas.openxmlformats.org/officeDocument/2006/relationships/image" Target="../media/image17.jpeg"/><Relationship Id="rId4" Type="http://schemas.openxmlformats.org/officeDocument/2006/relationships/image" Target="../media/image14.jpeg"/><Relationship Id="rId9" Type="http://schemas.openxmlformats.org/officeDocument/2006/relationships/hyperlink" Target="http://3d-holography.ru/d/80685/d/ii.jpg" TargetMode="Externa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://3d-holography.ru/d/80685/d/image_50.jpg" TargetMode="External"/><Relationship Id="rId13" Type="http://schemas.openxmlformats.org/officeDocument/2006/relationships/image" Target="../media/image23.jpeg"/><Relationship Id="rId18" Type="http://schemas.openxmlformats.org/officeDocument/2006/relationships/hyperlink" Target="http://3d-holography.ru/d/80685/d/image_56.jpg" TargetMode="External"/><Relationship Id="rId3" Type="http://schemas.openxmlformats.org/officeDocument/2006/relationships/image" Target="../media/image18.jpeg"/><Relationship Id="rId7" Type="http://schemas.openxmlformats.org/officeDocument/2006/relationships/image" Target="../media/image20.jpeg"/><Relationship Id="rId12" Type="http://schemas.openxmlformats.org/officeDocument/2006/relationships/hyperlink" Target="http://3d-holography.ru/d/80685/d/image_52.jpg" TargetMode="External"/><Relationship Id="rId17" Type="http://schemas.openxmlformats.org/officeDocument/2006/relationships/image" Target="../media/image25.jpeg"/><Relationship Id="rId2" Type="http://schemas.openxmlformats.org/officeDocument/2006/relationships/hyperlink" Target="http://3d-holography.ru/d/80685/d/image_48.jpg" TargetMode="External"/><Relationship Id="rId16" Type="http://schemas.openxmlformats.org/officeDocument/2006/relationships/hyperlink" Target="http://3d-holography.ru/d/80685/d/image_54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3d-holography.ru/d/80685/d/image_55.jpg" TargetMode="External"/><Relationship Id="rId11" Type="http://schemas.openxmlformats.org/officeDocument/2006/relationships/image" Target="../media/image22.jpeg"/><Relationship Id="rId5" Type="http://schemas.openxmlformats.org/officeDocument/2006/relationships/image" Target="../media/image19.jpeg"/><Relationship Id="rId15" Type="http://schemas.openxmlformats.org/officeDocument/2006/relationships/image" Target="../media/image24.jpeg"/><Relationship Id="rId10" Type="http://schemas.openxmlformats.org/officeDocument/2006/relationships/hyperlink" Target="http://3d-holography.ru/d/80685/d/image_51.jpg" TargetMode="External"/><Relationship Id="rId19" Type="http://schemas.openxmlformats.org/officeDocument/2006/relationships/image" Target="../media/image26.jpeg"/><Relationship Id="rId4" Type="http://schemas.openxmlformats.org/officeDocument/2006/relationships/hyperlink" Target="http://3d-holography.ru/d/80685/d/image_49.jpg" TargetMode="External"/><Relationship Id="rId9" Type="http://schemas.openxmlformats.org/officeDocument/2006/relationships/image" Target="../media/image21.jpeg"/><Relationship Id="rId14" Type="http://schemas.openxmlformats.org/officeDocument/2006/relationships/hyperlink" Target="http://3d-holography.ru/d/80685/d/image_53.jpg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A4%D0%B0%D0%B9%D0%BB:Yuri_Denisyuk_with_hologram.jpg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Голография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smtClean="0"/>
          </a:p>
          <a:p>
            <a:r>
              <a:rPr lang="ru-RU" smtClean="0"/>
              <a:t>Её физические принципы</a:t>
            </a:r>
            <a:endParaRPr 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04704"/>
          </a:xfrm>
        </p:spPr>
        <p:txBody>
          <a:bodyPr/>
          <a:lstStyle/>
          <a:p>
            <a:pPr algn="ctr"/>
            <a:r>
              <a:rPr lang="ru-RU" dirty="0" smtClean="0"/>
              <a:t>Голограммы животных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pic>
        <p:nvPicPr>
          <p:cNvPr id="5" name="Рисунок 4" descr="http://3d-holography.ru/d/80685/d/59659203_2.jpg">
            <a:hlinkClick r:id="rId2" tgtFrame="&quot;_blank&quot;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1680" y="1916832"/>
            <a:ext cx="4824536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3d-holography.ru/d/80685/d/59660003_2.jpg">
            <a:hlinkClick r:id="rId2" tgtFrame="&quot;_blank&quot;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332656"/>
            <a:ext cx="2376264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http://3d-holography.ru/d/80685/d/59659403_2.jpg">
            <a:hlinkClick r:id="rId4" tgtFrame="&quot;_blank&quot;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67744" y="2276872"/>
            <a:ext cx="2088232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://3d-holography.ru/d/80685/d/59658603_2.jpg">
            <a:hlinkClick r:id="rId6" tgtFrame="&quot;_blank&quot;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067944" y="4149080"/>
            <a:ext cx="1728192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://3d-holography.ru/d/80685/d/1997533_2.jpg">
            <a:hlinkClick r:id="rId8" tgtFrame="&quot;_blank&quot;"/>
          </p:cNvPr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724128" y="1412776"/>
            <a:ext cx="1512168" cy="20105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04704"/>
          </a:xfrm>
        </p:spPr>
        <p:txBody>
          <a:bodyPr/>
          <a:lstStyle/>
          <a:p>
            <a:pPr algn="ctr"/>
            <a:r>
              <a:rPr lang="ru-RU" dirty="0" smtClean="0"/>
              <a:t>Музейные экспонаты</a:t>
            </a:r>
            <a:endParaRPr lang="ru-RU" dirty="0"/>
          </a:p>
        </p:txBody>
      </p:sp>
      <p:pic>
        <p:nvPicPr>
          <p:cNvPr id="6" name="Содержимое 5" descr="http://3d-holography.ru/d/80685/d/59775403_2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988840"/>
            <a:ext cx="1368152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://3d-holography.ru/d/80685/d/59773203_2.jpg">
            <a:hlinkClick r:id="rId3" tgtFrame="&quot;_blank&quot;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19872" y="2132856"/>
            <a:ext cx="1644774" cy="1240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://3d-holography.ru/d/80685/d/59776003_2.jpg">
            <a:hlinkClick r:id="rId5" tgtFrame="&quot;_blank&quot;"/>
          </p:cNvPr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96136" y="2060848"/>
            <a:ext cx="1368152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http://3d-holography.ru/d/80685/d/59769203_2.jpg">
            <a:hlinkClick r:id="rId7" tgtFrame="&quot;_blank&quot;"/>
          </p:cNvPr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187624" y="4149080"/>
            <a:ext cx="1224136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http://3d-holography.ru/d/80685/d/59769203_2.jpg">
            <a:hlinkClick r:id="rId7" tgtFrame="&quot;_blank&quot;"/>
          </p:cNvPr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707904" y="4221088"/>
            <a:ext cx="1152128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http://3d-holography.ru/d/80685/d/59772203_2.jpg">
            <a:hlinkClick r:id="rId9" tgtFrame="&quot;_blank&quot;"/>
          </p:cNvPr>
          <p:cNvPicPr/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796136" y="4509120"/>
            <a:ext cx="1428750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732696"/>
          </a:xfrm>
        </p:spPr>
        <p:txBody>
          <a:bodyPr/>
          <a:lstStyle/>
          <a:p>
            <a:pPr algn="ctr"/>
            <a:r>
              <a:rPr lang="ru-RU" dirty="0" smtClean="0"/>
              <a:t>Голография и цветы</a:t>
            </a:r>
            <a:endParaRPr lang="ru-RU" dirty="0"/>
          </a:p>
        </p:txBody>
      </p:sp>
      <p:pic>
        <p:nvPicPr>
          <p:cNvPr id="4" name="Picture 22" descr="http://3d-holography.ru/d/80685/d/63697403_2.jpg">
            <a:hlinkClick r:id="rId2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3648" y="1340768"/>
            <a:ext cx="1274440" cy="1512168"/>
          </a:xfrm>
          <a:prstGeom prst="rect">
            <a:avLst/>
          </a:prstGeom>
          <a:noFill/>
        </p:spPr>
      </p:pic>
      <p:pic>
        <p:nvPicPr>
          <p:cNvPr id="5" name="Picture 23" descr="http://3d-holography.ru/d/80685/d/63698603_2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91880" y="1340768"/>
            <a:ext cx="1584176" cy="1572767"/>
          </a:xfrm>
          <a:prstGeom prst="rect">
            <a:avLst/>
          </a:prstGeom>
          <a:noFill/>
        </p:spPr>
      </p:pic>
      <p:pic>
        <p:nvPicPr>
          <p:cNvPr id="6" name="Picture 29" descr="http://3d-holography.ru/d/80685/d/63699803_2.jpg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652120" y="1340768"/>
            <a:ext cx="1296144" cy="1512168"/>
          </a:xfrm>
          <a:prstGeom prst="rect">
            <a:avLst/>
          </a:prstGeom>
          <a:noFill/>
        </p:spPr>
      </p:pic>
      <p:pic>
        <p:nvPicPr>
          <p:cNvPr id="7" name="Picture 24" descr="http://3d-holography.ru/d/80685/d/63698803_2.jpg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331640" y="3212976"/>
            <a:ext cx="1440160" cy="1584176"/>
          </a:xfrm>
          <a:prstGeom prst="rect">
            <a:avLst/>
          </a:prstGeom>
          <a:noFill/>
        </p:spPr>
      </p:pic>
      <p:pic>
        <p:nvPicPr>
          <p:cNvPr id="8" name="Picture 25" descr="http://3d-holography.ru/d/80685/d/63699003_2.jpg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707904" y="3284984"/>
            <a:ext cx="1224136" cy="1512168"/>
          </a:xfrm>
          <a:prstGeom prst="rect">
            <a:avLst/>
          </a:prstGeom>
          <a:noFill/>
        </p:spPr>
      </p:pic>
      <p:pic>
        <p:nvPicPr>
          <p:cNvPr id="9" name="Picture 26" descr="http://3d-holography.ru/d/80685/d/63699203_2.jpg">
            <a:hlinkClick r:id="rId12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724128" y="3284984"/>
            <a:ext cx="1240532" cy="1428751"/>
          </a:xfrm>
          <a:prstGeom prst="rect">
            <a:avLst/>
          </a:prstGeom>
          <a:noFill/>
        </p:spPr>
      </p:pic>
      <p:pic>
        <p:nvPicPr>
          <p:cNvPr id="10" name="Picture 27" descr="http://3d-holography.ru/d/80685/d/63699403_2.jpg">
            <a:hlinkClick r:id="rId14"/>
          </p:cNvPr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1475656" y="5085184"/>
            <a:ext cx="1368152" cy="1584176"/>
          </a:xfrm>
          <a:prstGeom prst="rect">
            <a:avLst/>
          </a:prstGeom>
          <a:noFill/>
        </p:spPr>
      </p:pic>
      <p:pic>
        <p:nvPicPr>
          <p:cNvPr id="11" name="Picture 28" descr="http://3d-holography.ru/d/80685/d/63699603_2.jpg">
            <a:hlinkClick r:id="rId16"/>
          </p:cNvPr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3707904" y="5157192"/>
            <a:ext cx="1224136" cy="1428751"/>
          </a:xfrm>
          <a:prstGeom prst="rect">
            <a:avLst/>
          </a:prstGeom>
          <a:noFill/>
        </p:spPr>
      </p:pic>
      <p:pic>
        <p:nvPicPr>
          <p:cNvPr id="12" name="Picture 30" descr="http://3d-holography.ru/d/80685/d/63700003_2.jpg">
            <a:hlinkClick r:id="rId18"/>
          </p:cNvPr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5652120" y="5013176"/>
            <a:ext cx="1368152" cy="15841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04704"/>
          </a:xfrm>
        </p:spPr>
        <p:txBody>
          <a:bodyPr/>
          <a:lstStyle/>
          <a:p>
            <a:pPr algn="ctr"/>
            <a:r>
              <a:rPr lang="ru-RU" dirty="0" smtClean="0"/>
              <a:t>Применение голографии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Голографические изображения уникальных предметов</a:t>
            </a:r>
          </a:p>
          <a:p>
            <a:r>
              <a:rPr lang="ru-RU" dirty="0" smtClean="0"/>
              <a:t>Голографические фильмы</a:t>
            </a:r>
          </a:p>
          <a:p>
            <a:r>
              <a:rPr lang="ru-RU" dirty="0" smtClean="0"/>
              <a:t>Голографические микроскопы</a:t>
            </a:r>
          </a:p>
          <a:p>
            <a:r>
              <a:rPr lang="ru-RU" dirty="0" smtClean="0"/>
              <a:t>Голографические исследования вибраций и деформаций в узлах работающих машин</a:t>
            </a:r>
          </a:p>
          <a:p>
            <a:r>
              <a:rPr lang="ru-RU" dirty="0" smtClean="0"/>
              <a:t>Голографические исследования воздушных потоков в аэродинамических трубах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Голографический метод записи информации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916832"/>
            <a:ext cx="7239000" cy="448628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1948 г., венгерский физик </a:t>
            </a:r>
            <a:r>
              <a:rPr lang="ru-RU" dirty="0" err="1" smtClean="0"/>
              <a:t>Деннис</a:t>
            </a:r>
            <a:r>
              <a:rPr lang="ru-RU" dirty="0" smtClean="0"/>
              <a:t> </a:t>
            </a:r>
            <a:r>
              <a:rPr lang="ru-RU" dirty="0" err="1" smtClean="0"/>
              <a:t>Габор</a:t>
            </a:r>
            <a:endParaRPr lang="ru-RU" dirty="0" smtClean="0"/>
          </a:p>
          <a:p>
            <a:r>
              <a:rPr lang="en-US" i="1" dirty="0" err="1" smtClean="0"/>
              <a:t>Holos</a:t>
            </a:r>
            <a:r>
              <a:rPr lang="en-US" dirty="0" smtClean="0"/>
              <a:t> –  </a:t>
            </a:r>
            <a:r>
              <a:rPr lang="ru-RU" dirty="0" smtClean="0"/>
              <a:t>полный</a:t>
            </a:r>
            <a:r>
              <a:rPr lang="en-US" dirty="0" smtClean="0"/>
              <a:t>             </a:t>
            </a:r>
            <a:r>
              <a:rPr lang="en-US" i="1" dirty="0" err="1" smtClean="0"/>
              <a:t>grapho</a:t>
            </a:r>
            <a:r>
              <a:rPr lang="en-US" dirty="0" smtClean="0"/>
              <a:t> – </a:t>
            </a:r>
            <a:r>
              <a:rPr lang="ru-RU" dirty="0" smtClean="0"/>
              <a:t>пишу</a:t>
            </a:r>
          </a:p>
          <a:p>
            <a:endParaRPr lang="ru-RU" dirty="0" smtClean="0"/>
          </a:p>
          <a:p>
            <a:r>
              <a:rPr lang="ru-RU" dirty="0" smtClean="0"/>
              <a:t>1960 г. – бурное развитие с появлением лазеров</a:t>
            </a:r>
          </a:p>
          <a:p>
            <a:r>
              <a:rPr lang="ru-RU" dirty="0" smtClean="0"/>
              <a:t>Сначала получают голограмму </a:t>
            </a:r>
          </a:p>
          <a:p>
            <a:r>
              <a:rPr lang="ru-RU" dirty="0" smtClean="0"/>
              <a:t>Голограмма</a:t>
            </a:r>
            <a:r>
              <a:rPr lang="ru-RU" sz="2800" i="1" dirty="0" smtClean="0"/>
              <a:t>- </a:t>
            </a:r>
            <a:r>
              <a:rPr lang="ru-RU" sz="2800" i="1" dirty="0" smtClean="0">
                <a:solidFill>
                  <a:schemeClr val="accent1"/>
                </a:solidFill>
              </a:rPr>
              <a:t>интерференционная картина</a:t>
            </a:r>
            <a:r>
              <a:rPr lang="ru-RU" sz="2800" i="1" dirty="0" smtClean="0"/>
              <a:t>, возникающая на фотопластинке при сложении двух когерентных пучков света.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1844824"/>
            <a:ext cx="756084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i="1" dirty="0" smtClean="0">
              <a:solidFill>
                <a:schemeClr val="tx2"/>
              </a:solidFill>
            </a:endParaRPr>
          </a:p>
          <a:p>
            <a:endParaRPr lang="ru-RU" sz="2400" i="1" dirty="0" smtClean="0">
              <a:solidFill>
                <a:schemeClr val="tx2"/>
              </a:solidFill>
            </a:endParaRPr>
          </a:p>
          <a:p>
            <a:endParaRPr lang="ru-RU" sz="2400" i="1" dirty="0" smtClean="0">
              <a:solidFill>
                <a:schemeClr val="tx2"/>
              </a:solidFill>
            </a:endParaRPr>
          </a:p>
          <a:p>
            <a:endParaRPr lang="ru-RU" sz="2400" i="1" dirty="0" smtClean="0">
              <a:solidFill>
                <a:schemeClr val="tx2"/>
              </a:solidFill>
            </a:endParaRPr>
          </a:p>
          <a:p>
            <a:endParaRPr lang="ru-RU" sz="2400" i="1" dirty="0" smtClean="0">
              <a:solidFill>
                <a:schemeClr val="tx2"/>
              </a:solidFill>
            </a:endParaRPr>
          </a:p>
          <a:p>
            <a:endParaRPr lang="ru-RU" sz="2400" i="1" dirty="0" smtClean="0">
              <a:solidFill>
                <a:schemeClr val="tx2"/>
              </a:solidFill>
            </a:endParaRPr>
          </a:p>
          <a:p>
            <a:endParaRPr lang="ru-RU" sz="2400" i="1" dirty="0" smtClean="0">
              <a:solidFill>
                <a:schemeClr val="tx2"/>
              </a:solidFill>
            </a:endParaRPr>
          </a:p>
          <a:p>
            <a:endParaRPr lang="ru-RU" sz="2400" i="1" dirty="0" smtClean="0">
              <a:solidFill>
                <a:schemeClr val="tx2"/>
              </a:solidFill>
            </a:endParaRPr>
          </a:p>
          <a:p>
            <a:endParaRPr lang="ru-RU" sz="2400" i="1" dirty="0" smtClean="0">
              <a:solidFill>
                <a:schemeClr val="tx2"/>
              </a:solidFill>
            </a:endParaRPr>
          </a:p>
          <a:p>
            <a:endParaRPr lang="ru-RU" sz="2400" i="1" dirty="0" smtClean="0">
              <a:solidFill>
                <a:schemeClr val="tx2"/>
              </a:solidFill>
            </a:endParaRPr>
          </a:p>
          <a:p>
            <a:endParaRPr lang="ru-RU" sz="2400" i="1" dirty="0" smtClean="0">
              <a:solidFill>
                <a:schemeClr val="tx2"/>
              </a:solidFill>
            </a:endParaRPr>
          </a:p>
          <a:p>
            <a:endParaRPr lang="ru-RU" sz="2400" i="1" dirty="0" smtClean="0">
              <a:solidFill>
                <a:schemeClr val="tx2"/>
              </a:solidFill>
            </a:endParaRPr>
          </a:p>
          <a:p>
            <a:endParaRPr lang="en-US" sz="24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58868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Запись голограммы  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355976" y="1124744"/>
            <a:ext cx="3672408" cy="5001419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2000" i="1" dirty="0" smtClean="0"/>
              <a:t>    </a:t>
            </a:r>
            <a:r>
              <a:rPr lang="ru-RU" sz="2000" i="1" dirty="0" smtClean="0">
                <a:solidFill>
                  <a:schemeClr val="accent1"/>
                </a:solidFill>
              </a:rPr>
              <a:t>Один из пучков </a:t>
            </a:r>
            <a:r>
              <a:rPr lang="ru-RU" sz="2000" i="1" dirty="0" smtClean="0"/>
              <a:t>света  отражается от зеркала – </a:t>
            </a:r>
            <a:r>
              <a:rPr lang="ru-RU" sz="2000" i="1" dirty="0" smtClean="0">
                <a:solidFill>
                  <a:schemeClr val="accent1"/>
                </a:solidFill>
              </a:rPr>
              <a:t>опорный</a:t>
            </a:r>
            <a:r>
              <a:rPr lang="ru-RU" sz="2000" i="1" dirty="0" smtClean="0"/>
              <a:t> пучок, другой – от предмета – </a:t>
            </a:r>
            <a:r>
              <a:rPr lang="ru-RU" sz="2000" i="1" dirty="0" smtClean="0">
                <a:solidFill>
                  <a:schemeClr val="accent1"/>
                </a:solidFill>
              </a:rPr>
              <a:t>сигнальный</a:t>
            </a:r>
            <a:r>
              <a:rPr lang="ru-RU" sz="2000" i="1" dirty="0" smtClean="0"/>
              <a:t> (предметный) пучок.</a:t>
            </a:r>
          </a:p>
          <a:p>
            <a:pPr>
              <a:buNone/>
            </a:pPr>
            <a:r>
              <a:rPr lang="ru-RU" sz="2000" i="1" dirty="0" smtClean="0"/>
              <a:t>   Эти пучки образуют на фотопластинке </a:t>
            </a:r>
            <a:r>
              <a:rPr lang="ru-RU" sz="2000" i="1" dirty="0" smtClean="0">
                <a:solidFill>
                  <a:schemeClr val="accent1"/>
                </a:solidFill>
              </a:rPr>
              <a:t>интерференционную</a:t>
            </a:r>
            <a:r>
              <a:rPr lang="ru-RU" sz="2000" i="1" dirty="0" smtClean="0"/>
              <a:t> картину – чередование светлых и темных пятен: где фазы опорной и предметной волн  совпадали – прозрачные участки, где были в противофазе – темные.</a:t>
            </a:r>
          </a:p>
          <a:p>
            <a:pPr>
              <a:buNone/>
            </a:pPr>
            <a:r>
              <a:rPr lang="ru-RU" sz="2000" i="1" dirty="0" smtClean="0"/>
              <a:t>    Голографическое изображение  предмета не соответствует его внешнему виду.</a:t>
            </a:r>
          </a:p>
          <a:p>
            <a:pPr>
              <a:buNone/>
            </a:pPr>
            <a:endParaRPr lang="ru-RU" sz="2000" i="1" dirty="0" smtClean="0"/>
          </a:p>
          <a:p>
            <a:pPr>
              <a:buNone/>
            </a:pPr>
            <a:endParaRPr lang="ru-RU" sz="2000" dirty="0"/>
          </a:p>
        </p:txBody>
      </p:sp>
      <p:pic>
        <p:nvPicPr>
          <p:cNvPr id="6" name="Содержимое 5"/>
          <p:cNvPicPr>
            <a:picLocks noGrp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412776"/>
            <a:ext cx="3754760" cy="40324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2400" i="1" dirty="0" smtClean="0"/>
          </a:p>
          <a:p>
            <a:endParaRPr lang="ru-RU" sz="2400" i="1" dirty="0" smtClean="0"/>
          </a:p>
          <a:p>
            <a:r>
              <a:rPr lang="ru-RU" sz="3200" i="1" dirty="0" smtClean="0"/>
              <a:t>Процесс получения </a:t>
            </a:r>
            <a:r>
              <a:rPr lang="ru-RU" sz="3200" i="1" dirty="0" smtClean="0">
                <a:solidFill>
                  <a:schemeClr val="tx2"/>
                </a:solidFill>
              </a:rPr>
              <a:t>изображения</a:t>
            </a:r>
            <a:r>
              <a:rPr lang="ru-RU" sz="3200" i="1" dirty="0" smtClean="0"/>
              <a:t> с помощью голограммы называют </a:t>
            </a:r>
            <a:r>
              <a:rPr lang="ru-RU" sz="3200" i="1" dirty="0" smtClean="0">
                <a:solidFill>
                  <a:schemeClr val="tx2"/>
                </a:solidFill>
              </a:rPr>
              <a:t>восстановлением</a:t>
            </a:r>
          </a:p>
          <a:p>
            <a:endParaRPr lang="ru-RU" sz="3200" i="1" dirty="0" smtClean="0">
              <a:solidFill>
                <a:schemeClr val="tx2"/>
              </a:solidFill>
            </a:endParaRPr>
          </a:p>
          <a:p>
            <a:r>
              <a:rPr lang="ru-RU" sz="3200" i="1" dirty="0" smtClean="0"/>
              <a:t>Для восстановления голограммы на неё направляется опорный пучок когерентного света.</a:t>
            </a:r>
            <a:endParaRPr lang="ru-RU" sz="3200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Восстановление голограммы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7239000" cy="58868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Восстановление голограммы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16016" y="1412776"/>
            <a:ext cx="3312368" cy="5042960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Опорный пучок в прозрачных местах голограммы   </a:t>
            </a:r>
            <a:r>
              <a:rPr lang="ru-RU" dirty="0" err="1" smtClean="0"/>
              <a:t>воз-буждает</a:t>
            </a:r>
            <a:r>
              <a:rPr lang="ru-RU" dirty="0" smtClean="0"/>
              <a:t> колебания вторичных </a:t>
            </a:r>
            <a:r>
              <a:rPr lang="ru-RU" dirty="0" err="1" smtClean="0"/>
              <a:t>источни-ков</a:t>
            </a:r>
            <a:r>
              <a:rPr lang="ru-RU" dirty="0" smtClean="0"/>
              <a:t>, которые </a:t>
            </a:r>
            <a:r>
              <a:rPr lang="ru-RU" dirty="0" err="1" smtClean="0"/>
              <a:t>созда-ют</a:t>
            </a:r>
            <a:r>
              <a:rPr lang="ru-RU" dirty="0" smtClean="0"/>
              <a:t> в окружающем пространстве такую же картину </a:t>
            </a:r>
            <a:r>
              <a:rPr lang="ru-RU" dirty="0" err="1" smtClean="0"/>
              <a:t>волно-вых</a:t>
            </a:r>
            <a:r>
              <a:rPr lang="ru-RU" dirty="0" smtClean="0"/>
              <a:t> полей, какая была в сигнальном пучке от предмета.</a:t>
            </a:r>
          </a:p>
          <a:p>
            <a:r>
              <a:rPr lang="ru-RU" dirty="0" smtClean="0"/>
              <a:t>Изображение не </a:t>
            </a:r>
            <a:r>
              <a:rPr lang="ru-RU" dirty="0" err="1" smtClean="0"/>
              <a:t>отличимо</a:t>
            </a:r>
            <a:r>
              <a:rPr lang="ru-RU" dirty="0" smtClean="0"/>
              <a:t> от предмета  </a:t>
            </a:r>
            <a:endParaRPr lang="ru-RU" dirty="0"/>
          </a:p>
        </p:txBody>
      </p:sp>
      <p:pic>
        <p:nvPicPr>
          <p:cNvPr id="5" name="Рисунок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916832"/>
            <a:ext cx="3744416" cy="36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Голография с записью в трехмерной среде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755576" y="476672"/>
            <a:ext cx="6552728" cy="1080120"/>
          </a:xfrm>
        </p:spPr>
        <p:txBody>
          <a:bodyPr/>
          <a:lstStyle/>
          <a:p>
            <a:pPr algn="r"/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1962 год, </a:t>
            </a:r>
            <a:r>
              <a:rPr lang="ru-RU" b="1" dirty="0" smtClean="0"/>
              <a:t>Юрий Николаевич Денисюк</a:t>
            </a:r>
            <a:r>
              <a:rPr lang="ru-RU" dirty="0" smtClean="0"/>
              <a:t> – </a:t>
            </a:r>
            <a:r>
              <a:rPr lang="ru-RU" i="1" dirty="0" smtClean="0"/>
              <a:t>российский физик</a:t>
            </a:r>
          </a:p>
        </p:txBody>
      </p:sp>
      <p:pic>
        <p:nvPicPr>
          <p:cNvPr id="6146" name="Picture 2" descr="http://3d-holography.ru/d/80685/t/images/pic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3645024"/>
            <a:ext cx="1981200" cy="2762251"/>
          </a:xfrm>
          <a:prstGeom prst="rect">
            <a:avLst/>
          </a:prstGeom>
          <a:noFill/>
        </p:spPr>
      </p:pic>
      <p:pic>
        <p:nvPicPr>
          <p:cNvPr id="2" name="Picture 2" descr="Yuri Denisyuk with hologram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67944" y="3645024"/>
            <a:ext cx="3384376" cy="27363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732696"/>
          </a:xfrm>
        </p:spPr>
        <p:txBody>
          <a:bodyPr/>
          <a:lstStyle/>
          <a:p>
            <a:pPr algn="ctr"/>
            <a:r>
              <a:rPr lang="ru-RU" dirty="0" smtClean="0"/>
              <a:t>Физика процесса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7239000" cy="5040560"/>
          </a:xfrm>
        </p:spPr>
        <p:txBody>
          <a:bodyPr>
            <a:normAutofit lnSpcReduction="10000"/>
          </a:bodyPr>
          <a:lstStyle/>
          <a:p>
            <a:r>
              <a:rPr lang="ru-RU" sz="2000" b="1" i="1" dirty="0" smtClean="0"/>
              <a:t>Предмет освещается монохроматическим когерентным источником. Свет, рассеянный   объектом, </a:t>
            </a:r>
            <a:r>
              <a:rPr lang="ru-RU" sz="2000" b="1" i="1" dirty="0" err="1" smtClean="0"/>
              <a:t>интерфирируя</a:t>
            </a:r>
            <a:r>
              <a:rPr lang="ru-RU" sz="2000" b="1" i="1" dirty="0" smtClean="0"/>
              <a:t> с основным пучком, образует в пространстве вокруг предмета стоячие волны. В пучностях этой волны, где фазы опорной и сигнальной волн совпадают, в светочувствительной эмульсии выделятся серебро - создаются серебряные слои - зеркала с поверхностью сложной конфигурации, в точности повторяющей конфигурацию  расположения в пространстве пучностей стоячих волн. Обычный свет, отражаясь от зеркал голограммы, изменит направление распространения. В максимумах интерференции направление распространения отраженных волн и распределение фаз будет таким же, как и у волн, отраженных объектом при экспонировании голограммы.   </a:t>
            </a:r>
            <a:endParaRPr lang="ru-RU" sz="20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66068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Как возникает стоячая волна</a:t>
            </a:r>
            <a:endParaRPr lang="ru-RU" dirty="0"/>
          </a:p>
        </p:txBody>
      </p:sp>
      <p:pic>
        <p:nvPicPr>
          <p:cNvPr id="1026" name="Picture 2"/>
          <p:cNvPicPr preferRelativeResize="0"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3789040"/>
            <a:ext cx="6480720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2" y="1124744"/>
            <a:ext cx="5688632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7239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err="1" smtClean="0"/>
              <a:t>Голограмма-оптический</a:t>
            </a:r>
            <a:r>
              <a:rPr lang="ru-RU" dirty="0" smtClean="0"/>
              <a:t> эквивалент предмета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>
                <a:latin typeface="+mj-lt"/>
              </a:rPr>
              <a:t>Если при получении голограммы предмет осветить тремя когерентными источниками видимого света с различными длинами волн, то восстановленное белым светом изображение будет таким же цветным, как и предмет. Черно-белая голограмма дает цветное изображение!</a:t>
            </a:r>
          </a:p>
          <a:p>
            <a:pPr algn="just"/>
            <a:r>
              <a:rPr lang="ru-RU" dirty="0" smtClean="0">
                <a:latin typeface="+mj-lt"/>
              </a:rPr>
              <a:t>Голограмма-это материальная структура, отражающая свет так же как и реальный предмет. Голограмма - оптический эквивалент предмета. </a:t>
            </a:r>
            <a:endParaRPr lang="ru-RU" dirty="0">
              <a:latin typeface="+mj-lt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346</TotalTime>
  <Words>387</Words>
  <Application>Microsoft Office PowerPoint</Application>
  <PresentationFormat>Экран (4:3)</PresentationFormat>
  <Paragraphs>52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Изящная</vt:lpstr>
      <vt:lpstr>Голография</vt:lpstr>
      <vt:lpstr>Голографический метод записи информации</vt:lpstr>
      <vt:lpstr>Запись голограммы  </vt:lpstr>
      <vt:lpstr>Восстановление голограммы</vt:lpstr>
      <vt:lpstr>Восстановление голограммы</vt:lpstr>
      <vt:lpstr>Голография с записью в трехмерной среде</vt:lpstr>
      <vt:lpstr>Физика процесса</vt:lpstr>
      <vt:lpstr>Как возникает стоячая волна</vt:lpstr>
      <vt:lpstr>Голограмма-оптический эквивалент предмета</vt:lpstr>
      <vt:lpstr>Голограммы животных</vt:lpstr>
      <vt:lpstr>Слайд 11</vt:lpstr>
      <vt:lpstr>Музейные экспонаты</vt:lpstr>
      <vt:lpstr>Голография и цветы</vt:lpstr>
      <vt:lpstr>Применение голографии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Голография</dc:title>
  <dc:creator>1</dc:creator>
  <cp:lastModifiedBy>RePack by SPecialiST</cp:lastModifiedBy>
  <cp:revision>69</cp:revision>
  <dcterms:created xsi:type="dcterms:W3CDTF">2012-12-11T12:33:32Z</dcterms:created>
  <dcterms:modified xsi:type="dcterms:W3CDTF">2014-01-11T15:01:02Z</dcterms:modified>
</cp:coreProperties>
</file>