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7"/>
  </p:notesMasterIdLst>
  <p:sldIdLst>
    <p:sldId id="301" r:id="rId2"/>
    <p:sldId id="302" r:id="rId3"/>
    <p:sldId id="283" r:id="rId4"/>
    <p:sldId id="258" r:id="rId5"/>
    <p:sldId id="259" r:id="rId6"/>
    <p:sldId id="260" r:id="rId7"/>
    <p:sldId id="263" r:id="rId8"/>
    <p:sldId id="295" r:id="rId9"/>
    <p:sldId id="298" r:id="rId10"/>
    <p:sldId id="278" r:id="rId11"/>
    <p:sldId id="264" r:id="rId12"/>
    <p:sldId id="269" r:id="rId13"/>
    <p:sldId id="267" r:id="rId14"/>
    <p:sldId id="266" r:id="rId15"/>
    <p:sldId id="276" r:id="rId16"/>
    <p:sldId id="292" r:id="rId17"/>
    <p:sldId id="286" r:id="rId18"/>
    <p:sldId id="270" r:id="rId19"/>
    <p:sldId id="284" r:id="rId20"/>
    <p:sldId id="271" r:id="rId21"/>
    <p:sldId id="306" r:id="rId22"/>
    <p:sldId id="308" r:id="rId23"/>
    <p:sldId id="273" r:id="rId24"/>
    <p:sldId id="280" r:id="rId25"/>
    <p:sldId id="274" r:id="rId26"/>
    <p:sldId id="316" r:id="rId27"/>
    <p:sldId id="311" r:id="rId28"/>
    <p:sldId id="312" r:id="rId29"/>
    <p:sldId id="313" r:id="rId30"/>
    <p:sldId id="285" r:id="rId31"/>
    <p:sldId id="318" r:id="rId32"/>
    <p:sldId id="281" r:id="rId33"/>
    <p:sldId id="293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2FD61-F9E8-4528-B2A1-780322EEA56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05EA-73E5-4870-9F87-A13BD65A6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Рожкова С.Н. Урок "Атмосферное давление"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8BF0-8BC8-4E8F-A26E-CD19F676A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FE0-82CA-4F92-9EB0-87D4B1A48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B0EA-C368-40AF-824D-80BE4DD8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711B-3532-46BB-862F-8108621B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hyperlink" Target="../../&#1086;&#1087;&#1099;&#1090;&#1099;/1%20&#1043;&#1080;&#1076;&#1088;&#1086;&#1089;&#1090;&#1072;&#1090;&#1080;&#1082;&#1072;/VIDEO_TS/VIDEO_TS.IF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&#1086;&#1087;&#1099;&#1090;&#1099;/1%20&#1043;&#1080;&#1076;&#1088;&#1086;&#1089;&#1090;&#1072;&#1090;&#1080;&#1082;&#1072;/VIDEO_TS/VIDEO_TS.IF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51&amp;ed=1&amp;text=%D1%84%D0%BE%D1%82%D0%BE%20%D1%87%D0%B5%D0%BB%D0%BE%D0%B2%D0%B5%D0%BA%D0%B0%20%D0%BA%D0%BE%D1%82%D0%BE%D1%80%D1%8B%D0%B9%20%D0%B5%D1%81%D1%82%20%D1%81%20%D0%BB%D0%BE%D0%B6%D0%BA%D0%B8&amp;spsite=www.kid.ru&amp;img_url=www.homegate.ru/images/photo/2310071505591.JPG&amp;rpt=simage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p=1&amp;ed=1&amp;text=%D1%84%D0%BE%D1%82%D0%BE%20%D1%87%D0%B5%D0%BB%D0%BE%D0%B2%D0%B5%D0%BA%D0%B0%20%D0%BF%D1%8C%D1%8E%D1%89%D0%B5%D0%B3%D0%BE%20%D0%B2%D0%BE%D0%B4%D1%83&amp;spsite=shkolazhizni.ru&amp;img_url=i.actualno.com/club.bg/files/2006/07/05/bb3d782db2.jpg&amp;rpt=simage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&#1086;&#1087;&#1099;&#1090;&#1099;/1%20&#1043;&#1080;&#1076;&#1088;&#1086;&#1089;&#1090;&#1072;&#1090;&#1080;&#1082;&#1072;/VIDEO_TS/VIDEO_TS.IFO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llesinvest.ru/fotogal/albums/userpics/normal_DSC_0148(%EF%EE%EB%EE%F1%E0%F2%E0%FF_%F0%FB%E1%E0_%EF%F0%E8%EB%E8%EF%E0%EB%E0)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0&amp;ed=1&amp;text=%20%D1%84%D0%BE%D1%82%D0%BE%20%D1%81%D0%BB%D0%BE%D0%BD%D0%B0&amp;spsite=www.photohost.ru&amp;img_url=www.photohost.ru/t/600/400/260284.jpg&amp;rpt=simag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../../&#1048;&#1085;&#1090;&#1077;&#1088;&#1072;&#1082;&#1090;&#1080;&#1074;&#1085;&#1072;&#1103;%20&#1072;&#1085;&#1080;&#1084;&#1072;&#1094;&#1080;&#1103;,%20&#1076;&#1077;&#1084;&#1086;&#1085;&#1089;&#1090;&#1088;&#1080;&#1088;&#1091;&#1102;&#1097;&#1072;&#1103;%20&#1086;&#1087;&#1099;&#1090;%20&#1087;&#1086;%20&#1086;&#1087;&#1088;&#1077;&#1076;&#1077;&#1083;&#1077;&#1085;&#1080;&#1102;%20&#1074;&#1077;&#1089;&#1072;%20&#1074;&#1086;&#1079;&#1076;&#1091;&#1093;&#1072;%20&#1089;%20&#1087;&#1086;&#1084;&#1086;&#1097;&#1100;&#1102;%20&#1074;&#1077;&#1089;&#1086;&#1074;.mht" TargetMode="Externa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75252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1. Давлением называют величину, равную ...</a:t>
            </a:r>
          </a:p>
          <a:p>
            <a:pPr>
              <a:buFontTx/>
              <a:buNone/>
            </a:pPr>
            <a:r>
              <a:rPr lang="ru-RU" sz="2400" dirty="0" smtClean="0"/>
              <a:t>а) … силе, действующей на единицу площади опоры.</a:t>
            </a:r>
          </a:p>
          <a:p>
            <a:pPr>
              <a:buFontTx/>
              <a:buNone/>
            </a:pPr>
            <a:r>
              <a:rPr lang="ru-RU" sz="2400" dirty="0" smtClean="0"/>
              <a:t>б) … отношению силы, действующей перпендикулярно к поверхности, к площади этой поверхности.</a:t>
            </a:r>
          </a:p>
          <a:p>
            <a:pPr>
              <a:buFontTx/>
              <a:buNone/>
            </a:pPr>
            <a:r>
              <a:rPr lang="ru-RU" sz="2400" dirty="0" smtClean="0"/>
              <a:t>в) … отношению силы, действующей на поверхность, к площади этой поверхности.</a:t>
            </a:r>
          </a:p>
          <a:p>
            <a:pPr>
              <a:buFontTx/>
              <a:buNone/>
            </a:pPr>
            <a:r>
              <a:rPr lang="ru-RU" sz="2400" b="1" dirty="0" smtClean="0"/>
              <a:t>2. Кастрюля имеет площадь дна 0,12 м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, ее вес равен 60 Н. Чему равно давление, которое она оказывает на стол?</a:t>
            </a:r>
          </a:p>
          <a:p>
            <a:pPr>
              <a:buFontTx/>
              <a:buNone/>
            </a:pPr>
            <a:r>
              <a:rPr lang="ru-RU" sz="2400" dirty="0" smtClean="0"/>
              <a:t>а) 7,2 Па.      б) 500 Па.        в) 0,002 Па.      г) 60 Па.     </a:t>
            </a:r>
            <a:r>
              <a:rPr lang="ru-RU" sz="2400" dirty="0" err="1" smtClean="0"/>
              <a:t>д</a:t>
            </a:r>
            <a:r>
              <a:rPr lang="ru-RU" sz="2400" dirty="0" smtClean="0"/>
              <a:t>) 0,12 Па.</a:t>
            </a: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б),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323528" y="573325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8E3FC-B8F4-4B36-B68A-8C8329D11B3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1520" y="0"/>
            <a:ext cx="856932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Атмосфера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(греч. «</a:t>
            </a:r>
            <a:r>
              <a:rPr lang="ru-RU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атмос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»- пар, воздух и «сфера»- шар) – воздушная оболочка, окружающая Землю.</a:t>
            </a:r>
          </a:p>
          <a:p>
            <a:pPr algn="ctr">
              <a:defRPr/>
            </a:pP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80000"/>
              </a:lnSpc>
              <a:buFont typeface="Wingdings" pitchFamily="2" charset="2"/>
              <a:buChar char="§"/>
              <a:defRPr/>
            </a:pPr>
            <a:r>
              <a:rPr lang="ru-RU" sz="3200" b="1" i="1" dirty="0" smtClean="0"/>
              <a:t>  Атмосфера </a:t>
            </a:r>
            <a:r>
              <a:rPr lang="ru-RU" sz="3200" b="1" i="1" dirty="0"/>
              <a:t>простирается на высоту несколько тысяч километров от поверхности Земли. </a:t>
            </a:r>
          </a:p>
          <a:p>
            <a:pPr algn="just">
              <a:lnSpc>
                <a:spcPct val="180000"/>
              </a:lnSpc>
              <a:buFont typeface="Wingdings" pitchFamily="2" charset="2"/>
              <a:buChar char="§"/>
              <a:defRPr/>
            </a:pPr>
            <a:r>
              <a:rPr lang="ru-RU" sz="3200" b="1" dirty="0" smtClean="0"/>
              <a:t>  </a:t>
            </a:r>
            <a:r>
              <a:rPr lang="ru-RU" sz="3200" b="1" i="1" dirty="0" smtClean="0"/>
              <a:t>Поверхность </a:t>
            </a:r>
            <a:r>
              <a:rPr lang="ru-RU" sz="3200" b="1" i="1" dirty="0"/>
              <a:t>Земли – дно воздушного океана. 	</a:t>
            </a:r>
          </a:p>
        </p:txBody>
      </p:sp>
      <p:pic>
        <p:nvPicPr>
          <p:cNvPr id="26625" name="Picture 1" descr="F:\физика\Гифы\planet\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307534"/>
            <a:ext cx="1440160" cy="15509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атм давление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83969" y="705955"/>
            <a:ext cx="4860032" cy="61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692696"/>
            <a:ext cx="4320480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Земная                         поверхность и все тела на ней испытывают давление толщи воздуха, т.е. испытывают атмосферное давление.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Атмосферное давление – </a:t>
            </a:r>
            <a:r>
              <a:rPr lang="ru-RU" sz="4400" dirty="0" err="1" smtClean="0"/>
              <a:t>давление</a:t>
            </a:r>
            <a:r>
              <a:rPr lang="ru-RU" sz="4400" dirty="0" smtClean="0"/>
              <a:t>, оказываемое атмосферой на поверхность Земли и на все находящиеся на ней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4868863"/>
            <a:ext cx="8353425" cy="16557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ладонь давит воздух.</a:t>
            </a:r>
          </a:p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 этого воздуха равен весу груженого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КАМАЗа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масса равна 10 тоннам!</a:t>
            </a:r>
          </a:p>
        </p:txBody>
      </p:sp>
      <p:pic>
        <p:nvPicPr>
          <p:cNvPr id="9226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>
          <a:xfrm>
            <a:off x="1619250" y="0"/>
            <a:ext cx="6048375" cy="3648075"/>
          </a:xfrm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644900"/>
            <a:ext cx="3683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9509"/>
          <a:stretch>
            <a:fillRect/>
          </a:stretch>
        </p:blipFill>
        <p:spPr bwMode="auto">
          <a:xfrm>
            <a:off x="0" y="836712"/>
            <a:ext cx="76327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851920" y="0"/>
            <a:ext cx="5112568" cy="6858000"/>
          </a:xfrm>
          <a:solidFill>
            <a:srgbClr val="CCECFF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среднего по размерам человека со стороны атмосферного давления действует сила давления около 150 000Н.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Но мы справляемся с такой нагрузкой, т.к. внешнее атмосферное давление уравновешивается давлением жидкости внутри нашего организма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288A-6BB6-4047-902E-9394990FFD5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/>
              <a:t>В 1654 г. </a:t>
            </a:r>
            <a:r>
              <a:rPr lang="ru-RU" sz="2000" b="1" dirty="0" err="1"/>
              <a:t>Отто</a:t>
            </a:r>
            <a:r>
              <a:rPr lang="ru-RU" sz="2000" b="1" dirty="0"/>
              <a:t> </a:t>
            </a:r>
            <a:r>
              <a:rPr lang="ru-RU" sz="2000" b="1" dirty="0" err="1"/>
              <a:t>Герике</a:t>
            </a:r>
            <a:r>
              <a:rPr lang="ru-RU" sz="2000" b="1" dirty="0"/>
              <a:t> в городе Магдебурге, чтобы доказать существование атмосферного давления, произвел такой опыт. </a:t>
            </a:r>
          </a:p>
          <a:p>
            <a:pPr algn="ctr"/>
            <a:r>
              <a:rPr lang="ru-RU" sz="2000" b="1" dirty="0"/>
              <a:t>Он выкачал воздух из полости между двумя металлическими полушариями, сложенными вместе. </a:t>
            </a:r>
          </a:p>
          <a:p>
            <a:pPr algn="ctr"/>
            <a:r>
              <a:rPr lang="ru-RU" sz="2000" b="1" dirty="0" smtClean="0"/>
              <a:t>Давление атмосферы так сильно прижало полушария друг к другу, что их не могли разорвать восемь пар лошадей. </a:t>
            </a:r>
            <a:endParaRPr lang="ru-RU" sz="2000" b="1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2333625"/>
          <a:ext cx="9144000" cy="4524375"/>
        </p:xfrm>
        <a:graphic>
          <a:graphicData uri="http://schemas.openxmlformats.org/presentationml/2006/ole">
            <p:oleObj spid="_x0000_s2050" r:id="rId3" imgW="14342857" imgH="7078063" progId="">
              <p:embed/>
            </p:oleObj>
          </a:graphicData>
        </a:graphic>
      </p:graphicFrame>
      <p:sp>
        <p:nvSpPr>
          <p:cNvPr id="5" name="Прямоугольник 4">
            <a:hlinkClick r:id="rId4" action="ppaction://hlinkfile"/>
          </p:cNvPr>
          <p:cNvSpPr/>
          <p:nvPr/>
        </p:nvSpPr>
        <p:spPr>
          <a:xfrm>
            <a:off x="8229600" y="6926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7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39750"/>
            <a:ext cx="7920038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920038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96569/img12.jpg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391473" y="665312"/>
            <a:ext cx="47525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физика\Гифы\other\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79512" y="-1"/>
            <a:ext cx="2736304" cy="3855183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rot="20733222">
            <a:off x="80737" y="3957766"/>
            <a:ext cx="4552163" cy="236988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flatTx/>
          </a:bodyPr>
          <a:lstStyle/>
          <a:p>
            <a:pPr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Подтверждение существования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атмосферного    давления</a:t>
            </a: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bh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65333" cy="378904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4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525081" cy="407707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" y="3861048"/>
            <a:ext cx="464400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при </a:t>
            </a:r>
          </a:p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поршня вверх</a:t>
            </a:r>
          </a:p>
          <a:p>
            <a:pPr algn="l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ним движется вода?</a:t>
            </a:r>
          </a:p>
          <a:p>
            <a:pPr algn="l"/>
            <a:endParaRPr lang="ru-RU" sz="2800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8104" y="1124744"/>
            <a:ext cx="3635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вода не выливается </a:t>
            </a:r>
          </a:p>
          <a:p>
            <a:pPr algn="l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бутылки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96569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6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Почему, если откачиваешь воздух из воронки, широкое отверстие которой затянуто резиновой пленкой, то пленка втягивается внутрь, а затем даже лопается?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Ответ: Внутри воронки давление уменьшается, под действием атмосферного давления пленка втягивается внутрь. Так можно объяснить следующее явления: Если приложить к губам кленовый лист и быстро втянуть воздух, то лист с треском разорвется.</a:t>
            </a:r>
            <a:endParaRPr lang="ru-RU" sz="2400" b="1" dirty="0"/>
          </a:p>
        </p:txBody>
      </p:sp>
      <p:sp>
        <p:nvSpPr>
          <p:cNvPr id="7" name="Прямоугольник 6">
            <a:hlinkClick r:id="rId3" action="ppaction://hlinkfile"/>
          </p:cNvPr>
          <p:cNvSpPr/>
          <p:nvPr/>
        </p:nvSpPr>
        <p:spPr>
          <a:xfrm>
            <a:off x="8028384" y="2276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7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7"/>
            <a:ext cx="9144000" cy="559095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3100" b="1" dirty="0" smtClean="0"/>
              <a:t>3. В каком положении брусок производит наибольшее давление? </a:t>
            </a:r>
          </a:p>
          <a:p>
            <a:pPr>
              <a:buFontTx/>
              <a:buNone/>
            </a:pPr>
            <a:r>
              <a:rPr lang="ru-RU" sz="3100" b="1" dirty="0" smtClean="0"/>
              <a:t>а) </a:t>
            </a:r>
            <a:r>
              <a:rPr lang="ru-RU" sz="3100" b="1" i="1" dirty="0" smtClean="0"/>
              <a:t>1</a:t>
            </a:r>
            <a:r>
              <a:rPr lang="ru-RU" sz="3100" b="1" dirty="0" smtClean="0"/>
              <a:t>. 	б) </a:t>
            </a:r>
            <a:r>
              <a:rPr lang="ru-RU" sz="3100" b="1" i="1" dirty="0" smtClean="0"/>
              <a:t>2.      </a:t>
            </a:r>
            <a:r>
              <a:rPr lang="ru-RU" sz="3100" b="1" dirty="0" smtClean="0"/>
              <a:t>в) </a:t>
            </a:r>
            <a:r>
              <a:rPr lang="ru-RU" sz="3100" b="1" i="1" dirty="0" smtClean="0"/>
              <a:t>3.</a:t>
            </a:r>
            <a:endParaRPr lang="ru-RU" sz="3100" b="1" dirty="0" smtClean="0"/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r>
              <a:rPr lang="ru-RU" sz="3400" b="1" dirty="0" smtClean="0"/>
              <a:t>4.  У комбайнов, сеялок и других сельскохозяйственных машин колеса делают с широкими </a:t>
            </a:r>
            <a:r>
              <a:rPr lang="ru-RU" sz="3400" b="1" dirty="0" err="1" smtClean="0"/>
              <a:t>ободами</a:t>
            </a:r>
            <a:r>
              <a:rPr lang="ru-RU" sz="3400" b="1" dirty="0" smtClean="0"/>
              <a:t> для того, чтобы ... давление, так как чем ... площадь опоры, тем ... давление.</a:t>
            </a:r>
          </a:p>
          <a:p>
            <a:pPr>
              <a:buFontTx/>
              <a:buNone/>
            </a:pPr>
            <a:r>
              <a:rPr lang="ru-RU" sz="3400" b="1" dirty="0" smtClean="0"/>
              <a:t>а) … уменьшить … меньше … </a:t>
            </a:r>
            <a:r>
              <a:rPr lang="ru-RU" sz="3400" b="1" dirty="0" err="1" smtClean="0"/>
              <a:t>меньше</a:t>
            </a:r>
            <a:r>
              <a:rPr lang="ru-RU" sz="3400" b="1" dirty="0" smtClean="0"/>
              <a:t> …</a:t>
            </a:r>
          </a:p>
          <a:p>
            <a:pPr>
              <a:buFontTx/>
              <a:buNone/>
            </a:pPr>
            <a:r>
              <a:rPr lang="ru-RU" sz="3400" b="1" dirty="0" smtClean="0"/>
              <a:t>б) … уменьшить … больше … меньше …</a:t>
            </a:r>
          </a:p>
          <a:p>
            <a:pPr>
              <a:buFontTx/>
              <a:buNone/>
            </a:pPr>
            <a:r>
              <a:rPr lang="ru-RU" sz="3400" b="1" dirty="0" smtClean="0"/>
              <a:t>в) … увеличить … меньше … больше …</a:t>
            </a:r>
          </a:p>
          <a:p>
            <a:pPr>
              <a:buFontTx/>
              <a:buNone/>
            </a:pPr>
            <a:r>
              <a:rPr lang="ru-RU" sz="3400" b="1" dirty="0" smtClean="0"/>
              <a:t>г) … увеличить … больше … </a:t>
            </a:r>
            <a:r>
              <a:rPr lang="ru-RU" sz="3400" b="1" dirty="0" err="1" smtClean="0"/>
              <a:t>больше</a:t>
            </a:r>
            <a:r>
              <a:rPr lang="ru-RU" sz="3400" b="1" dirty="0" smtClean="0"/>
              <a:t> …</a:t>
            </a:r>
          </a:p>
          <a:p>
            <a:pPr>
              <a:buFontTx/>
              <a:buNone/>
            </a:pPr>
            <a:r>
              <a:rPr lang="ru-RU" sz="3400" b="1" dirty="0" err="1" smtClean="0"/>
              <a:t>д</a:t>
            </a:r>
            <a:r>
              <a:rPr lang="ru-RU" sz="3400" b="1" dirty="0" smtClean="0"/>
              <a:t>) … уменьшить … больше … </a:t>
            </a:r>
            <a:r>
              <a:rPr lang="ru-RU" sz="3400" b="1" dirty="0" err="1" smtClean="0"/>
              <a:t>больше</a:t>
            </a:r>
            <a:r>
              <a:rPr lang="ru-RU" sz="3400" b="1" dirty="0" smtClean="0"/>
              <a:t> …</a:t>
            </a: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в), б)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5123" name="Рисунок 2" descr="Безымянный 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51520" y="573325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bright="-30000" contrast="40000"/>
          </a:blip>
          <a:srcRect l="15430" t="9972" r="19167" b="13120"/>
          <a:stretch>
            <a:fillRect/>
          </a:stretch>
        </p:blipFill>
        <p:spPr bwMode="auto">
          <a:xfrm>
            <a:off x="1547664" y="980728"/>
            <a:ext cx="5761037" cy="4322763"/>
          </a:xfrm>
          <a:noFill/>
        </p:spPr>
      </p:pic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5445224"/>
            <a:ext cx="8540750" cy="123031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тяжестью воды бумажка прогибается и давление внутри стакана становится меньше атмосферного. Поэтому атмосферное давление удерживает бумажку.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23528" y="0"/>
            <a:ext cx="8510588" cy="1325563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Его прижимает атмосферное давление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знаете, как …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8840"/>
            <a:ext cx="36957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Пьет человек?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Неужели и над этим можно задуматься?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1268" name="Picture 7" descr="i?id=10773101&amp;tov=7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3995738" y="2349500"/>
            <a:ext cx="5092700" cy="40417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Почему, в самом деле, жидкость устремляется к нам в рот? Что ее увлекает?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8840"/>
            <a:ext cx="4729163" cy="4114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такова: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питье мы расширяем грудную клетку  и тем разряжаем воздух во рту; под давлением наружного воздуха жидкость устремляется в то пространство, где давление меньше, и таким образом проникает в наш рот.</a:t>
            </a:r>
          </a:p>
        </p:txBody>
      </p:sp>
      <p:pic>
        <p:nvPicPr>
          <p:cNvPr id="13316" name="Picture 4" descr="i?id=59562667&amp;tov=0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5148064" y="1772815"/>
            <a:ext cx="3995936" cy="467125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5013325"/>
            <a:ext cx="8540750" cy="184467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Когда пробка не закручена, атмосфера выдавливает воду из бутылки. Если пробку закрутить, на воду действует только давление воздуха в бутылке, а его давление мало и вода не выливается!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907704" y="188640"/>
            <a:ext cx="5112667" cy="483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15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687"/>
          <a:stretch>
            <a:fillRect/>
          </a:stretch>
        </p:blipFill>
        <p:spPr>
          <a:xfrm>
            <a:off x="900113" y="333375"/>
            <a:ext cx="7438345" cy="4535785"/>
          </a:xfrm>
          <a:noFill/>
        </p:spPr>
      </p:pic>
      <p:sp>
        <p:nvSpPr>
          <p:cNvPr id="54281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869160"/>
            <a:ext cx="8540750" cy="14462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При нагревании часть воздуха вышла из стакана. Давление в нем уменьшилось. Под действием атмосферного давления вода вдавилась в банку.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96569/img5.jpg"/>
          <p:cNvPicPr/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220072" y="404664"/>
            <a:ext cx="392392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Изображен прибор ливер, служащий для взятия проб различных жидкостей. Ливер опускают в жидкость, затем закрывают пальцем верхнее отверстие и вынимают из жидкости. Когда верхнее отверстие открывают, из ливера начинает вытекать жидкость.</a:t>
            </a:r>
            <a:endParaRPr lang="ru-RU" sz="2800" b="1" dirty="0"/>
          </a:p>
        </p:txBody>
      </p:sp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4644008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7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ливер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5626968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Яйцо входит в бутылку.</a:t>
            </a:r>
          </a:p>
          <a:p>
            <a:pPr>
              <a:buNone/>
            </a:pPr>
            <a:r>
              <a:rPr lang="ru-RU" sz="2400" b="1" dirty="0" smtClean="0"/>
              <a:t>    Если в </a:t>
            </a:r>
            <a:r>
              <a:rPr lang="ru-RU" sz="2400" b="1" dirty="0" err="1" smtClean="0"/>
              <a:t>широкогорлую</a:t>
            </a:r>
            <a:r>
              <a:rPr lang="ru-RU" sz="2400" b="1" dirty="0" smtClean="0"/>
              <a:t> бутылку, например из под кефира, опустить кусочек горящей бумаги, а на горлышко положить сваренное вкрутую очищенное яйцо, то яйцо втягивается в бутылку. Бумажка погаснет, бутылка наполнится белым дымом, воздух расширится, лишняя часть выходит из бутылки. Внутри бутылки воздух остывает, давление уменьшается и под действием атмосферного давления яйцо входит в бутылку.</a:t>
            </a:r>
            <a:endParaRPr lang="ru-RU" sz="2400" b="1" dirty="0"/>
          </a:p>
        </p:txBody>
      </p:sp>
      <p:sp>
        <p:nvSpPr>
          <p:cNvPr id="7" name="Трапеция 6"/>
          <p:cNvSpPr/>
          <p:nvPr/>
        </p:nvSpPr>
        <p:spPr>
          <a:xfrm>
            <a:off x="6444208" y="1268760"/>
            <a:ext cx="1872208" cy="4491880"/>
          </a:xfrm>
          <a:prstGeom prst="trapezoid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48264" y="3933056"/>
            <a:ext cx="1008112" cy="163448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IMG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"/>
            <a:ext cx="31347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знаете, что…</a:t>
            </a: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412776"/>
            <a:ext cx="4038600" cy="44348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Мухи и древесные лягушки могут держаться на оконном стекле благодаря крошечным присоскам, в которых создается разряжение, и атмосферное давление удерживает присоску на стекле.</a:t>
            </a:r>
          </a:p>
        </p:txBody>
      </p:sp>
      <p:pic>
        <p:nvPicPr>
          <p:cNvPr id="4100" name="Picture 15" descr="i?id=16041638&amp;tov=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623896" y="3861049"/>
            <a:ext cx="4232882" cy="2996952"/>
          </a:xfrm>
          <a:noFill/>
        </p:spPr>
      </p:pic>
      <p:pic>
        <p:nvPicPr>
          <p:cNvPr id="4101" name="Picture 11" descr="i?id=61196312&amp;tov=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0" y="1007246"/>
            <a:ext cx="3851920" cy="2902204"/>
          </a:xfrm>
          <a:noFill/>
        </p:spPr>
      </p:pic>
      <p:pic>
        <p:nvPicPr>
          <p:cNvPr id="36866" name="Picture 2" descr="F:\физика\Гифы\animals\n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517232"/>
            <a:ext cx="1724025" cy="1028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04800"/>
            <a:ext cx="504671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знаете, что…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6792"/>
            <a:ext cx="4572000" cy="51571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Рыбы прилипалы имеют присасывающую поверхность, состоящую из ряда складок, образующие глубокие «карманы». При попытке оторвать присоску от поверхности, к которой она прилипла, глубина карманов увеличивается, давление в них уменьшается и тогда внешнее давление еще сильнее прижимает присоску.</a:t>
            </a:r>
          </a:p>
        </p:txBody>
      </p:sp>
      <p:pic>
        <p:nvPicPr>
          <p:cNvPr id="5124" name="Picture 8" descr="i?id=13856529&amp;tov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0" y="2341650"/>
            <a:ext cx="4788024" cy="4516350"/>
          </a:xfrm>
          <a:noFill/>
        </p:spPr>
      </p:pic>
      <p:pic>
        <p:nvPicPr>
          <p:cNvPr id="5" name="i-main-pic" descr="Картинка 11 из 1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0"/>
            <a:ext cx="3240360" cy="3161141"/>
          </a:xfrm>
          <a:prstGeom prst="rect">
            <a:avLst/>
          </a:prstGeom>
          <a:noFill/>
        </p:spPr>
      </p:pic>
      <p:pic>
        <p:nvPicPr>
          <p:cNvPr id="37890" name="Picture 2" descr="F:\физика\Гифы\animals\b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-243408"/>
            <a:ext cx="2457450" cy="157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 знаете, что…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499992" cy="508518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 использует атмосферное давление всякий раз, когда хочет пить. Шея у него короткая, и он не может нагнуть голову в воду, а опускает только хобот и втягивает воздух. Под действием атмосферного давления хобот наполняется водой, тогда слон изгибает его и выливает воду в рот.</a:t>
            </a:r>
          </a:p>
        </p:txBody>
      </p:sp>
      <p:pic>
        <p:nvPicPr>
          <p:cNvPr id="5" name="Picture 4" descr="i?id=41781015&amp;tov=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9026" y="3113584"/>
            <a:ext cx="4704974" cy="3744416"/>
          </a:xfrm>
          <a:noFill/>
        </p:spPr>
      </p:pic>
      <p:pic>
        <p:nvPicPr>
          <p:cNvPr id="6" name="Picture 6" descr="i?id=23096167&amp;tov=7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14987" y="0"/>
            <a:ext cx="3529013" cy="3384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96569/img1.gif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0" y="692696"/>
            <a:ext cx="43924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Гуляя в тенистой роще, греческий философ беседовал со своим учеником. "скажи мне, - спросил юноша, - почему тебя часто одолевают сомнения? Ты прожил долгую жизнь, умудрен опытом и учился у великих эллинов. Как же так, что для тебя осталось столь много неясных вопросов?"</a:t>
            </a:r>
          </a:p>
          <a:p>
            <a:r>
              <a:rPr lang="ru-RU" b="1" dirty="0" smtClean="0"/>
              <a:t>В раздумье философ очертил посохом перед собой два круга: маленький и большой. "Твои знания - это маленький круг, а мои - большой. Но все, что осталось вне этих кругов, - неизвестность. Маленький круг мало соприкасается с неизвестностью. Чем шире круг твоих знаний, тем больше его граница с неизвестностью. И впредь, чем больше ты станешь узнавать нового, тем больше будет возникать у тебя неясных вопросов".</a:t>
            </a:r>
          </a:p>
          <a:p>
            <a:r>
              <a:rPr lang="ru-RU" b="1" dirty="0" smtClean="0"/>
              <a:t>Греческий мудрец дал исчерпывающий ответ.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3467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Сегодня на уроке мы увеличим круг наших знаний, изучая подробно про атмосферное давление.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40804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Значение атмосферы и атмосферного давления в нашей жизни: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играет важнейшую роль в тепловом балансе земли.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 и поглощает большую часть излучения, проходящего к Земле из космического пространства.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предохраняет нас от непрерывной бомбардировки микрометеоритов.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Атмосферное давление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большое значение в быту и в медицине.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крыша нашей Земли, под этой одной крышей живут люди разной национальности и мы должны беречь от загрязнения нашу атмосферу.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578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907704" y="1052736"/>
            <a:ext cx="23304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Image579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859338" y="1125538"/>
            <a:ext cx="23145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071563" y="4643438"/>
            <a:ext cx="7632700" cy="16097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Давление распределено по всей площади тела, и внутри тела существует давление, уравновешивающее атмосферное.</a:t>
            </a:r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928662" y="285728"/>
            <a:ext cx="7772400" cy="5762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Century Gothic" pitchFamily="34" charset="0"/>
              </a:rPr>
              <a:t>В каком случае художник прав?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14671/4.gif"/>
          <p:cNvPicPr/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79512" y="620688"/>
            <a:ext cx="331236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55679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Повторение опыта </a:t>
            </a:r>
            <a:r>
              <a:rPr lang="ru-RU" sz="4000" b="1" dirty="0" err="1" smtClean="0"/>
              <a:t>Герике</a:t>
            </a:r>
            <a:r>
              <a:rPr lang="ru-RU" sz="4000" b="1" dirty="0" smtClean="0"/>
              <a:t> с двумя стаканами и свечой.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47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Проверим себя!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Можно ли «спрятаться» от атмосферного давления, нырнув в воду?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Чтобы выпить сгущённое молоко из жестяной банки, в крышке пробивают два отверстия. Для чего необходимо второе отверстие?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Медицинские банки прогревают пламенем перед тем как поставить больному. Объясните, почему после этого они «присасываются» к телу?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492896"/>
            <a:ext cx="5616624" cy="679450"/>
          </a:xfrm>
          <a:solidFill>
            <a:srgbClr val="CCECF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ТЯЖЕЛАЯ ГАЗЕТА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1" y="3140968"/>
            <a:ext cx="5400600" cy="3717032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Положи на стол широкую и длинную линейку.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Уравновесь ее на краю стола так, чтобы при малейшем нажиме она наклонялась или падала.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Теперь поверх установленной в таком положении линейки расстели газетный лист большого формата. Если ты с силой ударишь кулаком по выступающему концу дощечки, к великому своему изумлению, ты увидишь, что линейка удержалась на месте, точно приколоченная гвоздями!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Объясните почему это произошло.</a:t>
            </a:r>
            <a:r>
              <a:rPr lang="ru-RU" sz="96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9600" b="1" dirty="0" smtClean="0"/>
              <a:t>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590830" y="3212976"/>
            <a:ext cx="355460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520" y="0"/>
            <a:ext cx="8745538" cy="1484784"/>
            <a:chOff x="148" y="1979"/>
            <a:chExt cx="5509" cy="125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807" y="2927"/>
              <a:ext cx="170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0"/>
                  <a:cs typeface="Microsoft YaHei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" y="1979"/>
              <a:ext cx="4628" cy="8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48" y="2750"/>
              <a:ext cx="2247" cy="0"/>
            </a:xfrm>
            <a:custGeom>
              <a:avLst/>
              <a:gdLst>
                <a:gd name="T0" fmla="*/ 0 w 2249"/>
                <a:gd name="T1" fmla="*/ 0 h 1"/>
                <a:gd name="T2" fmla="*/ 2229 w 2249"/>
                <a:gd name="T3" fmla="*/ 0 h 1"/>
                <a:gd name="T4" fmla="*/ 0 60000 65536"/>
                <a:gd name="T5" fmla="*/ 0 60000 65536"/>
                <a:gd name="T6" fmla="*/ 0 w 2249"/>
                <a:gd name="T7" fmla="*/ 0 h 1"/>
                <a:gd name="T8" fmla="*/ 2249 w 2249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9" h="1">
                  <a:moveTo>
                    <a:pt x="0" y="0"/>
                  </a:moveTo>
                  <a:lnTo>
                    <a:pt x="2249" y="0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3198" y="2746"/>
              <a:ext cx="2459" cy="2"/>
            </a:xfrm>
            <a:custGeom>
              <a:avLst/>
              <a:gdLst>
                <a:gd name="T0" fmla="*/ 0 w 2461"/>
                <a:gd name="T1" fmla="*/ 0 h 4"/>
                <a:gd name="T2" fmla="*/ 2441 w 2461"/>
                <a:gd name="T3" fmla="*/ 1 h 4"/>
                <a:gd name="T4" fmla="*/ 0 60000 65536"/>
                <a:gd name="T5" fmla="*/ 0 60000 65536"/>
                <a:gd name="T6" fmla="*/ 0 w 2461"/>
                <a:gd name="T7" fmla="*/ 0 h 4"/>
                <a:gd name="T8" fmla="*/ 2461 w 246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1" h="4">
                  <a:moveTo>
                    <a:pt x="0" y="0"/>
                  </a:moveTo>
                  <a:lnTo>
                    <a:pt x="2461" y="4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576" y="2746"/>
              <a:ext cx="465" cy="2"/>
            </a:xfrm>
            <a:custGeom>
              <a:avLst/>
              <a:gdLst>
                <a:gd name="T0" fmla="*/ 0 w 467"/>
                <a:gd name="T1" fmla="*/ 1 h 4"/>
                <a:gd name="T2" fmla="*/ 447 w 467"/>
                <a:gd name="T3" fmla="*/ 0 h 4"/>
                <a:gd name="T4" fmla="*/ 0 60000 65536"/>
                <a:gd name="T5" fmla="*/ 0 60000 65536"/>
                <a:gd name="T6" fmla="*/ 0 w 467"/>
                <a:gd name="T7" fmla="*/ 0 h 4"/>
                <a:gd name="T8" fmla="*/ 467 w 46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4">
                  <a:moveTo>
                    <a:pt x="0" y="4"/>
                  </a:moveTo>
                  <a:lnTo>
                    <a:pt x="467" y="0"/>
                  </a:lnTo>
                </a:path>
              </a:pathLst>
            </a:custGeom>
            <a:noFill/>
            <a:ln w="381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26" y="2318"/>
              <a:ext cx="167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400" b="1">
                  <a:solidFill>
                    <a:srgbClr val="00964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icrosoft YaHei" charset="0"/>
                  <a:cs typeface="Microsoft YaHei" charset="0"/>
                </a:rPr>
                <a:t> 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475656" y="98072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Всем спасибо за работу.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1628800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Домашнее задание: §  21 п.1,2,5,6 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8914" name="Picture 2" descr="F:\физика\Гифы\book\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836712"/>
            <a:ext cx="1858888" cy="174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7">
            <a:hlinkClick r:id="" action="ppaction://noaction">
              <a:snd r:embed="rId2" name="type.wav"/>
            </a:hlinkClick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Подведение   итогов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696" y="2996952"/>
            <a:ext cx="1512888" cy="56409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204864"/>
            <a:ext cx="40324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Оцените свою деятельность 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«3»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5696" y="4077072"/>
            <a:ext cx="1512888" cy="5640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35696" y="5301208"/>
            <a:ext cx="1512888" cy="5640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13285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вашего настроения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F:\физика\Гифы\smail\b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062" y="3212976"/>
            <a:ext cx="2880320" cy="2880320"/>
          </a:xfrm>
          <a:prstGeom prst="rect">
            <a:avLst/>
          </a:prstGeom>
          <a:noFill/>
        </p:spPr>
      </p:pic>
      <p:pic>
        <p:nvPicPr>
          <p:cNvPr id="34819" name="Picture 3" descr="F:\физика\Гифы\smail\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696" y="3429000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4535488" cy="2655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Вес воздуха.</a:t>
            </a:r>
            <a:endParaRPr lang="ru-RU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539750" y="2205038"/>
            <a:ext cx="8137525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Атмосферное давление.</a:t>
            </a:r>
          </a:p>
        </p:txBody>
      </p:sp>
      <p:pic>
        <p:nvPicPr>
          <p:cNvPr id="3073" name="Picture 1" descr="F:\физика\Гифы\planet\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07" y="4705588"/>
            <a:ext cx="1982781" cy="195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вес воздуха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6436" y="1196752"/>
            <a:ext cx="9127564" cy="47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4235-735F-4799-862B-2AC67D9DFD55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9388" y="1508155"/>
            <a:ext cx="8747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 smtClean="0"/>
              <a:t>Масса </a:t>
            </a:r>
            <a:r>
              <a:rPr lang="ru-RU" sz="3200" b="1" dirty="0"/>
              <a:t>воздуха в объёме </a:t>
            </a:r>
            <a:r>
              <a:rPr lang="ru-RU" sz="3200" b="1" dirty="0">
                <a:solidFill>
                  <a:srgbClr val="000000"/>
                </a:solidFill>
              </a:rPr>
              <a:t>    </a:t>
            </a:r>
            <a:r>
              <a:rPr lang="ru-RU" sz="3200" b="1" dirty="0"/>
              <a:t>     при </a:t>
            </a:r>
            <a:r>
              <a:rPr lang="ru-RU" sz="3200" b="1" dirty="0" smtClean="0"/>
              <a:t>температуре 	С    градусов и </a:t>
            </a:r>
            <a:r>
              <a:rPr lang="ru-RU" sz="3200" b="1" dirty="0"/>
              <a:t>нормальном атмосферном давлении равна </a:t>
            </a:r>
            <a:r>
              <a:rPr lang="ru-RU" sz="3200" b="1" dirty="0" smtClean="0"/>
              <a:t>1,3 </a:t>
            </a:r>
            <a:r>
              <a:rPr lang="ru-RU" sz="3200" b="1" dirty="0"/>
              <a:t>кг</a:t>
            </a:r>
            <a:r>
              <a:rPr lang="ru-RU" sz="3200" b="1" dirty="0" smtClean="0"/>
              <a:t>.</a:t>
            </a:r>
            <a:endParaRPr lang="en-US" sz="3200" b="1" dirty="0" smtClean="0"/>
          </a:p>
          <a:p>
            <a:endParaRPr lang="ru-RU" sz="3200" b="1" dirty="0"/>
          </a:p>
          <a:p>
            <a:r>
              <a:rPr lang="ru-RU" sz="3200" b="1" dirty="0"/>
              <a:t>Вес этого воздуха найдем по формуле:</a:t>
            </a:r>
          </a:p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 smtClean="0"/>
              <a:t> </a:t>
            </a:r>
            <a:r>
              <a:rPr lang="en-US" sz="3200" b="1" i="1" dirty="0" smtClean="0">
                <a:solidFill>
                  <a:srgbClr val="000000"/>
                </a:solidFill>
              </a:rPr>
              <a:t>P</a:t>
            </a:r>
            <a:r>
              <a:rPr lang="ru-RU" sz="3200" b="1" dirty="0" smtClean="0">
                <a:solidFill>
                  <a:srgbClr val="000000"/>
                </a:solidFill>
              </a:rPr>
              <a:t>=9,8 </a:t>
            </a:r>
            <a:r>
              <a:rPr lang="en-US" sz="3200" b="1" dirty="0">
                <a:solidFill>
                  <a:srgbClr val="000000"/>
                </a:solidFill>
              </a:rPr>
              <a:t>H</a:t>
            </a:r>
            <a:r>
              <a:rPr lang="ru-RU" sz="3200" b="1" dirty="0">
                <a:solidFill>
                  <a:srgbClr val="000000"/>
                </a:solidFill>
              </a:rPr>
              <a:t>/кг •1,3 кг ≈13 Н</a:t>
            </a:r>
            <a:r>
              <a:rPr lang="ru-RU" sz="32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60350"/>
            <a:ext cx="666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Вычислим вес воздуха ( по массе )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788024" y="1412776"/>
          <a:ext cx="809625" cy="647700"/>
        </p:xfrm>
        <a:graphic>
          <a:graphicData uri="http://schemas.openxmlformats.org/presentationml/2006/ole">
            <p:oleObj spid="_x0000_s1026" name="Формула" r:id="rId3" imgW="253800" imgH="203040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51520" y="2060848"/>
          <a:ext cx="968375" cy="475679"/>
        </p:xfrm>
        <a:graphic>
          <a:graphicData uri="http://schemas.openxmlformats.org/presentationml/2006/ole">
            <p:oleObj spid="_x0000_s1027" name="Формула" r:id="rId4" imgW="317160" imgH="177480" progId="Equation.3">
              <p:embed/>
            </p:oleObj>
          </a:graphicData>
        </a:graphic>
      </p:graphicFrame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642910" y="4143380"/>
          <a:ext cx="2159000" cy="719137"/>
        </p:xfrm>
        <a:graphic>
          <a:graphicData uri="http://schemas.openxmlformats.org/presentationml/2006/ole">
            <p:oleObj spid="_x0000_s1028" name="Формула" r:id="rId5" imgW="596641" imgH="203112" progId="Equation.3">
              <p:embed/>
            </p:oleObj>
          </a:graphicData>
        </a:graphic>
      </p:graphicFrame>
      <p:pic>
        <p:nvPicPr>
          <p:cNvPr id="11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156175" y="4005064"/>
            <a:ext cx="3040355" cy="28529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596" y="571501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=1.29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кг/м³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0" y="0"/>
            <a:ext cx="4140200" cy="6858000"/>
          </a:xfrm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284663" y="549275"/>
            <a:ext cx="4859337" cy="6308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Экзосфера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(греч. - снаружи) – 500 км – 800 км</a:t>
            </a:r>
          </a:p>
          <a:p>
            <a:pPr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Термосфера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(греч. - тепло) – 80 км – 500 км 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Озоновый слой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Мезосфера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(греч. - средний) -  55 км – 80 км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Стратосфера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(лат. – настил, слой)  11 км - 55 км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Тропосфера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(от греч. - поворот) до 11 км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427538" y="0"/>
            <a:ext cx="4140200" cy="519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B305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Слои атмосферы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91550" cy="1557326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</a:t>
            </a:r>
            <a:r>
              <a:rPr lang="ru-RU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существует воздушная оболочка Земли?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2071678"/>
            <a:ext cx="8540750" cy="1935170"/>
          </a:xfrm>
          <a:solidFill>
            <a:srgbClr val="CCECFF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Воздушная оболочка Земли существует, потому что  скорость молекул меньше, чем 11,2 км/с и на них  действует сила тяжести.</a:t>
            </a:r>
          </a:p>
        </p:txBody>
      </p:sp>
      <p:pic>
        <p:nvPicPr>
          <p:cNvPr id="4" name="Picture 1" descr="F:\физика\Гифы\other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714356"/>
            <a:ext cx="1872208" cy="166418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5572140"/>
            <a:ext cx="9144000" cy="1070430"/>
          </a:xfrm>
          <a:prstGeom prst="rect">
            <a:avLst/>
          </a:prstGeom>
          <a:solidFill>
            <a:srgbClr val="CCECFF"/>
          </a:solidFill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Что произошло бы на Земле, если бы воздушная атмосфера вдруг исчезла?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физика\Гифы\planet\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500438"/>
            <a:ext cx="2071702" cy="201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570037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Лишившись атмосферы Земля стала бы такой же мертвой, как ее спутница Луна, где попеременно царят то испепеляющий зной, то леденящий холод + 130 С днем и  - 150 С ночью</a:t>
            </a:r>
            <a:r>
              <a:rPr lang="ru-RU" sz="2800" dirty="0" smtClean="0"/>
              <a:t>.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989138"/>
            <a:ext cx="8785225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1449</TotalTime>
  <Words>1238</Words>
  <Application>Microsoft Office PowerPoint</Application>
  <PresentationFormat>Экран (4:3)</PresentationFormat>
  <Paragraphs>149</Paragraphs>
  <Slides>35</Slides>
  <Notes>2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Почему существует воздушная оболочка Земли?</vt:lpstr>
      <vt:lpstr>Лишившись атмосферы Земля стала бы такой же мертвой, как ее спутница Луна, где попеременно царят то испепеляющий зной, то леденящий холод + 130 С днем и  - 150 С ночью.</vt:lpstr>
      <vt:lpstr>Слайд 10</vt:lpstr>
      <vt:lpstr>   Земная                         поверхность и все тела на ней испытывают давление толщи воздуха, т.е. испытывают атмосферное давление.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 вы знаете, как …</vt:lpstr>
      <vt:lpstr>Почему, в самом деле, жидкость устремляется к нам в рот? Что ее увлекает? </vt:lpstr>
      <vt:lpstr>Слайд 23</vt:lpstr>
      <vt:lpstr>Слайд 24</vt:lpstr>
      <vt:lpstr>ливер</vt:lpstr>
      <vt:lpstr>Слайд 26</vt:lpstr>
      <vt:lpstr>А вы знаете, что…</vt:lpstr>
      <vt:lpstr>А вы знаете, что…</vt:lpstr>
      <vt:lpstr>А вы знаете, что…</vt:lpstr>
      <vt:lpstr>Слайд 30</vt:lpstr>
      <vt:lpstr>В каком случае художник прав?</vt:lpstr>
      <vt:lpstr>Слайд 32</vt:lpstr>
      <vt:lpstr>       Проверим себя! </vt:lpstr>
      <vt:lpstr>ТЯЖЕЛАЯ ГАЗЕТА</vt:lpstr>
      <vt:lpstr>Подведение  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Валечка</cp:lastModifiedBy>
  <cp:revision>135</cp:revision>
  <dcterms:modified xsi:type="dcterms:W3CDTF">2014-01-12T16:40:35Z</dcterms:modified>
</cp:coreProperties>
</file>