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sldIdLst>
    <p:sldId id="328" r:id="rId2"/>
    <p:sldId id="256" r:id="rId3"/>
    <p:sldId id="259" r:id="rId4"/>
    <p:sldId id="312" r:id="rId5"/>
    <p:sldId id="310" r:id="rId6"/>
    <p:sldId id="280" r:id="rId7"/>
    <p:sldId id="279" r:id="rId8"/>
    <p:sldId id="327" r:id="rId9"/>
    <p:sldId id="262" r:id="rId10"/>
    <p:sldId id="263" r:id="rId11"/>
    <p:sldId id="296" r:id="rId12"/>
    <p:sldId id="297" r:id="rId13"/>
    <p:sldId id="309" r:id="rId14"/>
    <p:sldId id="274" r:id="rId15"/>
    <p:sldId id="298" r:id="rId16"/>
    <p:sldId id="320" r:id="rId17"/>
    <p:sldId id="325" r:id="rId18"/>
    <p:sldId id="326" r:id="rId19"/>
    <p:sldId id="264" r:id="rId20"/>
    <p:sldId id="269" r:id="rId21"/>
    <p:sldId id="265" r:id="rId22"/>
    <p:sldId id="307" r:id="rId23"/>
    <p:sldId id="282" r:id="rId24"/>
    <p:sldId id="294" r:id="rId25"/>
    <p:sldId id="272" r:id="rId26"/>
    <p:sldId id="258" r:id="rId27"/>
    <p:sldId id="306" r:id="rId28"/>
    <p:sldId id="305" r:id="rId29"/>
    <p:sldId id="273" r:id="rId30"/>
    <p:sldId id="304" r:id="rId31"/>
    <p:sldId id="324" r:id="rId32"/>
    <p:sldId id="308" r:id="rId33"/>
    <p:sldId id="315" r:id="rId34"/>
    <p:sldId id="316" r:id="rId35"/>
    <p:sldId id="322" r:id="rId36"/>
    <p:sldId id="31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56" autoAdjust="0"/>
    <p:restoredTop sz="94660"/>
  </p:normalViewPr>
  <p:slideViewPr>
    <p:cSldViewPr>
      <p:cViewPr varScale="1">
        <p:scale>
          <a:sx n="104" d="100"/>
          <a:sy n="104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9E8EA15-6334-4810-A1EC-65CB3FD5D7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C6FF0-977F-4647-9E00-46E7E4E4B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7E406-48C6-4B47-A116-7EA1DE9A8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731" y="274638"/>
            <a:ext cx="8228539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731" y="1600200"/>
            <a:ext cx="8228539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731" y="3938589"/>
            <a:ext cx="8228539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731" y="6245225"/>
            <a:ext cx="2132539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3784" y="6245225"/>
            <a:ext cx="2896433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731" y="6245225"/>
            <a:ext cx="2132539" cy="476250"/>
          </a:xfrm>
        </p:spPr>
        <p:txBody>
          <a:bodyPr/>
          <a:lstStyle>
            <a:lvl1pPr>
              <a:defRPr/>
            </a:lvl1pPr>
          </a:lstStyle>
          <a:p>
            <a:fld id="{E753A078-05AC-437C-B6D9-54F47D2CE9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\&#1056;&#1072;&#1073;&#1086;&#1095;&#1080;&#1081;%20&#1089;&#1090;&#1086;&#1083;\&#1082;&#1086;&#1085;&#1082;&#1091;&#1088;&#1089;%20&#1048;&#1050;&#1058;\&#1050;&#1086;&#1085;&#1082;&#1091;&#1088;&#1089;&#1085;&#1072;&#1103;%20&#1088;&#1072;&#1073;&#1086;&#1090;&#1072;%20-%202010\05%20&#1044;&#1086;&#1088;&#1086;&#1078;&#1082;&#1072;%205.wma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18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8.wmf"/><Relationship Id="rId2" Type="http://schemas.openxmlformats.org/officeDocument/2006/relationships/tags" Target="../tags/tag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5" Type="http://schemas.openxmlformats.org/officeDocument/2006/relationships/image" Target="../media/image36.jpeg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к уроку по теме «Давление»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Учитель физики высшей категории МОУСОШ №5</a:t>
            </a:r>
          </a:p>
          <a:p>
            <a:pPr algn="ctr"/>
            <a:r>
              <a:rPr lang="ru-RU" dirty="0" err="1" smtClean="0"/>
              <a:t>Скорченко</a:t>
            </a:r>
            <a:r>
              <a:rPr lang="ru-RU" dirty="0" smtClean="0"/>
              <a:t> Любовь Егоровна.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2013г.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/>
              <a:t>Рассматривая новую физическую величину, что мы должны выяснить?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dirty="0"/>
              <a:t>определение  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 </a:t>
            </a:r>
            <a:r>
              <a:rPr lang="ru-RU" dirty="0" smtClean="0"/>
              <a:t>формулу  </a:t>
            </a:r>
            <a:endParaRPr lang="ru-RU" dirty="0"/>
          </a:p>
          <a:p>
            <a:pPr marL="609600" indent="-609600">
              <a:buFontTx/>
              <a:buAutoNum type="arabicPeriod"/>
            </a:pPr>
            <a:r>
              <a:rPr lang="ru-RU" dirty="0"/>
              <a:t> единицы измерения </a:t>
            </a:r>
            <a:endParaRPr lang="ru-RU" dirty="0" smtClean="0"/>
          </a:p>
          <a:p>
            <a:pPr marL="609600" indent="-609600">
              <a:buFontTx/>
              <a:buAutoNum type="arabicPeriod"/>
            </a:pPr>
            <a:r>
              <a:rPr lang="ru-RU" dirty="0" smtClean="0"/>
              <a:t>Способы изменения давления </a:t>
            </a:r>
            <a:endParaRPr lang="ru-RU" dirty="0"/>
          </a:p>
          <a:p>
            <a:pPr marL="609600" indent="-609600">
              <a:buFontTx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1052513"/>
            <a:ext cx="7931150" cy="5078412"/>
          </a:xfrm>
        </p:spPr>
        <p:txBody>
          <a:bodyPr/>
          <a:lstStyle/>
          <a:p>
            <a:r>
              <a:rPr lang="ru-RU"/>
              <a:t>Величина, равная отношению силы, действующей перпендикулярно поверхности, к площади этой поверхности, называется давлением.</a:t>
            </a:r>
          </a:p>
          <a:p>
            <a:pPr>
              <a:buFont typeface="Wingdings" pitchFamily="2" charset="2"/>
              <a:buNone/>
            </a:pPr>
            <a:r>
              <a:rPr lang="ru-RU"/>
              <a:t> 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r>
              <a:rPr lang="ru-RU"/>
              <a:t>Давление = Сила : Площадь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765175"/>
            <a:ext cx="8229600" cy="5365750"/>
          </a:xfrm>
        </p:spPr>
        <p:txBody>
          <a:bodyPr/>
          <a:lstStyle/>
          <a:p>
            <a:r>
              <a:rPr lang="ru-RU"/>
              <a:t>Обозначается давление буквой  </a:t>
            </a: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</a:t>
            </a:r>
            <a:r>
              <a:rPr lang="ru-RU"/>
              <a:t>:</a:t>
            </a:r>
          </a:p>
          <a:p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ru-RU"/>
              <a:t>                             или</a:t>
            </a:r>
          </a:p>
          <a:p>
            <a:pPr>
              <a:buFont typeface="Wingdings" pitchFamily="2" charset="2"/>
              <a:buNone/>
            </a:pPr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0420" name="Picture 4" descr="Clip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076700"/>
            <a:ext cx="2592387" cy="2197100"/>
          </a:xfrm>
          <a:prstGeom prst="rect">
            <a:avLst/>
          </a:prstGeom>
          <a:noFill/>
        </p:spPr>
      </p:pic>
      <p:pic>
        <p:nvPicPr>
          <p:cNvPr id="60421" name="Picture 5" descr="Clip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628775"/>
            <a:ext cx="3311525" cy="1379538"/>
          </a:xfrm>
          <a:prstGeom prst="rect">
            <a:avLst/>
          </a:prstGeom>
          <a:noFill/>
        </p:spPr>
      </p:pic>
      <p:pic>
        <p:nvPicPr>
          <p:cNvPr id="5" name="Picture 4" descr="Clip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77072"/>
            <a:ext cx="2592387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8175" y="404813"/>
            <a:ext cx="5327650" cy="1023937"/>
            <a:chOff x="1247" y="981"/>
            <a:chExt cx="2790" cy="645"/>
          </a:xfrm>
        </p:grpSpPr>
        <p:sp>
          <p:nvSpPr>
            <p:cNvPr id="14353" name="Line 3"/>
            <p:cNvSpPr>
              <a:spLocks noChangeShapeType="1"/>
            </p:cNvSpPr>
            <p:nvPr/>
          </p:nvSpPr>
          <p:spPr bwMode="auto">
            <a:xfrm>
              <a:off x="2971" y="1298"/>
              <a:ext cx="10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247" y="981"/>
              <a:ext cx="2790" cy="645"/>
              <a:chOff x="657" y="1298"/>
              <a:chExt cx="2790" cy="645"/>
            </a:xfrm>
          </p:grpSpPr>
          <p:sp>
            <p:nvSpPr>
              <p:cNvPr id="14355" name="Text Box 5"/>
              <p:cNvSpPr txBox="1">
                <a:spLocks noChangeArrowheads="1"/>
              </p:cNvSpPr>
              <p:nvPr/>
            </p:nvSpPr>
            <p:spPr bwMode="auto">
              <a:xfrm>
                <a:off x="657" y="1434"/>
                <a:ext cx="122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/>
                  <a:t>давление</a:t>
                </a:r>
              </a:p>
            </p:txBody>
          </p:sp>
          <p:sp>
            <p:nvSpPr>
              <p:cNvPr id="14356" name="Text Box 6"/>
              <p:cNvSpPr txBox="1">
                <a:spLocks noChangeArrowheads="1"/>
              </p:cNvSpPr>
              <p:nvPr/>
            </p:nvSpPr>
            <p:spPr bwMode="auto">
              <a:xfrm>
                <a:off x="2562" y="1298"/>
                <a:ext cx="68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/>
                  <a:t>сила</a:t>
                </a:r>
              </a:p>
            </p:txBody>
          </p:sp>
          <p:sp>
            <p:nvSpPr>
              <p:cNvPr id="14357" name="Line 7"/>
              <p:cNvSpPr>
                <a:spLocks noChangeShapeType="1"/>
              </p:cNvSpPr>
              <p:nvPr/>
            </p:nvSpPr>
            <p:spPr bwMode="auto">
              <a:xfrm>
                <a:off x="1973" y="1570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8" name="Line 8"/>
              <p:cNvSpPr>
                <a:spLocks noChangeShapeType="1"/>
              </p:cNvSpPr>
              <p:nvPr/>
            </p:nvSpPr>
            <p:spPr bwMode="auto">
              <a:xfrm>
                <a:off x="1973" y="1661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9" name="Text Box 9"/>
              <p:cNvSpPr txBox="1">
                <a:spLocks noChangeArrowheads="1"/>
              </p:cNvSpPr>
              <p:nvPr/>
            </p:nvSpPr>
            <p:spPr bwMode="auto">
              <a:xfrm>
                <a:off x="2313" y="1616"/>
                <a:ext cx="113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/>
                  <a:t>площадь</a:t>
                </a:r>
              </a:p>
            </p:txBody>
          </p:sp>
        </p:grpSp>
      </p:grpSp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3616325" y="1628775"/>
            <a:ext cx="1909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</a:rPr>
              <a:t>P=F/S</a:t>
            </a:r>
            <a:endParaRPr lang="ru-RU" sz="4000" b="1">
              <a:solidFill>
                <a:srgbClr val="000066"/>
              </a:solidFill>
            </a:endParaRP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647700" y="2349500"/>
            <a:ext cx="784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i="1" dirty="0">
                <a:solidFill>
                  <a:srgbClr val="000099"/>
                </a:solidFill>
              </a:rPr>
              <a:t>За единицу давления принимается такое давление, которое производит сила в 1 Н, действующая на поверхность площадью 1м</a:t>
            </a:r>
            <a:r>
              <a:rPr lang="ru-RU" sz="2400" b="1" i="1" baseline="30000" dirty="0">
                <a:solidFill>
                  <a:srgbClr val="000099"/>
                </a:solidFill>
              </a:rPr>
              <a:t>2 </a:t>
            </a:r>
            <a:r>
              <a:rPr lang="ru-RU" sz="2400" b="1" i="1" dirty="0">
                <a:solidFill>
                  <a:srgbClr val="000099"/>
                </a:solidFill>
              </a:rPr>
              <a:t> перпендикулярно этой поверхности</a:t>
            </a: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574675" y="4221163"/>
            <a:ext cx="7993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Единица давления – ньютон на квадратный метр, называется </a:t>
            </a:r>
            <a:r>
              <a:rPr lang="ru-RU" sz="2400">
                <a:solidFill>
                  <a:srgbClr val="FF0000"/>
                </a:solidFill>
              </a:rPr>
              <a:t>Паскалем.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987675" y="4724400"/>
            <a:ext cx="3168650" cy="962025"/>
            <a:chOff x="1791" y="2976"/>
            <a:chExt cx="1996" cy="606"/>
          </a:xfrm>
        </p:grpSpPr>
        <p:sp>
          <p:nvSpPr>
            <p:cNvPr id="14343" name="Line 14"/>
            <p:cNvSpPr>
              <a:spLocks noChangeShapeType="1"/>
            </p:cNvSpPr>
            <p:nvPr/>
          </p:nvSpPr>
          <p:spPr bwMode="auto">
            <a:xfrm>
              <a:off x="2699" y="3203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791" y="2976"/>
              <a:ext cx="1996" cy="606"/>
              <a:chOff x="1791" y="2976"/>
              <a:chExt cx="1634" cy="606"/>
            </a:xfrm>
          </p:grpSpPr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1791" y="2976"/>
                <a:ext cx="1451" cy="501"/>
                <a:chOff x="1746" y="2976"/>
                <a:chExt cx="1451" cy="501"/>
              </a:xfrm>
            </p:grpSpPr>
            <p:grpSp>
              <p:nvGrpSpPr>
                <p:cNvPr id="7" name="Group 17"/>
                <p:cNvGrpSpPr>
                  <a:grpSpLocks/>
                </p:cNvGrpSpPr>
                <p:nvPr/>
              </p:nvGrpSpPr>
              <p:grpSpPr bwMode="auto">
                <a:xfrm>
                  <a:off x="1746" y="2976"/>
                  <a:ext cx="1451" cy="501"/>
                  <a:chOff x="975" y="2840"/>
                  <a:chExt cx="1451" cy="501"/>
                </a:xfrm>
              </p:grpSpPr>
              <p:sp>
                <p:nvSpPr>
                  <p:cNvPr id="14349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" y="2976"/>
                    <a:ext cx="726" cy="3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ru-RU" sz="3200" b="1">
                        <a:solidFill>
                          <a:srgbClr val="FF0000"/>
                        </a:solidFill>
                      </a:rPr>
                      <a:t>1 Па</a:t>
                    </a:r>
                  </a:p>
                </p:txBody>
              </p:sp>
              <p:sp>
                <p:nvSpPr>
                  <p:cNvPr id="1435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701" y="3158"/>
                    <a:ext cx="18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51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2" y="2976"/>
                    <a:ext cx="227" cy="3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ru-RU" sz="3200" b="1">
                        <a:solidFill>
                          <a:srgbClr val="FF0000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4352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4" y="2840"/>
                    <a:ext cx="272" cy="3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ru-RU" sz="3200" b="1">
                        <a:solidFill>
                          <a:srgbClr val="FF0000"/>
                        </a:solidFill>
                      </a:rPr>
                      <a:t>Н</a:t>
                    </a:r>
                  </a:p>
                </p:txBody>
              </p:sp>
            </p:grpSp>
            <p:sp>
              <p:nvSpPr>
                <p:cNvPr id="14348" name="Line 22"/>
                <p:cNvSpPr>
                  <a:spLocks noChangeShapeType="1"/>
                </p:cNvSpPr>
                <p:nvPr/>
              </p:nvSpPr>
              <p:spPr bwMode="auto">
                <a:xfrm>
                  <a:off x="2880" y="3294"/>
                  <a:ext cx="27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346" name="Text Box 23"/>
              <p:cNvSpPr txBox="1">
                <a:spLocks noChangeArrowheads="1"/>
              </p:cNvSpPr>
              <p:nvPr/>
            </p:nvSpPr>
            <p:spPr bwMode="auto">
              <a:xfrm>
                <a:off x="2971" y="3294"/>
                <a:ext cx="45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FF0000"/>
                    </a:solidFill>
                  </a:rPr>
                  <a:t>М</a:t>
                </a:r>
                <a:r>
                  <a:rPr lang="ru-RU" sz="2400" b="1" baseline="30000">
                    <a:solidFill>
                      <a:srgbClr val="FF0000"/>
                    </a:solidFill>
                  </a:rPr>
                  <a:t>2 </a:t>
                </a:r>
                <a:endParaRPr lang="ru-RU" sz="2400" b="1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57200" y="200025"/>
            <a:ext cx="8229600" cy="74613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pic>
        <p:nvPicPr>
          <p:cNvPr id="16388" name="Picture 7" descr="Паскал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304800"/>
            <a:ext cx="3505200" cy="4038600"/>
          </a:xfrm>
          <a:noFill/>
        </p:spPr>
      </p:pic>
      <p:sp>
        <p:nvSpPr>
          <p:cNvPr id="1638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419600"/>
            <a:ext cx="82296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	</a:t>
            </a:r>
            <a:r>
              <a:rPr lang="en-US" sz="2800" smtClean="0"/>
              <a:t> </a:t>
            </a:r>
            <a:r>
              <a:rPr lang="ru-RU" sz="2800" smtClean="0"/>
              <a:t>Блез Паскаль (1623-1662) -французский ученый. Открыл и исследовал ряд важных свойств жидкостей и газов и убедительными опытами подтвердил существование атмосферного давления.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Ваш  помощник: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6" name="Picture 4" descr="тре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628775"/>
            <a:ext cx="6913562" cy="456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68313" y="4611688"/>
            <a:ext cx="8280400" cy="1554162"/>
          </a:xfrm>
          <a:prstGeom prst="rect">
            <a:avLst/>
          </a:prstGeom>
          <a:gradFill rotWithShape="1">
            <a:gsLst>
              <a:gs pos="0">
                <a:srgbClr val="BBE0E3">
                  <a:alpha val="80000"/>
                </a:srgbClr>
              </a:gs>
              <a:gs pos="100000">
                <a:srgbClr val="BBE0E3">
                  <a:gamma/>
                  <a:tint val="48235"/>
                  <a:invGamma/>
                  <a:alpha val="8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каком положении брусок оказывает наибольшее давление на поверхность стола?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620713"/>
            <a:ext cx="7129462" cy="3089275"/>
            <a:chOff x="521" y="391"/>
            <a:chExt cx="4491" cy="1946"/>
          </a:xfrm>
        </p:grpSpPr>
        <p:sp>
          <p:nvSpPr>
            <p:cNvPr id="15364" name="AutoShape 4"/>
            <p:cNvSpPr>
              <a:spLocks noChangeArrowheads="1"/>
            </p:cNvSpPr>
            <p:nvPr/>
          </p:nvSpPr>
          <p:spPr bwMode="auto">
            <a:xfrm>
              <a:off x="521" y="1117"/>
              <a:ext cx="1679" cy="771"/>
            </a:xfrm>
            <a:prstGeom prst="cube">
              <a:avLst>
                <a:gd name="adj" fmla="val 4765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6" name="AutoShape 6"/>
            <p:cNvSpPr>
              <a:spLocks noChangeArrowheads="1"/>
            </p:cNvSpPr>
            <p:nvPr/>
          </p:nvSpPr>
          <p:spPr bwMode="auto">
            <a:xfrm>
              <a:off x="2290" y="936"/>
              <a:ext cx="1452" cy="952"/>
            </a:xfrm>
            <a:prstGeom prst="cube">
              <a:avLst>
                <a:gd name="adj" fmla="val 1495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4014" y="391"/>
              <a:ext cx="998" cy="1497"/>
            </a:xfrm>
            <a:prstGeom prst="cube">
              <a:avLst>
                <a:gd name="adj" fmla="val 1779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975" y="1933"/>
              <a:ext cx="376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1                     2                  3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251520" y="364968"/>
            <a:ext cx="86409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Любая поверхность выдерживает только определенное давление. Если это давление будет выше, то опора разрушается.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Человеческая кожа выдерживает давление 3000000Па.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Поэтому, в зависимости от того, какой результат хотят получить, давление можно увеличивать или уменьшать. 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Каковы способы изменения давления?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765175"/>
            <a:ext cx="8229600" cy="5365750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ru-RU" dirty="0"/>
              <a:t>                             или</a:t>
            </a:r>
          </a:p>
          <a:p>
            <a:pPr>
              <a:buFont typeface="Wingdings" pitchFamily="2" charset="2"/>
              <a:buNone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0420" name="Picture 4" descr="Clip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076700"/>
            <a:ext cx="2592387" cy="2197100"/>
          </a:xfrm>
          <a:prstGeom prst="rect">
            <a:avLst/>
          </a:prstGeom>
          <a:noFill/>
        </p:spPr>
      </p:pic>
      <p:pic>
        <p:nvPicPr>
          <p:cNvPr id="60421" name="Picture 5" descr="Clip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628775"/>
            <a:ext cx="3311525" cy="1379538"/>
          </a:xfrm>
          <a:prstGeom prst="rect">
            <a:avLst/>
          </a:prstGeom>
          <a:noFill/>
        </p:spPr>
      </p:pic>
      <p:pic>
        <p:nvPicPr>
          <p:cNvPr id="5" name="Picture 4" descr="Clip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77072"/>
            <a:ext cx="2592387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ocs.google.com/viewer?url=http%3A%2F%2Fnsportal.ru%2Fsites%2Fdefault%2Ffiles%2F2012%2F2%2Fdavlenie.__edinicy_davleniya.ppt&amp;docid=e4c9ebd5bf8921cfc1f5880ae6147a26&amp;a=bi&amp;pagenumber=7&amp;w=5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49" name="Слайд" r:id="rId3" imgW="4570298" imgH="3427567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Знания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способах изменения давления 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очень широко используются и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природе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и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деятельности человека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 descr="http://wiki.pskovedu.ru/images/thumb/a/a9/119.jpg/300px-1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000240"/>
            <a:ext cx="4842242" cy="3857652"/>
          </a:xfrm>
          <a:prstGeom prst="rect">
            <a:avLst/>
          </a:prstGeom>
          <a:noFill/>
        </p:spPr>
      </p:pic>
      <p:pic>
        <p:nvPicPr>
          <p:cNvPr id="4" name="05 Дорожка 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572000" y="507207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410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ocs.google.com/viewer?url=http%3A%2F%2Fnsportal.ru%2Fsites%2Fdefault%2Ffiles%2F2012%2F2%2Fdavlenie.__edinicy_davleniya.ppt&amp;docid=e4c9ebd5bf8921cfc1f5880ae6147a26&amp;a=bi&amp;pagenumber=8&amp;w=5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Пользователь\Desktop\колл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76456" cy="492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980728"/>
            <a:ext cx="835292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5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4" name="Picture 13" descr="перепон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716338"/>
            <a:ext cx="1152525" cy="1154112"/>
          </a:xfrm>
          <a:noFill/>
          <a:ln w="3175">
            <a:solidFill>
              <a:srgbClr val="000000"/>
            </a:solidFill>
          </a:ln>
        </p:spPr>
      </p:pic>
      <p:pic>
        <p:nvPicPr>
          <p:cNvPr id="33794" name="Picture 2" descr="HYPODER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71925" y="3533775"/>
            <a:ext cx="1200150" cy="1104900"/>
          </a:xfrm>
          <a:noFill/>
          <a:ln w="3175">
            <a:solidFill>
              <a:srgbClr val="000000"/>
            </a:solidFill>
          </a:ln>
        </p:spPr>
      </p:pic>
      <p:pic>
        <p:nvPicPr>
          <p:cNvPr id="33795" name="Picture 3" descr="R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88125" y="2708275"/>
            <a:ext cx="1195388" cy="1123950"/>
          </a:xfrm>
          <a:noFill/>
          <a:ln w="3175">
            <a:solidFill>
              <a:srgbClr val="000000"/>
            </a:solidFill>
          </a:ln>
        </p:spPr>
      </p:pic>
      <p:pic>
        <p:nvPicPr>
          <p:cNvPr id="33796" name="Picture 4" descr="R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620713"/>
            <a:ext cx="1150937" cy="11509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797" name="Picture 5" descr="2SCH1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549275"/>
            <a:ext cx="1079500" cy="11525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798" name="Picture 6" descr="кноп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4941888"/>
            <a:ext cx="1152525" cy="12239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799" name="Picture 7" descr="коготочк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613" y="4941888"/>
            <a:ext cx="1150937" cy="11509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800" name="Picture 8" descr="клык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8175" y="3284538"/>
            <a:ext cx="1152525" cy="11509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801" name="Picture 9" descr="кусачк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1989138"/>
            <a:ext cx="2601913" cy="6270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802" name="Picture 11" descr="нож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625" y="5373688"/>
            <a:ext cx="2735263" cy="6477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803" name="Picture 12" descr="ножницы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1275" y="5013325"/>
            <a:ext cx="1152525" cy="11445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805" name="Picture 14" descr="Оса крабро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750" y="1989138"/>
            <a:ext cx="1150938" cy="11525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806" name="Picture 15" descr="Шасси самолёта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48038" y="549275"/>
            <a:ext cx="1079500" cy="11525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807" name="Picture 16" descr="топор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8175" y="620713"/>
            <a:ext cx="1152525" cy="11525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808" name="Picture 17" descr="шины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32138" y="2133600"/>
            <a:ext cx="2520950" cy="12684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809" name="Picture 18" descr="танк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03800" y="549275"/>
            <a:ext cx="1873250" cy="12858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810" name="Picture 19" descr="гвоздь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35600" y="4221163"/>
            <a:ext cx="2735263" cy="6477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>
                <a:cs typeface="Arial" charset="0"/>
              </a:rPr>
              <a:t/>
            </a:r>
            <a:br>
              <a:rPr lang="ru-RU" sz="2800">
                <a:cs typeface="Arial" charset="0"/>
              </a:rPr>
            </a:br>
            <a:r>
              <a:rPr lang="ru-RU" sz="2800">
                <a:cs typeface="Arial" charset="0"/>
              </a:rPr>
              <a:t/>
            </a:r>
            <a:br>
              <a:rPr lang="ru-RU" sz="2800">
                <a:cs typeface="Arial" charset="0"/>
              </a:rPr>
            </a:b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Клювы, когти, жала, зубы, клыки, рога</a:t>
            </a:r>
            <a:b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410639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57731" y="1219200"/>
            <a:ext cx="8228539" cy="11430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ru-RU" sz="4400" b="1" dirty="0">
              <a:cs typeface="Arial" charset="0"/>
            </a:endParaRPr>
          </a:p>
        </p:txBody>
      </p:sp>
      <p:graphicFrame>
        <p:nvGraphicFramePr>
          <p:cNvPr id="410637" name="Object 13"/>
          <p:cNvGraphicFramePr>
            <a:graphicFrameLocks noChangeAspect="1"/>
          </p:cNvGraphicFramePr>
          <p:nvPr>
            <p:ph sz="half" idx="2"/>
          </p:nvPr>
        </p:nvGraphicFramePr>
        <p:xfrm>
          <a:off x="633413" y="1066800"/>
          <a:ext cx="2130425" cy="2492375"/>
        </p:xfrm>
        <a:graphic>
          <a:graphicData uri="http://schemas.openxmlformats.org/presentationml/2006/ole">
            <p:oleObj spid="_x0000_s45058" r:id="rId4" imgW="2965010" imgH="3468986" progId="">
              <p:embed/>
            </p:oleObj>
          </a:graphicData>
        </a:graphic>
      </p:graphicFrame>
      <p:pic>
        <p:nvPicPr>
          <p:cNvPr id="410629" name="Picture 5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8250">
            <a:off x="5664036" y="1447800"/>
            <a:ext cx="2982826" cy="3009900"/>
          </a:xfrm>
          <a:prstGeom prst="rect">
            <a:avLst/>
          </a:prstGeom>
          <a:noFill/>
        </p:spPr>
      </p:pic>
      <p:pic>
        <p:nvPicPr>
          <p:cNvPr id="410631" name="Picture 7" descr="j03323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3766" y="3886200"/>
            <a:ext cx="3128330" cy="2743200"/>
          </a:xfrm>
          <a:prstGeom prst="rect">
            <a:avLst/>
          </a:prstGeom>
          <a:noFill/>
        </p:spPr>
      </p:pic>
      <p:pic>
        <p:nvPicPr>
          <p:cNvPr id="410632" name="Picture 8" descr="j01496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669512">
            <a:off x="1153420" y="3352800"/>
            <a:ext cx="3346586" cy="2590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410638" name="Rectangle 14"/>
          <p:cNvSpPr>
            <a:spLocks noChangeArrowheads="1"/>
          </p:cNvSpPr>
          <p:nvPr/>
        </p:nvSpPr>
        <p:spPr bwMode="auto">
          <a:xfrm>
            <a:off x="0" y="2329934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  <p:custDataLst>
      <p:tags r:id="rId2"/>
    </p:custData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1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1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1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10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10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23" name="Picture 7" descr="роз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</p:spPr>
      </p:pic>
      <p:sp>
        <p:nvSpPr>
          <p:cNvPr id="367620" name="Rectangle 4"/>
          <p:cNvSpPr>
            <a:spLocks noGrp="1" noChangeArrowheads="1"/>
          </p:cNvSpPr>
          <p:nvPr>
            <p:ph type="title"/>
          </p:nvPr>
        </p:nvSpPr>
        <p:spPr>
          <a:xfrm>
            <a:off x="207647" y="3276600"/>
            <a:ext cx="8228538" cy="114300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990000"/>
                </a:solidFill>
                <a:latin typeface="Verdana" pitchFamily="34" charset="0"/>
              </a:rPr>
              <a:t>Как-то раз спросили розу:</a:t>
            </a:r>
            <a:br>
              <a:rPr lang="ru-RU" sz="4800" b="1" i="1" dirty="0" smtClean="0">
                <a:solidFill>
                  <a:srgbClr val="990000"/>
                </a:solidFill>
                <a:latin typeface="Verdana" pitchFamily="34" charset="0"/>
              </a:rPr>
            </a:br>
            <a:r>
              <a:rPr lang="ru-RU" sz="4800" b="1" i="1" dirty="0" smtClean="0">
                <a:solidFill>
                  <a:srgbClr val="990000"/>
                </a:solidFill>
                <a:latin typeface="Verdana" pitchFamily="34" charset="0"/>
              </a:rPr>
              <a:t>Отчего, чаруя око,</a:t>
            </a:r>
            <a:br>
              <a:rPr lang="ru-RU" sz="4800" b="1" i="1" dirty="0" smtClean="0">
                <a:solidFill>
                  <a:srgbClr val="990000"/>
                </a:solidFill>
                <a:latin typeface="Verdana" pitchFamily="34" charset="0"/>
              </a:rPr>
            </a:br>
            <a:r>
              <a:rPr lang="ru-RU" sz="4800" b="1" i="1" dirty="0" smtClean="0">
                <a:solidFill>
                  <a:srgbClr val="990000"/>
                </a:solidFill>
                <a:latin typeface="Verdana" pitchFamily="34" charset="0"/>
              </a:rPr>
              <a:t>Ты колючими шипами</a:t>
            </a:r>
            <a:br>
              <a:rPr lang="ru-RU" sz="4800" b="1" i="1" dirty="0" smtClean="0">
                <a:solidFill>
                  <a:srgbClr val="990000"/>
                </a:solidFill>
                <a:latin typeface="Verdana" pitchFamily="34" charset="0"/>
              </a:rPr>
            </a:br>
            <a:r>
              <a:rPr lang="ru-RU" sz="4800" b="1" i="1" dirty="0" smtClean="0">
                <a:solidFill>
                  <a:srgbClr val="990000"/>
                </a:solidFill>
                <a:latin typeface="Verdana" pitchFamily="34" charset="0"/>
              </a:rPr>
              <a:t>Нас царапаешь жестоко?</a:t>
            </a:r>
            <a:endParaRPr lang="ru-RU" sz="4800" b="1" i="1" dirty="0">
              <a:solidFill>
                <a:srgbClr val="990000"/>
              </a:solidFill>
              <a:latin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23" name="Picture 7" descr="роз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</p:spPr>
      </p:pic>
      <p:sp>
        <p:nvSpPr>
          <p:cNvPr id="367620" name="Rectangle 4"/>
          <p:cNvSpPr>
            <a:spLocks noGrp="1" noChangeArrowheads="1"/>
          </p:cNvSpPr>
          <p:nvPr>
            <p:ph type="title"/>
          </p:nvPr>
        </p:nvSpPr>
        <p:spPr>
          <a:xfrm>
            <a:off x="207647" y="3276600"/>
            <a:ext cx="8228538" cy="1143000"/>
          </a:xfrm>
        </p:spPr>
        <p:txBody>
          <a:bodyPr>
            <a:normAutofit fontScale="90000"/>
          </a:bodyPr>
          <a:lstStyle/>
          <a:p>
            <a:r>
              <a:rPr lang="ru-RU" sz="96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ПОЧЕМУ РОЗА КОЛЕТСЯ?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ylkov.ru/_ph/265/2/130420691.jpg"/>
          <p:cNvPicPr>
            <a:picLocks noChangeAspect="1" noChangeArrowheads="1"/>
          </p:cNvPicPr>
          <p:nvPr/>
        </p:nvPicPr>
        <p:blipFill>
          <a:blip r:embed="rId2" cstate="print"/>
          <a:srcRect l="2362" t="3432" b="25816"/>
          <a:stretch>
            <a:fillRect/>
          </a:stretch>
        </p:blipFill>
        <p:spPr bwMode="auto">
          <a:xfrm>
            <a:off x="323528" y="620688"/>
            <a:ext cx="8597310" cy="5616624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5508104" y="980728"/>
            <a:ext cx="1296144" cy="720080"/>
          </a:xfrm>
          <a:prstGeom prst="wedgeEllipseCallout">
            <a:avLst>
              <a:gd name="adj1" fmla="val 68942"/>
              <a:gd name="adj2" fmla="val 208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1052736"/>
            <a:ext cx="90152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911</a:t>
            </a:r>
            <a:endParaRPr lang="ru-RU" sz="3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://www.bylkov.ru/_ph/265/2/8897809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://www.bylkov.ru/_ph/265/2/889780957.jpg"/>
          <p:cNvPicPr>
            <a:picLocks noChangeAspect="1" noChangeArrowheads="1"/>
          </p:cNvPicPr>
          <p:nvPr/>
        </p:nvPicPr>
        <p:blipFill>
          <a:blip r:embed="rId2" cstate="print"/>
          <a:srcRect b="26116"/>
          <a:stretch>
            <a:fillRect/>
          </a:stretch>
        </p:blipFill>
        <p:spPr bwMode="auto">
          <a:xfrm>
            <a:off x="251520" y="692696"/>
            <a:ext cx="8708572" cy="5760640"/>
          </a:xfrm>
          <a:prstGeom prst="rect">
            <a:avLst/>
          </a:prstGeom>
          <a:noFill/>
        </p:spPr>
      </p:pic>
      <p:pic>
        <p:nvPicPr>
          <p:cNvPr id="22534" name="Picture 6" descr="http://www.grodnonews.by/uploads/10803.jpg"/>
          <p:cNvPicPr>
            <a:picLocks noChangeAspect="1" noChangeArrowheads="1"/>
          </p:cNvPicPr>
          <p:nvPr/>
        </p:nvPicPr>
        <p:blipFill>
          <a:blip r:embed="rId3" cstate="print"/>
          <a:srcRect l="22281" t="22273" r="13104" b="13134"/>
          <a:stretch>
            <a:fillRect/>
          </a:stretch>
        </p:blipFill>
        <p:spPr bwMode="auto">
          <a:xfrm>
            <a:off x="6084168" y="1196752"/>
            <a:ext cx="2607186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Рекомендации по оказанию помощи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К человеку, под которым провалился лед, подходить опасно. Надо осторожно подползти, широко расставив руки и ноги.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Приблизившись к пострадавшему, необходимо бросить ему веревку, подать шест, палку, ремень, шарф. Ухватившись за подобный предмет, пострадавший может выбраться из полыньи, подтягиваемый спасателем.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Во всех случаях при приближении к краю полыньи надо стараться перекрывать как можно большую площадь льда, расставляя в стороны руки и ноги, и ни в коем случае не создавать точечные нагрузки, упираясь в него локтями или коленями.</a:t>
            </a:r>
          </a:p>
        </p:txBody>
      </p:sp>
      <p:sp>
        <p:nvSpPr>
          <p:cNvPr id="2355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10588" cy="1008063"/>
          </a:xfrm>
        </p:spPr>
        <p:txBody>
          <a:bodyPr/>
          <a:lstStyle/>
          <a:p>
            <a:r>
              <a:rPr lang="ru-RU" sz="4000" b="1">
                <a:solidFill>
                  <a:srgbClr val="993300"/>
                </a:solidFill>
                <a:effectLst/>
              </a:rPr>
              <a:t>Актуализация знаний учащихся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 rot="10800000" flipV="1">
            <a:off x="395288" y="2852738"/>
            <a:ext cx="8245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От чего зависит результат действия силы на тело?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395288" y="5696893"/>
            <a:ext cx="8135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Ньютон.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323850" y="4941888"/>
            <a:ext cx="59106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 каких единицах измеряется сила?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171" name="Rectangle 11"/>
          <p:cNvSpPr>
            <a:spLocks noRot="1" noChangeArrowheads="1"/>
          </p:cNvSpPr>
          <p:nvPr/>
        </p:nvSpPr>
        <p:spPr bwMode="auto">
          <a:xfrm>
            <a:off x="323850" y="1700213"/>
            <a:ext cx="842486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Что такое сила?</a:t>
            </a: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Сила – мера взаимодействия тел</a:t>
            </a:r>
            <a:r>
              <a:rPr lang="ru-RU" sz="24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468313" y="4005263"/>
            <a:ext cx="7921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Результат действия силы на тело зависит от ее модуля, направления, точки приложения.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  <p:bldP spid="92168" grpId="0"/>
      <p:bldP spid="92170" grpId="0"/>
      <p:bldP spid="921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 t="5980" r="10933"/>
          <a:stretch>
            <a:fillRect/>
          </a:stretch>
        </p:blipFill>
        <p:spPr bwMode="auto">
          <a:xfrm>
            <a:off x="251520" y="260648"/>
            <a:ext cx="8641084" cy="60932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&amp;Pcy;&amp;rcy;&amp;icy;&amp;ncy;&amp;tscy;&amp;iecy;&amp;scy;&amp;scy;&amp;acy; &amp;ncy;&amp;acy; &amp;gcy;&amp;ocy;&amp;rcy;&amp;ocy;&amp;shcy;&amp;icy;&amp;ncy;&amp;iecy;,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12" y="0"/>
            <a:ext cx="10153128" cy="7029400"/>
          </a:xfrm>
          <a:prstGeom prst="rect">
            <a:avLst/>
          </a:prstGeom>
          <a:noFill/>
        </p:spPr>
      </p:pic>
      <p:pic>
        <p:nvPicPr>
          <p:cNvPr id="79878" name="Picture 6" descr="&amp;Gcy;&amp;ocy;&amp;rcy;&amp;ocy;&amp;shcy;&amp;icy;&amp;ncy;&amp;acy;, &amp;fcy;&amp;ocy;&amp;t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80728" y="-171400"/>
            <a:ext cx="4320480" cy="223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400" dirty="0" smtClean="0"/>
              <a:t>	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6600FF"/>
                </a:solidFill>
              </a:rPr>
              <a:t>В пословицах и поговорках заключена народная мудрость. Они украшают речь, делают её живой, остроумной. </a:t>
            </a:r>
            <a:br>
              <a:rPr lang="ru-RU" sz="2400" b="1" dirty="0" smtClean="0">
                <a:solidFill>
                  <a:srgbClr val="6600FF"/>
                </a:solidFill>
              </a:rPr>
            </a:br>
            <a:r>
              <a:rPr lang="ru-RU" sz="2400" b="1" dirty="0" smtClean="0">
                <a:solidFill>
                  <a:srgbClr val="6600FF"/>
                </a:solidFill>
              </a:rPr>
              <a:t>           Объясните физический смысл выражений: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286000"/>
            <a:ext cx="7772400" cy="3810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3600" b="1" smtClean="0">
                <a:solidFill>
                  <a:srgbClr val="0000FF"/>
                </a:solidFill>
              </a:rPr>
              <a:t>«Шила в мешке не утаишь»;</a:t>
            </a:r>
          </a:p>
          <a:p>
            <a:pPr eaLnBrk="1" hangingPunct="1"/>
            <a:r>
              <a:rPr lang="ru-RU" sz="3600" b="1" smtClean="0">
                <a:solidFill>
                  <a:srgbClr val="0000FF"/>
                </a:solidFill>
              </a:rPr>
              <a:t>«Ежа голыми руками не возьмешь»;</a:t>
            </a:r>
          </a:p>
          <a:p>
            <a:pPr eaLnBrk="1" hangingPunct="1"/>
            <a:r>
              <a:rPr lang="ru-RU" sz="3600" b="1" smtClean="0">
                <a:solidFill>
                  <a:srgbClr val="0000FF"/>
                </a:solidFill>
              </a:rPr>
              <a:t>«Пальцы в рот не клади»;</a:t>
            </a:r>
          </a:p>
          <a:p>
            <a:pPr eaLnBrk="1" hangingPunct="1"/>
            <a:r>
              <a:rPr lang="ru-RU" sz="3600" b="1" smtClean="0">
                <a:solidFill>
                  <a:srgbClr val="0000FF"/>
                </a:solidFill>
              </a:rPr>
              <a:t>«Соха да борона сами не богаты, а весь мир кормят»</a:t>
            </a:r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0000FF"/>
                </a:solidFill>
                <a:sym typeface="Wingdings" pitchFamily="2" charset="2"/>
              </a:rPr>
              <a:t></a:t>
            </a:r>
            <a:endParaRPr lang="ru-RU" sz="2000" b="1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Что для  вас было самым важным на уроке?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Что  было  для вас самым трудным на уроке?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Что было самым интересным на уроке?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Домашнее задание:</a:t>
            </a:r>
            <a:br>
              <a:rPr lang="ru-RU" sz="2800" dirty="0" smtClean="0"/>
            </a:br>
            <a:r>
              <a:rPr lang="ru-RU" sz="2800" dirty="0" smtClean="0"/>
              <a:t>параграф 21.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</a:t>
            </a:r>
            <a:r>
              <a:rPr lang="ru-RU" sz="2800" b="1" dirty="0" smtClean="0"/>
              <a:t>Рассчитайте</a:t>
            </a:r>
            <a:r>
              <a:rPr lang="ru-RU" sz="2800" dirty="0" smtClean="0"/>
              <a:t>   результат встречи слона и муравья.</a:t>
            </a:r>
            <a:br>
              <a:rPr lang="ru-RU" sz="2800" dirty="0" smtClean="0"/>
            </a:br>
            <a:r>
              <a:rPr lang="ru-RU" sz="2800" dirty="0" smtClean="0"/>
              <a:t>Исходные данные: </a:t>
            </a:r>
            <a:br>
              <a:rPr lang="ru-RU" sz="2800" dirty="0" smtClean="0"/>
            </a:br>
            <a:r>
              <a:rPr lang="ru-RU" sz="2800" dirty="0" smtClean="0"/>
              <a:t>1.Масса вежливого слона 6 т, площадь поверхности подошв его ног 1000 см². </a:t>
            </a:r>
            <a:br>
              <a:rPr lang="ru-RU" sz="2800" dirty="0" smtClean="0"/>
            </a:br>
            <a:r>
              <a:rPr lang="ru-RU" sz="2800" dirty="0" smtClean="0"/>
              <a:t>2. Масса пострадавшего муравья 0,5 г, площадь подошв его лапок  0,02 мм² 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Доблестный 7 «а» класс отправляется в зимний поход.</a:t>
            </a:r>
            <a:br>
              <a:rPr lang="ru-RU" sz="2800" dirty="0" smtClean="0"/>
            </a:br>
            <a:r>
              <a:rPr lang="ru-RU" sz="2800" dirty="0" smtClean="0"/>
              <a:t>Подумайте хорошенько, как правильно собраться в поход, используя знания по теме «давление твердых тел»</a:t>
            </a:r>
            <a:br>
              <a:rPr lang="ru-RU" sz="2800" dirty="0" smtClean="0"/>
            </a:b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b="1" u="sng" dirty="0" smtClean="0"/>
          </a:p>
          <a:p>
            <a:pPr algn="ctr"/>
            <a:endParaRPr lang="ru-RU" sz="4000" b="1" u="sng" dirty="0" smtClean="0"/>
          </a:p>
          <a:p>
            <a:pPr algn="ctr"/>
            <a:r>
              <a:rPr lang="ru-RU" sz="4000" b="1" u="sng" dirty="0" smtClean="0"/>
              <a:t>Дорога мудрости длинна,</a:t>
            </a:r>
            <a:br>
              <a:rPr lang="ru-RU" sz="4000" b="1" u="sng" dirty="0" smtClean="0"/>
            </a:br>
            <a:r>
              <a:rPr lang="ru-RU" sz="4000" b="1" u="sng" dirty="0" smtClean="0"/>
              <a:t>Немалый нужен срок,</a:t>
            </a:r>
            <a:br>
              <a:rPr lang="ru-RU" sz="4000" b="1" u="sng" dirty="0" smtClean="0"/>
            </a:br>
            <a:r>
              <a:rPr lang="ru-RU" sz="4000" b="1" u="sng" dirty="0" smtClean="0"/>
              <a:t>Пока от головы она, </a:t>
            </a:r>
            <a:br>
              <a:rPr lang="ru-RU" sz="4000" b="1" u="sng" dirty="0" smtClean="0"/>
            </a:br>
            <a:r>
              <a:rPr lang="ru-RU" sz="4000" b="1" u="sng" dirty="0" smtClean="0"/>
              <a:t>Дойдет до рук и ног.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endParaRPr lang="ru-RU" smtClean="0"/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685800" y="2286000"/>
            <a:ext cx="7848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Вышел слон на лесную дорожку</a:t>
            </a:r>
            <a:br>
              <a:rPr lang="ru-RU" sz="1800" dirty="0" smtClean="0"/>
            </a:br>
            <a:r>
              <a:rPr lang="ru-RU" sz="1800" dirty="0" smtClean="0"/>
              <a:t>Наступил муравью он на ножку</a:t>
            </a:r>
            <a:br>
              <a:rPr lang="ru-RU" sz="1800" dirty="0" smtClean="0"/>
            </a:br>
            <a:r>
              <a:rPr lang="ru-RU" sz="1800" dirty="0" smtClean="0"/>
              <a:t>И вежливо очень сказал муравью:</a:t>
            </a:r>
            <a:br>
              <a:rPr lang="ru-RU" sz="1800" dirty="0" smtClean="0"/>
            </a:br>
            <a:r>
              <a:rPr lang="ru-RU" sz="1800" dirty="0" smtClean="0"/>
              <a:t>«Можешь и ты наступить на мою»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Одинаковый ли результат получится в итоге?</a:t>
            </a:r>
            <a:endParaRPr lang="ru-RU" sz="2000" dirty="0"/>
          </a:p>
        </p:txBody>
      </p:sp>
      <p:pic>
        <p:nvPicPr>
          <p:cNvPr id="1026" name="Picture 2" descr="C:\Documents and Settings\1\Рабочий стол\давление\картинки\image9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484784"/>
            <a:ext cx="9144000" cy="5544616"/>
          </a:xfrm>
          <a:prstGeom prst="rect">
            <a:avLst/>
          </a:prstGeom>
          <a:noFill/>
        </p:spPr>
      </p:pic>
      <p:pic>
        <p:nvPicPr>
          <p:cNvPr id="1028" name="Picture 4" descr="C:\Documents and Settings\1\Рабочий стол\давление\картинки\image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337720"/>
            <a:ext cx="2696840" cy="2520280"/>
          </a:xfrm>
          <a:prstGeom prst="rect">
            <a:avLst/>
          </a:prstGeom>
          <a:noFill/>
        </p:spPr>
      </p:pic>
      <p:pic>
        <p:nvPicPr>
          <p:cNvPr id="1030" name="Picture 6" descr="C:\Documents and Settings\1\Рабочий стол\давление\картинки\image1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348880"/>
            <a:ext cx="5472608" cy="4229397"/>
          </a:xfrm>
          <a:prstGeom prst="rect">
            <a:avLst/>
          </a:prstGeom>
          <a:noFill/>
        </p:spPr>
      </p:pic>
      <p:pic>
        <p:nvPicPr>
          <p:cNvPr id="1032" name="Picture 8" descr="C:\Documents and Settings\1\Рабочий стол\давление\картинки\image3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276872"/>
            <a:ext cx="2880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Составьте рассказ по рисунку</a:t>
            </a:r>
            <a:endParaRPr lang="ru-RU" b="1" dirty="0"/>
          </a:p>
        </p:txBody>
      </p:sp>
      <p:pic>
        <p:nvPicPr>
          <p:cNvPr id="4" name="Picture 4" descr="сканирование0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1196752"/>
            <a:ext cx="9144000" cy="583264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95288" y="188913"/>
            <a:ext cx="1554162" cy="6335712"/>
            <a:chOff x="567" y="346"/>
            <a:chExt cx="907" cy="3810"/>
          </a:xfrm>
        </p:grpSpPr>
        <p:sp>
          <p:nvSpPr>
            <p:cNvPr id="1036" name="AutoShape 9"/>
            <p:cNvSpPr>
              <a:spLocks noChangeArrowheads="1"/>
            </p:cNvSpPr>
            <p:nvPr/>
          </p:nvSpPr>
          <p:spPr bwMode="auto">
            <a:xfrm>
              <a:off x="567" y="346"/>
              <a:ext cx="907" cy="3810"/>
            </a:xfrm>
            <a:prstGeom prst="flowChartTerminator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graphicFrame>
          <p:nvGraphicFramePr>
            <p:cNvPr id="1026" name="Object 13"/>
            <p:cNvGraphicFramePr>
              <a:graphicFrameLocks noChangeAspect="1"/>
            </p:cNvGraphicFramePr>
            <p:nvPr/>
          </p:nvGraphicFramePr>
          <p:xfrm>
            <a:off x="793" y="1888"/>
            <a:ext cx="454" cy="1050"/>
          </p:xfrm>
          <a:graphic>
            <a:graphicData uri="http://schemas.openxmlformats.org/presentationml/2006/ole">
              <p:oleObj spid="_x0000_s37890" name="Точечный рисунок" r:id="rId3" imgW="933580" imgH="1666667" progId="PBrush">
                <p:embed/>
              </p:oleObj>
            </a:graphicData>
          </a:graphic>
        </p:graphicFrame>
        <p:sp>
          <p:nvSpPr>
            <p:cNvPr id="1037" name="Rectangle 11"/>
            <p:cNvSpPr>
              <a:spLocks noChangeArrowheads="1"/>
            </p:cNvSpPr>
            <p:nvPr/>
          </p:nvSpPr>
          <p:spPr bwMode="auto">
            <a:xfrm>
              <a:off x="615" y="939"/>
              <a:ext cx="615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b="1">
                  <a:solidFill>
                    <a:schemeClr val="bg1"/>
                  </a:solidFill>
                  <a:latin typeface="Verdana" pitchFamily="34" charset="0"/>
                </a:rPr>
                <a:t>ЛЫЖА</a:t>
              </a:r>
            </a:p>
          </p:txBody>
        </p:sp>
        <p:sp>
          <p:nvSpPr>
            <p:cNvPr id="1038" name="AutoShape 10"/>
            <p:cNvSpPr>
              <a:spLocks noChangeArrowheads="1"/>
            </p:cNvSpPr>
            <p:nvPr/>
          </p:nvSpPr>
          <p:spPr bwMode="auto">
            <a:xfrm>
              <a:off x="793" y="1888"/>
              <a:ext cx="454" cy="1043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sz="1600" b="1" i="1">
                  <a:latin typeface="Verdana" pitchFamily="34" charset="0"/>
                </a:rPr>
                <a:t>Б</a:t>
              </a:r>
            </a:p>
            <a:p>
              <a:pPr algn="ctr" eaLnBrk="1" hangingPunct="1"/>
              <a:r>
                <a:rPr lang="ru-RU" sz="1600" b="1" i="1">
                  <a:latin typeface="Verdana" pitchFamily="34" charset="0"/>
                </a:rPr>
                <a:t>О</a:t>
              </a:r>
            </a:p>
            <a:p>
              <a:pPr algn="ctr" eaLnBrk="1" hangingPunct="1"/>
              <a:r>
                <a:rPr lang="ru-RU" sz="1600" b="1" i="1">
                  <a:latin typeface="Verdana" pitchFamily="34" charset="0"/>
                </a:rPr>
                <a:t>Т</a:t>
              </a:r>
            </a:p>
            <a:p>
              <a:pPr algn="ctr" eaLnBrk="1" hangingPunct="1"/>
              <a:r>
                <a:rPr lang="ru-RU" sz="1600" b="1" i="1">
                  <a:latin typeface="Verdana" pitchFamily="34" charset="0"/>
                </a:rPr>
                <a:t>И</a:t>
              </a:r>
            </a:p>
            <a:p>
              <a:pPr algn="ctr" eaLnBrk="1" hangingPunct="1"/>
              <a:r>
                <a:rPr lang="ru-RU" sz="1600" b="1" i="1">
                  <a:latin typeface="Verdana" pitchFamily="34" charset="0"/>
                </a:rPr>
                <a:t>Н</a:t>
              </a:r>
            </a:p>
            <a:p>
              <a:pPr algn="ctr" eaLnBrk="1" hangingPunct="1"/>
              <a:r>
                <a:rPr lang="ru-RU" sz="1600" b="1" i="1">
                  <a:latin typeface="Verdana" pitchFamily="34" charset="0"/>
                </a:rPr>
                <a:t>О</a:t>
              </a:r>
            </a:p>
            <a:p>
              <a:pPr algn="ctr" eaLnBrk="1" hangingPunct="1"/>
              <a:r>
                <a:rPr lang="ru-RU" sz="1600" b="1" i="1">
                  <a:latin typeface="Verdana" pitchFamily="34" charset="0"/>
                </a:rPr>
                <a:t>к</a:t>
              </a:r>
            </a:p>
          </p:txBody>
        </p:sp>
      </p:grpSp>
      <p:sp>
        <p:nvSpPr>
          <p:cNvPr id="10304" name="WordArt 64"/>
          <p:cNvSpPr>
            <a:spLocks noChangeArrowheads="1" noChangeShapeType="1" noTextEdit="1"/>
          </p:cNvSpPr>
          <p:nvPr/>
        </p:nvSpPr>
        <p:spPr bwMode="auto">
          <a:xfrm>
            <a:off x="5003800" y="5373688"/>
            <a:ext cx="1571625" cy="233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305" name="WordArt 65"/>
          <p:cNvSpPr>
            <a:spLocks noChangeArrowheads="1" noChangeShapeType="1" noTextEdit="1"/>
          </p:cNvSpPr>
          <p:nvPr/>
        </p:nvSpPr>
        <p:spPr bwMode="auto">
          <a:xfrm>
            <a:off x="5003800" y="5734050"/>
            <a:ext cx="248602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306" name="WordArt 66"/>
          <p:cNvSpPr>
            <a:spLocks noChangeArrowheads="1" noChangeShapeType="1" noTextEdit="1"/>
          </p:cNvSpPr>
          <p:nvPr/>
        </p:nvSpPr>
        <p:spPr bwMode="auto">
          <a:xfrm>
            <a:off x="5003800" y="6092825"/>
            <a:ext cx="20574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307" name="WordArt 67"/>
          <p:cNvSpPr>
            <a:spLocks noChangeArrowheads="1" noChangeShapeType="1" noTextEdit="1"/>
          </p:cNvSpPr>
          <p:nvPr/>
        </p:nvSpPr>
        <p:spPr bwMode="auto">
          <a:xfrm>
            <a:off x="3563938" y="333375"/>
            <a:ext cx="487680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Идя гулять жимою в лес ,ты увеличь опору S</a:t>
            </a:r>
          </a:p>
        </p:txBody>
      </p:sp>
      <p:pic>
        <p:nvPicPr>
          <p:cNvPr id="27" name="Picture 4" descr="сканирование0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 l="1631" r="-253" b="3085"/>
          <a:stretch>
            <a:fillRect/>
          </a:stretch>
        </p:blipFill>
        <p:spPr>
          <a:xfrm>
            <a:off x="2987824" y="1196752"/>
            <a:ext cx="5184576" cy="417646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4" grpId="0" animBg="1"/>
      <p:bldP spid="10305" grpId="0" animBg="1"/>
      <p:bldP spid="10306" grpId="0" animBg="1"/>
      <p:bldP spid="103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7" name="Organization Chart 7"/>
          <p:cNvGraphicFramePr>
            <a:graphicFrameLocks/>
          </p:cNvGraphicFramePr>
          <p:nvPr>
            <p:ph type="dgm" idx="1"/>
          </p:nvPr>
        </p:nvGraphicFramePr>
        <p:xfrm>
          <a:off x="395288" y="692150"/>
          <a:ext cx="8208962" cy="5473700"/>
        </p:xfrm>
        <a:graphic>
          <a:graphicData uri="http://schemas.openxmlformats.org/drawingml/2006/compatibility">
            <com:legacyDrawing xmlns:com="http://schemas.openxmlformats.org/drawingml/2006/compatibility" spid="_x0000_s3072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229600" cy="223224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Давление.</a:t>
            </a:r>
            <a:b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увеличения и уменьшения давления.</a:t>
            </a:r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flipV="1">
            <a:off x="323528" y="1124744"/>
            <a:ext cx="8229600" cy="14401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2205038"/>
            <a:ext cx="8785225" cy="43195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Давить – «гнести, нагнетать, пригнетать, угнетать, жать, сжимать, нажимать, прижимать, обременять тяжестью, жать силою» (В.Даль).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540</TotalTime>
  <Words>463</Words>
  <Application>Microsoft Office PowerPoint</Application>
  <PresentationFormat>Экран (4:3)</PresentationFormat>
  <Paragraphs>96</Paragraphs>
  <Slides>36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Начальная</vt:lpstr>
      <vt:lpstr>Слайд</vt:lpstr>
      <vt:lpstr>Точечный рисунок</vt:lpstr>
      <vt:lpstr>Презентация к уроку по теме «Давление»</vt:lpstr>
      <vt:lpstr>Слайд 2</vt:lpstr>
      <vt:lpstr>Актуализация знаний учащихся</vt:lpstr>
      <vt:lpstr>Вышел слон на лесную дорожку Наступил муравью он на ножку И вежливо очень сказал муравью: «Можешь и ты наступить на мою» Одинаковый ли результат получится в итоге?</vt:lpstr>
      <vt:lpstr>Составьте рассказ по рисунку</vt:lpstr>
      <vt:lpstr>Слайд 6</vt:lpstr>
      <vt:lpstr>Слайд 7</vt:lpstr>
      <vt:lpstr>    Давление. Способы увеличения и уменьшения давления. </vt:lpstr>
      <vt:lpstr>Слайд 9</vt:lpstr>
      <vt:lpstr>Рассматривая новую физическую величину, что мы должны выяснить?</vt:lpstr>
      <vt:lpstr>Слайд 11</vt:lpstr>
      <vt:lpstr>Слайд 12</vt:lpstr>
      <vt:lpstr>Слайд 13</vt:lpstr>
      <vt:lpstr>Слайд 14</vt:lpstr>
      <vt:lpstr>Ваш  помощник: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 Клювы, когти, жала, зубы, клыки, рога  </vt:lpstr>
      <vt:lpstr>Как-то раз спросили розу: Отчего, чаруя око, Ты колючими шипами Нас царапаешь жестоко?</vt:lpstr>
      <vt:lpstr>ПОЧЕМУ РОЗА КОЛЕТСЯ?</vt:lpstr>
      <vt:lpstr>Слайд 27</vt:lpstr>
      <vt:lpstr>Слайд 28</vt:lpstr>
      <vt:lpstr>Рекомендации по оказанию помощи</vt:lpstr>
      <vt:lpstr>Слайд 30</vt:lpstr>
      <vt:lpstr>Слайд 31</vt:lpstr>
      <vt:lpstr>    В пословицах и поговорках заключена народная мудрость. Они украшают речь, делают её живой, остроумной.             Объясните физический смысл выражений:</vt:lpstr>
      <vt:lpstr>Слайд 33</vt:lpstr>
      <vt:lpstr>Домашнее задание: параграф 21.      Рассчитайте   результат встречи слона и муравья. Исходные данные:  1.Масса вежливого слона 6 т, площадь поверхности подошв его ног 1000 см².  2. Масса пострадавшего муравья 0,5 г, площадь подошв его лапок  0,02 мм² .   Доблестный 7 «а» класс отправляется в зимний поход. Подумайте хорошенько, как правильно собраться в поход, используя знания по теме «давление твердых тел» .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 </cp:lastModifiedBy>
  <cp:revision>75</cp:revision>
  <dcterms:modified xsi:type="dcterms:W3CDTF">2013-12-25T08:01:47Z</dcterms:modified>
</cp:coreProperties>
</file>