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8" r:id="rId9"/>
    <p:sldId id="265" r:id="rId10"/>
    <p:sldId id="266" r:id="rId11"/>
    <p:sldId id="267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2FE61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DD5C9-ACBB-4CDB-9582-5B38F293546F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03C17-1BA4-454B-BA7F-04D8DEE88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03C17-1BA4-454B-BA7F-04D8DEE8868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5DB08-7D40-4A4A-BDEA-B5A4188BF777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7D31-90A9-4F28-9C15-F47F3D295F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5DB08-7D40-4A4A-BDEA-B5A4188BF777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7D31-90A9-4F28-9C15-F47F3D295F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5DB08-7D40-4A4A-BDEA-B5A4188BF777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7D31-90A9-4F28-9C15-F47F3D295F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5DB08-7D40-4A4A-BDEA-B5A4188BF777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7D31-90A9-4F28-9C15-F47F3D295F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5DB08-7D40-4A4A-BDEA-B5A4188BF777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7D31-90A9-4F28-9C15-F47F3D295F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5DB08-7D40-4A4A-BDEA-B5A4188BF777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7D31-90A9-4F28-9C15-F47F3D295F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5DB08-7D40-4A4A-BDEA-B5A4188BF777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7D31-90A9-4F28-9C15-F47F3D295F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5DB08-7D40-4A4A-BDEA-B5A4188BF777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FF7D31-90A9-4F28-9C15-F47F3D295F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5DB08-7D40-4A4A-BDEA-B5A4188BF777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7D31-90A9-4F28-9C15-F47F3D295F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5DB08-7D40-4A4A-BDEA-B5A4188BF777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AFF7D31-90A9-4F28-9C15-F47F3D295F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195DB08-7D40-4A4A-BDEA-B5A4188BF777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7D31-90A9-4F28-9C15-F47F3D295F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195DB08-7D40-4A4A-BDEA-B5A4188BF777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AFF7D31-90A9-4F28-9C15-F47F3D295F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lass-fizika.narod.ru/" TargetMode="External"/><Relationship Id="rId2" Type="http://schemas.openxmlformats.org/officeDocument/2006/relationships/hyperlink" Target="http://ru.wikipedia.org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dailycars.ru/cars/koenig/ccxr_e85_1.html" TargetMode="External"/><Relationship Id="rId4" Type="http://schemas.openxmlformats.org/officeDocument/2006/relationships/hyperlink" Target="http://www.kurs.r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152127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FF9900"/>
                </a:solidFill>
              </a:rPr>
              <a:t>Двигатель внутреннего сгорания</a:t>
            </a:r>
            <a:endParaRPr lang="ru-RU" sz="3600" b="1" i="1" dirty="0">
              <a:solidFill>
                <a:srgbClr val="FF99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12160" y="2852936"/>
            <a:ext cx="2681674" cy="3489920"/>
          </a:xfrm>
        </p:spPr>
        <p:txBody>
          <a:bodyPr>
            <a:normAutofit/>
          </a:bodyPr>
          <a:lstStyle/>
          <a:p>
            <a:endParaRPr lang="ru-RU" sz="2400" dirty="0"/>
          </a:p>
        </p:txBody>
      </p:sp>
      <p:pic>
        <p:nvPicPr>
          <p:cNvPr id="4" name="Рисунок 3" descr="17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060848"/>
            <a:ext cx="5760640" cy="4320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2FE610"/>
                </a:solidFill>
              </a:rPr>
              <a:t>ИНТЕРЕСНО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sz="2400" dirty="0" smtClean="0"/>
              <a:t>...что на автомобилях ставят глушители, а если их нет, то выпуск отработанных газов происходит с большим шумом. Дело в том, что отработанные газы при выпуске из цилиндра имеют значительно большее давление, чем атмосферный воздух.</a:t>
            </a:r>
          </a:p>
          <a:p>
            <a:endParaRPr lang="ru-RU" dirty="0"/>
          </a:p>
        </p:txBody>
      </p:sp>
      <p:pic>
        <p:nvPicPr>
          <p:cNvPr id="6" name="Содержимое 5" descr="http://class-fizika.narod.ru/8_class/8_urok/8_agreg/car_running_md_wht.gif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772816"/>
            <a:ext cx="16192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932040" y="2828836"/>
            <a:ext cx="33123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Расширяясь с большой скоростью, они создают шум. Смысл работы глушителя состоит в уменьшении скорости выхода газа из цилиндра двигателя.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7572428" cy="1515422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>
                <a:solidFill>
                  <a:srgbClr val="2FE610"/>
                </a:solidFill>
              </a:rPr>
              <a:t>ИНТЕРЕСНО</a:t>
            </a:r>
            <a:br>
              <a:rPr lang="ru-RU" sz="4000" dirty="0" smtClean="0">
                <a:solidFill>
                  <a:srgbClr val="2FE610"/>
                </a:solidFill>
              </a:rPr>
            </a:br>
            <a:r>
              <a:rPr lang="ru-RU" sz="4000" dirty="0" smtClean="0">
                <a:solidFill>
                  <a:srgbClr val="2FE610"/>
                </a:solidFill>
              </a:rPr>
              <a:t/>
            </a:r>
            <a:br>
              <a:rPr lang="ru-RU" sz="4000" dirty="0" smtClean="0">
                <a:solidFill>
                  <a:srgbClr val="2FE610"/>
                </a:solidFill>
              </a:rPr>
            </a:br>
            <a:r>
              <a:rPr lang="ru-RU" sz="1600" dirty="0" smtClean="0">
                <a:solidFill>
                  <a:srgbClr val="2FE610"/>
                </a:solidFill>
              </a:rPr>
              <a:t/>
            </a:r>
            <a:br>
              <a:rPr lang="ru-RU" sz="1600" dirty="0" smtClean="0">
                <a:solidFill>
                  <a:srgbClr val="2FE610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  <a:latin typeface="+mn-lt"/>
              </a:rPr>
              <a:t>... что высота подъема самолетов, двигатели которых работают на смеси горючего и воздуха, ограничена. Это из-за того, что на больших высотах воздух разрежен, и в нем недостаточно кислорода.</a:t>
            </a:r>
            <a:r>
              <a:rPr sz="1600" smtClean="0">
                <a:solidFill>
                  <a:schemeClr val="tx1"/>
                </a:solidFill>
                <a:latin typeface="+mn-lt"/>
              </a:rPr>
              <a:t> </a:t>
            </a:r>
            <a:endParaRPr lang="ru-RU" sz="16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Рисунок 3" descr="http://class-fizika.narod.ru/8_class/8_urok/8_agreg/14T3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3500438"/>
            <a:ext cx="3115022" cy="244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Самый дорогой авто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7758138" cy="261461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(Шведский </a:t>
            </a:r>
            <a:r>
              <a:rPr lang="ru-RU" sz="2400" dirty="0" err="1" smtClean="0"/>
              <a:t>супер-кар</a:t>
            </a:r>
            <a:r>
              <a:rPr lang="ru-RU" sz="2400" dirty="0" smtClean="0"/>
              <a:t>)</a:t>
            </a:r>
            <a:br>
              <a:rPr lang="ru-RU" sz="2400" dirty="0" smtClean="0"/>
            </a:br>
            <a:r>
              <a:rPr lang="ru-RU" sz="2400" dirty="0" smtClean="0"/>
              <a:t>Максимальная скорость - 417 км/ч </a:t>
            </a:r>
            <a:br>
              <a:rPr lang="ru-RU" sz="2400" dirty="0" smtClean="0"/>
            </a:br>
            <a:r>
              <a:rPr lang="ru-RU" sz="2400" dirty="0" smtClean="0"/>
              <a:t>Разгон с места до 100 км/ч - 2.9 с </a:t>
            </a:r>
            <a:br>
              <a:rPr lang="ru-RU" sz="2400" dirty="0" smtClean="0"/>
            </a:br>
            <a:r>
              <a:rPr lang="ru-RU" sz="2400" dirty="0" smtClean="0"/>
              <a:t>двигатель V8, объём 5.0 л </a:t>
            </a:r>
            <a:br>
              <a:rPr lang="ru-RU" sz="2400" dirty="0" smtClean="0"/>
            </a:br>
            <a:r>
              <a:rPr lang="ru-RU" sz="2400" dirty="0" smtClean="0"/>
              <a:t>Цена - </a:t>
            </a:r>
            <a:r>
              <a:rPr lang="ru-RU" sz="2400" b="1" dirty="0" smtClean="0"/>
              <a:t>1 500 000 </a:t>
            </a:r>
            <a:r>
              <a:rPr lang="ru-RU" sz="2400" b="1" dirty="0" err="1" smtClean="0"/>
              <a:t>Euro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8" name="Содержимое 7" descr="http://euro-auto-history.ru/koenigsegg/koenigsegg-CCXR.jpg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857488" y="3929066"/>
            <a:ext cx="578647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Самый мощный авто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 smtClean="0"/>
              <a:t>Bugatti</a:t>
            </a:r>
            <a:r>
              <a:rPr lang="ru-RU" b="1" dirty="0" smtClean="0"/>
              <a:t> </a:t>
            </a:r>
            <a:r>
              <a:rPr lang="ru-RU" b="1" dirty="0" err="1" smtClean="0"/>
              <a:t>Veyron</a:t>
            </a:r>
            <a:r>
              <a:rPr lang="ru-RU" b="1" dirty="0" smtClean="0"/>
              <a:t> 16.4 -</a:t>
            </a:r>
            <a:r>
              <a:rPr lang="ru-RU" dirty="0" smtClean="0"/>
              <a:t> </a:t>
            </a:r>
            <a:r>
              <a:rPr lang="ru-RU" b="1" dirty="0" smtClean="0"/>
              <a:t>1001 л.с.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Максимальная скорость 405 км/ч </a:t>
            </a:r>
            <a:br>
              <a:rPr lang="ru-RU" dirty="0" smtClean="0"/>
            </a:br>
            <a:r>
              <a:rPr lang="ru-RU" dirty="0" smtClean="0"/>
              <a:t>Разгон с места до 100 км/ч - 2,9 с </a:t>
            </a:r>
            <a:br>
              <a:rPr lang="ru-RU" dirty="0" smtClean="0"/>
            </a:br>
            <a:r>
              <a:rPr lang="ru-RU" dirty="0" smtClean="0"/>
              <a:t>Двигатель W16, объем - 8.0 л</a:t>
            </a:r>
            <a:br>
              <a:rPr lang="ru-RU" dirty="0" smtClean="0"/>
            </a:br>
            <a:r>
              <a:rPr lang="ru-RU" dirty="0" smtClean="0"/>
              <a:t>Привод полный </a:t>
            </a:r>
            <a:br>
              <a:rPr lang="ru-RU" dirty="0" smtClean="0"/>
            </a:br>
            <a:r>
              <a:rPr lang="ru-RU" dirty="0" smtClean="0"/>
              <a:t>Снаряженная масса 1950 кг </a:t>
            </a:r>
            <a:br>
              <a:rPr lang="ru-RU" dirty="0" smtClean="0"/>
            </a:br>
            <a:r>
              <a:rPr lang="ru-RU" dirty="0" smtClean="0"/>
              <a:t>Цена - </a:t>
            </a:r>
            <a:r>
              <a:rPr lang="ru-RU" b="1" dirty="0" smtClean="0"/>
              <a:t>1 300 000 $   Самые мощные авто.</a:t>
            </a:r>
            <a:endParaRPr lang="ru-RU" dirty="0"/>
          </a:p>
        </p:txBody>
      </p:sp>
      <p:pic>
        <p:nvPicPr>
          <p:cNvPr id="5" name="Содержимое 4" descr="http://euro-auto-history.ru/images-bugatti/veyron-16-4.jpg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267200" y="3027158"/>
            <a:ext cx="3657600" cy="1672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1607839"/>
          </a:xfrm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dirty="0" smtClean="0"/>
              <a:t>Используемые ресурсы: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3500438"/>
            <a:ext cx="6480048" cy="1752600"/>
          </a:xfrm>
          <a:solidFill>
            <a:schemeClr val="tx1">
              <a:lumMod val="75000"/>
            </a:schemeClr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en-US" u="sng" dirty="0" smtClean="0">
                <a:hlinkClick r:id="rId2"/>
              </a:rPr>
              <a:t>http://ru.Wikipedia.Org/</a:t>
            </a:r>
            <a:endParaRPr lang="ru-RU" dirty="0" smtClean="0"/>
          </a:p>
          <a:p>
            <a:r>
              <a:rPr lang="en-US" u="sng" dirty="0" smtClean="0">
                <a:hlinkClick r:id="rId3"/>
              </a:rPr>
              <a:t>http://class-fizika.narod.ru/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http://www.kurs.ru/</a:t>
            </a:r>
            <a:endParaRPr lang="ru-RU" dirty="0" smtClean="0"/>
          </a:p>
          <a:p>
            <a:r>
              <a:rPr lang="ru-RU" u="sng" dirty="0" err="1" smtClean="0">
                <a:hlinkClick r:id="rId5"/>
              </a:rPr>
              <a:t>www.dailycars.ru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692696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РАБОТА ГАЗА И ПАРА ПРИ РАСШИРЕНИИ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819400"/>
            <a:ext cx="8749636" cy="348992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Пар или газ, расширяясь, может совершить работу. </a:t>
            </a:r>
          </a:p>
          <a:p>
            <a:pPr algn="l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При этом внутренняя энергия пара превращается в механическую энергию.</a:t>
            </a:r>
          </a:p>
          <a:p>
            <a:pPr algn="l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rgbClr val="FF9900"/>
                </a:solidFill>
              </a:rPr>
              <a:t>Устройства, в которых внутренняя энергия  пара  или газа (рабочего тела)  превращается в механическую энергию, называются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2FE610"/>
                </a:solidFill>
              </a:rPr>
              <a:t>тепловыми двигателями</a:t>
            </a:r>
            <a:r>
              <a:rPr lang="ru-RU" sz="24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285728"/>
            <a:ext cx="6480048" cy="2301240"/>
          </a:xfrm>
        </p:spPr>
        <p:txBody>
          <a:bodyPr/>
          <a:lstStyle/>
          <a:p>
            <a:r>
              <a:rPr lang="ru-RU" dirty="0" smtClean="0"/>
              <a:t> различные виды тепловых двигателей: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428736"/>
            <a:ext cx="5500726" cy="176402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class-fizika.narod.ru/8_class/8_urok/8_agreg/443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857496"/>
            <a:ext cx="750099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692695"/>
            <a:ext cx="8229600" cy="1512169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Простейший "одноразовый" тепловой двигатель (паровая машина).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2357430"/>
            <a:ext cx="5129946" cy="4095906"/>
          </a:xfrm>
        </p:spPr>
        <p:txBody>
          <a:bodyPr anchor="ctr">
            <a:normAutofit fontScale="92500" lnSpcReduction="10000"/>
          </a:bodyPr>
          <a:lstStyle/>
          <a:p>
            <a:r>
              <a:rPr lang="ru-RU" dirty="0" smtClean="0"/>
              <a:t>При нагревании воды в закрытой пробкой пробирке увеличивается количество пара, находящегося под пробкой, и повышается его давление на пробку. Наконец, давление пара выталкивает пробку, при этом пар совершает работу.</a:t>
            </a:r>
          </a:p>
          <a:p>
            <a:r>
              <a:rPr lang="ru-RU" dirty="0" smtClean="0"/>
              <a:t>Часть первоначальной энергии пара пошло на совершение работы по выталкиванию пробки. Внутренняя энергия пара превратилась в механическую энергию. Так как пар выходит еще достаточно горячий, то оставшуюся энергию он отдает окружающему воздуху, имеющему более низкую температуру </a:t>
            </a:r>
            <a:endParaRPr lang="ru-RU" dirty="0"/>
          </a:p>
        </p:txBody>
      </p:sp>
      <p:pic>
        <p:nvPicPr>
          <p:cNvPr id="4" name="Рисунок 3" descr="http://class-fizika.narod.ru/8_class/8_urok/8_agreg/102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645024"/>
            <a:ext cx="2598415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642918"/>
            <a:ext cx="6480048" cy="114298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ДАВНЫМ - ДАВНО ...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1643050"/>
            <a:ext cx="6157918" cy="4810286"/>
          </a:xfrm>
        </p:spPr>
        <p:txBody>
          <a:bodyPr>
            <a:normAutofit/>
          </a:bodyPr>
          <a:lstStyle/>
          <a:p>
            <a:r>
              <a:rPr lang="ru-RU" dirty="0" smtClean="0"/>
              <a:t>Две с лишним тысячи лет тому назад, в 3 веке до нашей эры, великий греческий математик и механик Архимед построил пушку, которая стреляла с помощью пара. Рисунки пушки Архимеда были найдены позднее в рукописях Леонардо да Винчи. </a:t>
            </a:r>
            <a:br>
              <a:rPr lang="ru-RU" dirty="0" smtClean="0"/>
            </a:br>
            <a:r>
              <a:rPr lang="ru-RU" dirty="0" smtClean="0"/>
              <a:t>При стрельбе один конец ствола сильно нагревали на огне . Затем в нагретую часть ствола наливали воду. Вода мгновенно испарялась, и пар, расширяясь с силой и грохотом выбрасывал ядро. Ствол пушки представлял собой, как бы цилиндр, по которому, как поршень, скользило ядро.</a:t>
            </a:r>
          </a:p>
          <a:p>
            <a:endParaRPr lang="ru-RU" dirty="0"/>
          </a:p>
        </p:txBody>
      </p:sp>
      <p:pic>
        <p:nvPicPr>
          <p:cNvPr id="4" name="Рисунок 3" descr="http://class-fizika.narod.ru/8_class/8_urok/8_agreg/10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143248"/>
            <a:ext cx="2963728" cy="2311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ДВИГАТЕЛЬ ВНУТРЕННЕГО СГОРАНИЯ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r>
              <a:rPr lang="ru-RU" dirty="0" smtClean="0"/>
              <a:t>( четырехтактный ) </a:t>
            </a:r>
          </a:p>
          <a:p>
            <a:r>
              <a:rPr lang="ru-RU" dirty="0" smtClean="0"/>
              <a:t>Двигатель состоит из цилиндра, внутри которого перемещается поршень</a:t>
            </a:r>
            <a:endParaRPr lang="ru-RU" dirty="0"/>
          </a:p>
        </p:txBody>
      </p:sp>
      <p:pic>
        <p:nvPicPr>
          <p:cNvPr id="5" name="Содержимое 4" descr="http://class-fizika.narod.ru/8_class/8_urok/8_agreg/300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844824"/>
            <a:ext cx="3566770" cy="4727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14300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Сгорание топлива происходит внутри двигателя.</a:t>
            </a:r>
            <a:br>
              <a:rPr lang="ru-RU" sz="2000" dirty="0" smtClean="0"/>
            </a:br>
            <a:r>
              <a:rPr lang="ru-RU" sz="2000" dirty="0" smtClean="0"/>
              <a:t>Двигатель работает на жидком топливе. </a:t>
            </a:r>
            <a:br>
              <a:rPr lang="ru-RU" sz="2000" dirty="0" smtClean="0"/>
            </a:br>
            <a:r>
              <a:rPr lang="ru-RU" sz="2000" dirty="0" smtClean="0"/>
              <a:t>Повторяющийся рабочий цикл двигателя состоит из четырех процессов (тактов): 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а) впуск,    б) сжатие, 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99992" y="1645920"/>
            <a:ext cx="4186808" cy="452628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dirty="0" smtClean="0"/>
              <a:t>в) рабочий ход ,  г) выпуск.</a:t>
            </a:r>
            <a:endParaRPr lang="ru-RU" sz="2400" dirty="0"/>
          </a:p>
        </p:txBody>
      </p:sp>
      <p:pic>
        <p:nvPicPr>
          <p:cNvPr id="9" name="Рисунок 7" descr="http://festival.1september.ru:8080/articles/572471/img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2143116"/>
            <a:ext cx="7500990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                  Первые авто    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Транспортное средство </a:t>
            </a:r>
            <a:r>
              <a:rPr lang="ru-RU" sz="1800" dirty="0" err="1" smtClean="0"/>
              <a:t>Ленуара</a:t>
            </a:r>
            <a:r>
              <a:rPr lang="ru-RU" sz="1800" dirty="0" smtClean="0"/>
              <a:t> (1863) (Франция) 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dirty="0" smtClean="0"/>
              <a:t>Автомобиль </a:t>
            </a:r>
            <a:r>
              <a:rPr lang="ru-RU" sz="1800" dirty="0" err="1" smtClean="0"/>
              <a:t>Маркуса</a:t>
            </a:r>
            <a:r>
              <a:rPr lang="ru-RU" sz="1800" dirty="0" smtClean="0"/>
              <a:t> (1873-1875) (Австрия) </a:t>
            </a: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 err="1" smtClean="0"/>
              <a:t>Деламар</a:t>
            </a:r>
            <a:r>
              <a:rPr lang="ru-RU" sz="1800" dirty="0" smtClean="0"/>
              <a:t> -</a:t>
            </a:r>
            <a:r>
              <a:rPr lang="ru-RU" sz="1800" dirty="0" err="1" smtClean="0"/>
              <a:t>Дебутвилль</a:t>
            </a:r>
            <a:r>
              <a:rPr lang="ru-RU" sz="1800" dirty="0" smtClean="0"/>
              <a:t> (1884) (Франция) 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dirty="0" smtClean="0"/>
              <a:t>Автомобиль по патенту </a:t>
            </a:r>
            <a:r>
              <a:rPr lang="ru-RU" sz="1800" dirty="0" err="1" smtClean="0"/>
              <a:t>Бенца</a:t>
            </a:r>
            <a:r>
              <a:rPr lang="ru-RU" sz="1800" dirty="0" smtClean="0"/>
              <a:t> (1886) (Германия) </a:t>
            </a:r>
          </a:p>
        </p:txBody>
      </p:sp>
      <p:pic>
        <p:nvPicPr>
          <p:cNvPr id="7" name="Рисунок 6" descr="Несмотря на прогрессивные отличительные признаки - такие как прямом цепной привод, управляемыые колеса и эллиптическая подвеска с плоскими рессорами, этот автомобиль из-за относительно небольшой мощности двигателя выпускался в малом количестве. Трехтактный рабочий цикл обеспечивался двумя перемещениями поршня - при периоде засасывалась смесь воздуха с каменноугольным газом, которая затем без сжатия воспламенялась искрами запальной свечи; в конце второго хода выбрасывались отработавшие газы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420888"/>
            <a:ext cx="230425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В период между 1873 и 1875 годами австриец Зигфрид Маркус проводил эксперименты с транспортным средством, в котором были использованы замечательные технические новинки. Автомобиль имел бензиновый двигатель только с одним цилиндром (движение поршня в четырех фазах), распыляющий карбюратор, магни и довольно магнитное зажигание и довольно простую систему водяного охлаждения. Однако из-за сильного шума и дыма при ходовых испытаниях у Маркуса были постоянные осложнения с полицией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4869160"/>
            <a:ext cx="230425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Это был первый автомобиль, воплотивший в себя новую революционную идею транспортных средств. Двигатель и шасси образовывали единый блок. Официально автомобиль был представлен 3 июля 1886 года в Мангейме. При одноцилиндровом двигателе объемом 984 куб.см и мощности 0,9 л.с. при 400 об/мин он достигал скорости 15 км/час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4869160"/>
            <a:ext cx="201622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Этот четырехколесный автомобиль был запатентован Деламаром 12 февраля 1884 года - через три года после того, как он создал трехколесный мотоцикл. Установленный сзади двигатель имел два отдельных, расположенных горизонтально цилиндра. Ведущий вал был оснащен большим маховиком и связан цепной передачей с поперечным передаточным валом, обеспечивающим привод задних колес с помощью двух боковых цепей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2420888"/>
            <a:ext cx="180975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1679847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РЕАКТИВНЫЕ ДВИГАТЕЛИ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819400"/>
            <a:ext cx="8514322" cy="3705944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горючее, а в первых ракетах это был пороховой заряд, сгорает в камере сгорания, и образовавшиеся газы с большой скоростью вылетают из отверстия - сопла. Вылет газов сопровождается отдачей.</a:t>
            </a:r>
          </a:p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результате этой отдачи возникает сила, приложенная к двигателю и направленная  противоположно направлению вылета газовой струи. </a:t>
            </a:r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Развитие реактивных двигателей началось в 40-вых годах 20 века. Первое применение они нашли в военной технике: в гвардейских минометах "Катюша", в немецких ракетах ФАУ, затем в реактивных самолетах. </a:t>
            </a:r>
          </a:p>
        </p:txBody>
      </p:sp>
      <p:pic>
        <p:nvPicPr>
          <p:cNvPr id="4" name="Рисунок 3" descr="http://class-fizika.narod.ru/8_class/8_urok/8_agreg/103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340768"/>
            <a:ext cx="2597274" cy="1078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004048" y="1340768"/>
            <a:ext cx="32112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Принцип действия ракетного двигателя состоит в следующем: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97</TotalTime>
  <Words>376</Words>
  <Application>Microsoft Office PowerPoint</Application>
  <PresentationFormat>Экран (4:3)</PresentationFormat>
  <Paragraphs>53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Техническая</vt:lpstr>
      <vt:lpstr>Двигатель внутреннего сгорания</vt:lpstr>
      <vt:lpstr>РАБОТА ГАЗА И ПАРА ПРИ РАСШИРЕНИИ </vt:lpstr>
      <vt:lpstr> различные виды тепловых двигателей: </vt:lpstr>
      <vt:lpstr>Простейший "одноразовый" тепловой двигатель (паровая машина).  </vt:lpstr>
      <vt:lpstr>ДАВНЫМ - ДАВНО ...  </vt:lpstr>
      <vt:lpstr>ДВИГАТЕЛЬ ВНУТРЕННЕГО СГОРАНИЯ</vt:lpstr>
      <vt:lpstr>Сгорание топлива происходит внутри двигателя. Двигатель работает на жидком топливе.  Повторяющийся рабочий цикл двигателя состоит из четырех процессов (тактов): </vt:lpstr>
      <vt:lpstr>                               Первые авто             </vt:lpstr>
      <vt:lpstr>РЕАКТИВНЫЕ ДВИГАТЕЛИ  </vt:lpstr>
      <vt:lpstr>ИНТЕРЕСНО </vt:lpstr>
      <vt:lpstr>ИНТЕРЕСНО   ... что высота подъема самолетов, двигатели которых работают на смеси горючего и воздуха, ограничена. Это из-за того, что на больших высотах воздух разрежен, и в нем недостаточно кислорода. </vt:lpstr>
      <vt:lpstr>Самый дорогой авто</vt:lpstr>
      <vt:lpstr>Самый мощный авто</vt:lpstr>
      <vt:lpstr>Используемые ресурсы: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Двигатель внутреннего сгорания</dc:title>
  <dc:creator>Алиса</dc:creator>
  <cp:lastModifiedBy>ЛЕНА</cp:lastModifiedBy>
  <cp:revision>16</cp:revision>
  <dcterms:created xsi:type="dcterms:W3CDTF">2012-02-22T13:30:14Z</dcterms:created>
  <dcterms:modified xsi:type="dcterms:W3CDTF">2013-12-25T21:34:18Z</dcterms:modified>
</cp:coreProperties>
</file>