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73" r:id="rId3"/>
    <p:sldId id="274" r:id="rId4"/>
    <p:sldId id="275" r:id="rId5"/>
    <p:sldId id="258" r:id="rId6"/>
    <p:sldId id="259" r:id="rId7"/>
    <p:sldId id="260" r:id="rId8"/>
    <p:sldId id="261" r:id="rId9"/>
    <p:sldId id="262" r:id="rId10"/>
    <p:sldId id="264" r:id="rId11"/>
    <p:sldId id="265" r:id="rId12"/>
    <p:sldId id="266" r:id="rId13"/>
    <p:sldId id="276"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p:cViewPr>
        <p:scale>
          <a:sx n="75" d="100"/>
          <a:sy n="75" d="100"/>
        </p:scale>
        <p:origin x="-117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07.10.2013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07.10.2013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07.10.2013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07.10.2013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07.10.2013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07.10.2013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07.10.2013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131840" y="4653136"/>
            <a:ext cx="4968552" cy="1656184"/>
          </a:xfrm>
        </p:spPr>
        <p:txBody>
          <a:bodyPr>
            <a:normAutofit/>
          </a:bodyPr>
          <a:lstStyle/>
          <a:p>
            <a:pPr algn="l"/>
            <a:r>
              <a:rPr lang="ru-RU" sz="2000" b="1" dirty="0" err="1" smtClean="0">
                <a:solidFill>
                  <a:srgbClr val="C00000"/>
                </a:solidFill>
              </a:rPr>
              <a:t>Проектны</a:t>
            </a:r>
            <a:r>
              <a:rPr lang="ru-RU" sz="2000" b="1" dirty="0" smtClean="0">
                <a:solidFill>
                  <a:srgbClr val="C00000"/>
                </a:solidFill>
              </a:rPr>
              <a:t> </a:t>
            </a:r>
            <a:r>
              <a:rPr lang="tt-RU" sz="2000" b="1" dirty="0">
                <a:solidFill>
                  <a:srgbClr val="C00000"/>
                </a:solidFill>
              </a:rPr>
              <a:t> </a:t>
            </a:r>
            <a:r>
              <a:rPr lang="tt-RU" sz="2000" b="1" dirty="0" smtClean="0">
                <a:solidFill>
                  <a:srgbClr val="C00000"/>
                </a:solidFill>
              </a:rPr>
              <a:t>М.Х.Гайнуллин ис Кызылтау урта мәктәбенең </a:t>
            </a:r>
          </a:p>
          <a:p>
            <a:pPr algn="l"/>
            <a:r>
              <a:rPr lang="tt-RU" sz="2000" b="1" dirty="0" smtClean="0">
                <a:solidFill>
                  <a:srgbClr val="C00000"/>
                </a:solidFill>
              </a:rPr>
              <a:t>география укытучысы</a:t>
            </a:r>
          </a:p>
          <a:p>
            <a:r>
              <a:rPr lang="tt-RU" sz="2000" b="1" dirty="0" smtClean="0">
                <a:solidFill>
                  <a:srgbClr val="C00000"/>
                </a:solidFill>
              </a:rPr>
              <a:t>           Вагапова Г.М. </a:t>
            </a:r>
            <a:r>
              <a:rPr lang="tt-RU" sz="2000" b="1" smtClean="0">
                <a:solidFill>
                  <a:srgbClr val="C00000"/>
                </a:solidFill>
              </a:rPr>
              <a:t>эшләде</a:t>
            </a:r>
            <a:r>
              <a:rPr lang="tt-RU" sz="2000" b="1" dirty="0" smtClean="0">
                <a:solidFill>
                  <a:srgbClr val="C00000"/>
                </a:solidFill>
              </a:rPr>
              <a:t>.</a:t>
            </a:r>
            <a:endParaRPr lang="ru-RU" sz="2000" b="1" dirty="0">
              <a:solidFill>
                <a:srgbClr val="C00000"/>
              </a:solidFill>
            </a:endParaRPr>
          </a:p>
        </p:txBody>
      </p:sp>
      <p:sp>
        <p:nvSpPr>
          <p:cNvPr id="2" name="Заголовок 1"/>
          <p:cNvSpPr>
            <a:spLocks noGrp="1"/>
          </p:cNvSpPr>
          <p:nvPr>
            <p:ph type="ctrTitle"/>
          </p:nvPr>
        </p:nvSpPr>
        <p:spPr>
          <a:xfrm>
            <a:off x="755576" y="476672"/>
            <a:ext cx="7772400" cy="2520280"/>
          </a:xfrm>
        </p:spPr>
        <p:style>
          <a:lnRef idx="1">
            <a:schemeClr val="accent2"/>
          </a:lnRef>
          <a:fillRef idx="3">
            <a:schemeClr val="accent2"/>
          </a:fillRef>
          <a:effectRef idx="2">
            <a:schemeClr val="accent2"/>
          </a:effectRef>
          <a:fontRef idx="minor">
            <a:schemeClr val="lt1"/>
          </a:fontRef>
        </p:style>
        <p:txBody>
          <a:bodyPr>
            <a:normAutofit/>
          </a:bodyPr>
          <a:lstStyle/>
          <a:p>
            <a:pPr marL="182880" indent="0" algn="ctr">
              <a:buNone/>
            </a:pPr>
            <a:r>
              <a:rPr lang="tt-RU" sz="3200" b="1" i="1" dirty="0" smtClean="0">
                <a:solidFill>
                  <a:srgbClr val="C00000"/>
                </a:solidFill>
              </a:rPr>
              <a:t/>
            </a:r>
            <a:br>
              <a:rPr lang="tt-RU" sz="3200" b="1" i="1" dirty="0" smtClean="0">
                <a:solidFill>
                  <a:srgbClr val="C00000"/>
                </a:solidFill>
              </a:rPr>
            </a:br>
            <a:r>
              <a:rPr lang="tt-RU" sz="3200" b="1" i="1" dirty="0" smtClean="0">
                <a:solidFill>
                  <a:srgbClr val="C00000"/>
                </a:solidFill>
              </a:rPr>
              <a:t>Туган төбәгебезнең экологик торышы</a:t>
            </a:r>
            <a:endParaRPr lang="ru-RU" sz="3200" b="1" i="1" dirty="0">
              <a:solidFill>
                <a:srgbClr val="C00000"/>
              </a:solidFill>
            </a:endParaRPr>
          </a:p>
        </p:txBody>
      </p:sp>
    </p:spTree>
    <p:extLst>
      <p:ext uri="{BB962C8B-B14F-4D97-AF65-F5344CB8AC3E}">
        <p14:creationId xmlns:p14="http://schemas.microsoft.com/office/powerpoint/2010/main" val="2780647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289" y="404664"/>
            <a:ext cx="6512511" cy="936104"/>
          </a:xfrm>
        </p:spPr>
        <p:txBody>
          <a:bodyPr/>
          <a:lstStyle/>
          <a:p>
            <a:pPr marL="0" indent="0">
              <a:buNone/>
            </a:pPr>
            <a:r>
              <a:rPr lang="tt-RU" dirty="0" smtClean="0">
                <a:solidFill>
                  <a:srgbClr val="008000"/>
                </a:solidFill>
              </a:rPr>
              <a:t>Проект эшчәнлеге</a:t>
            </a:r>
            <a:endParaRPr lang="ru-RU" dirty="0">
              <a:solidFill>
                <a:srgbClr val="008000"/>
              </a:solidFill>
            </a:endParaRPr>
          </a:p>
        </p:txBody>
      </p:sp>
      <p:sp>
        <p:nvSpPr>
          <p:cNvPr id="2" name="Объект 1"/>
          <p:cNvSpPr>
            <a:spLocks noGrp="1"/>
          </p:cNvSpPr>
          <p:nvPr>
            <p:ph sz="quarter" idx="13"/>
          </p:nvPr>
        </p:nvSpPr>
        <p:spPr>
          <a:xfrm>
            <a:off x="539553" y="1556792"/>
            <a:ext cx="7740848" cy="4536503"/>
          </a:xfrm>
        </p:spPr>
        <p:txBody>
          <a:bodyPr>
            <a:normAutofit/>
          </a:bodyPr>
          <a:lstStyle/>
          <a:p>
            <a:pPr marL="0" indent="0">
              <a:buNone/>
            </a:pPr>
            <a:r>
              <a:rPr lang="ru-RU" dirty="0" err="1" smtClean="0">
                <a:solidFill>
                  <a:srgbClr val="008000"/>
                </a:solidFill>
              </a:rPr>
              <a:t>Техникаларның</a:t>
            </a:r>
            <a:r>
              <a:rPr lang="ru-RU" dirty="0" smtClean="0">
                <a:solidFill>
                  <a:srgbClr val="008000"/>
                </a:solidFill>
              </a:rPr>
              <a:t> </a:t>
            </a:r>
            <a:r>
              <a:rPr lang="ru-RU" dirty="0" err="1" smtClean="0">
                <a:solidFill>
                  <a:srgbClr val="008000"/>
                </a:solidFill>
              </a:rPr>
              <a:t>күпме</a:t>
            </a:r>
            <a:r>
              <a:rPr lang="ru-RU" dirty="0" smtClean="0">
                <a:solidFill>
                  <a:srgbClr val="008000"/>
                </a:solidFill>
              </a:rPr>
              <a:t> </a:t>
            </a:r>
            <a:r>
              <a:rPr lang="ru-RU" dirty="0" err="1" smtClean="0">
                <a:solidFill>
                  <a:srgbClr val="008000"/>
                </a:solidFill>
              </a:rPr>
              <a:t>булуын</a:t>
            </a:r>
            <a:r>
              <a:rPr lang="ru-RU" dirty="0" smtClean="0">
                <a:solidFill>
                  <a:srgbClr val="008000"/>
                </a:solidFill>
              </a:rPr>
              <a:t>, </a:t>
            </a:r>
            <a:r>
              <a:rPr lang="ru-RU" dirty="0" err="1" smtClean="0">
                <a:solidFill>
                  <a:srgbClr val="008000"/>
                </a:solidFill>
              </a:rPr>
              <a:t>әйләнә-тирәнең</a:t>
            </a:r>
            <a:r>
              <a:rPr lang="ru-RU" dirty="0" smtClean="0">
                <a:solidFill>
                  <a:srgbClr val="008000"/>
                </a:solidFill>
              </a:rPr>
              <a:t> </a:t>
            </a:r>
            <a:r>
              <a:rPr lang="ru-RU" dirty="0" err="1">
                <a:solidFill>
                  <a:srgbClr val="008000"/>
                </a:solidFill>
              </a:rPr>
              <a:t>заралы</a:t>
            </a:r>
            <a:r>
              <a:rPr lang="ru-RU" dirty="0">
                <a:solidFill>
                  <a:srgbClr val="008000"/>
                </a:solidFill>
              </a:rPr>
              <a:t> </a:t>
            </a:r>
            <a:r>
              <a:rPr lang="ru-RU" dirty="0" err="1">
                <a:solidFill>
                  <a:srgbClr val="008000"/>
                </a:solidFill>
              </a:rPr>
              <a:t>газлар</a:t>
            </a:r>
            <a:r>
              <a:rPr lang="ru-RU" dirty="0">
                <a:solidFill>
                  <a:srgbClr val="008000"/>
                </a:solidFill>
              </a:rPr>
              <a:t> </a:t>
            </a:r>
            <a:r>
              <a:rPr lang="ru-RU" dirty="0" err="1" smtClean="0">
                <a:solidFill>
                  <a:srgbClr val="008000"/>
                </a:solidFill>
              </a:rPr>
              <a:t>белән</a:t>
            </a:r>
            <a:r>
              <a:rPr lang="ru-RU" dirty="0" smtClean="0">
                <a:solidFill>
                  <a:srgbClr val="008000"/>
                </a:solidFill>
              </a:rPr>
              <a:t> </a:t>
            </a:r>
            <a:r>
              <a:rPr lang="ru-RU" dirty="0" err="1" smtClean="0">
                <a:solidFill>
                  <a:srgbClr val="008000"/>
                </a:solidFill>
              </a:rPr>
              <a:t>пычратуга</a:t>
            </a:r>
            <a:r>
              <a:rPr lang="ru-RU" dirty="0" smtClean="0">
                <a:solidFill>
                  <a:srgbClr val="008000"/>
                </a:solidFill>
              </a:rPr>
              <a:t> </a:t>
            </a:r>
            <a:r>
              <a:rPr lang="ru-RU" dirty="0" err="1" smtClean="0">
                <a:solidFill>
                  <a:srgbClr val="008000"/>
                </a:solidFill>
              </a:rPr>
              <a:t>тәэсирен</a:t>
            </a:r>
            <a:r>
              <a:rPr lang="ru-RU" dirty="0" smtClean="0">
                <a:solidFill>
                  <a:srgbClr val="008000"/>
                </a:solidFill>
              </a:rPr>
              <a:t> </a:t>
            </a:r>
            <a:r>
              <a:rPr lang="ru-RU" dirty="0" err="1" smtClean="0">
                <a:solidFill>
                  <a:srgbClr val="008000"/>
                </a:solidFill>
              </a:rPr>
              <a:t>тикшерү</a:t>
            </a:r>
            <a:r>
              <a:rPr lang="ru-RU" dirty="0" smtClean="0">
                <a:solidFill>
                  <a:srgbClr val="008000"/>
                </a:solidFill>
              </a:rPr>
              <a:t>.</a:t>
            </a:r>
          </a:p>
          <a:p>
            <a:pPr marL="0" indent="0">
              <a:buNone/>
            </a:pPr>
            <a:r>
              <a:rPr lang="tt-RU" dirty="0" smtClean="0">
                <a:solidFill>
                  <a:srgbClr val="008000"/>
                </a:solidFill>
              </a:rPr>
              <a:t>Эш барышы. Иртәнге 8.00 дән кичке 20.00 гә кадәр  мәктәп яныннан узучы олы юлны </a:t>
            </a:r>
            <a:r>
              <a:rPr lang="ru-RU" dirty="0" smtClean="0">
                <a:solidFill>
                  <a:srgbClr val="008000"/>
                </a:solidFill>
              </a:rPr>
              <a:t> 21-27 январь</a:t>
            </a:r>
            <a:r>
              <a:rPr lang="tt-RU" dirty="0" smtClean="0">
                <a:solidFill>
                  <a:srgbClr val="008000"/>
                </a:solidFill>
              </a:rPr>
              <a:t> көннәрендә күзәттек.</a:t>
            </a:r>
          </a:p>
          <a:p>
            <a:pPr marL="0" indent="0">
              <a:buNone/>
            </a:pPr>
            <a:endParaRPr lang="tt-RU" dirty="0" smtClean="0"/>
          </a:p>
          <a:p>
            <a:pPr marL="0" indent="0">
              <a:buNone/>
            </a:pPr>
            <a:r>
              <a:rPr lang="tt-RU" dirty="0"/>
              <a:t> </a:t>
            </a:r>
            <a:r>
              <a:rPr lang="tt-RU" dirty="0" smtClean="0"/>
              <a:t>  </a:t>
            </a:r>
            <a:endParaRPr lang="ru-RU" dirty="0"/>
          </a:p>
        </p:txBody>
      </p:sp>
      <p:pic>
        <p:nvPicPr>
          <p:cNvPr id="2050" name="Picture 2" descr="C:\Users\гулина вагапова\Desktop\Фото07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207386"/>
            <a:ext cx="3013720" cy="31541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гулина вагапова\Desktop\вв\DSC041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713676"/>
            <a:ext cx="3559424" cy="266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66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55577" y="188640"/>
            <a:ext cx="4392487" cy="1152128"/>
          </a:xfrm>
        </p:spPr>
        <p:txBody>
          <a:bodyPr/>
          <a:lstStyle/>
          <a:p>
            <a:pPr marL="0" indent="0" algn="l">
              <a:buNone/>
            </a:pPr>
            <a:r>
              <a:rPr lang="tt-RU" dirty="0" smtClean="0">
                <a:solidFill>
                  <a:srgbClr val="008000"/>
                </a:solidFill>
              </a:rPr>
              <a:t>Эш барышы</a:t>
            </a:r>
            <a:endParaRPr lang="ru-RU" dirty="0">
              <a:solidFill>
                <a:srgbClr val="008000"/>
              </a:solidFill>
            </a:endParaRPr>
          </a:p>
        </p:txBody>
      </p:sp>
      <p:sp>
        <p:nvSpPr>
          <p:cNvPr id="2" name="Объект 1"/>
          <p:cNvSpPr>
            <a:spLocks noGrp="1"/>
          </p:cNvSpPr>
          <p:nvPr>
            <p:ph sz="quarter" idx="13"/>
          </p:nvPr>
        </p:nvSpPr>
        <p:spPr>
          <a:xfrm>
            <a:off x="467545" y="1196753"/>
            <a:ext cx="7812856" cy="525658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buNone/>
            </a:pPr>
            <a:r>
              <a:rPr lang="tt-RU" dirty="0" smtClean="0">
                <a:solidFill>
                  <a:srgbClr val="008000"/>
                </a:solidFill>
              </a:rPr>
              <a:t>Олы юл авылны икегә бүлеп, мәктәпнең көнбатыш өлешеннән уза.</a:t>
            </a:r>
          </a:p>
          <a:p>
            <a:r>
              <a:rPr lang="tt-RU" dirty="0" smtClean="0">
                <a:solidFill>
                  <a:srgbClr val="008000"/>
                </a:solidFill>
              </a:rPr>
              <a:t>Мәктәп белән олы юл арасы ераклыгы 50 метр.</a:t>
            </a:r>
          </a:p>
          <a:p>
            <a:r>
              <a:rPr lang="tt-RU" dirty="0" smtClean="0">
                <a:solidFill>
                  <a:srgbClr val="008000"/>
                </a:solidFill>
              </a:rPr>
              <a:t>Бер көнгә 13 йөк машинасы, 43 җиңел машина уза.</a:t>
            </a:r>
          </a:p>
          <a:p>
            <a:r>
              <a:rPr lang="tt-RU" dirty="0" smtClean="0">
                <a:solidFill>
                  <a:srgbClr val="008000"/>
                </a:solidFill>
              </a:rPr>
              <a:t>(Теория буенча 1 машинадан 1 тәүлеккә 1 кг сөрем (41,6 гр) чыга. Бер </a:t>
            </a:r>
            <a:r>
              <a:rPr lang="ru-RU" dirty="0">
                <a:solidFill>
                  <a:srgbClr val="008000"/>
                </a:solidFill>
              </a:rPr>
              <a:t>й</a:t>
            </a:r>
            <a:r>
              <a:rPr lang="tt-RU" dirty="0" smtClean="0">
                <a:solidFill>
                  <a:srgbClr val="008000"/>
                </a:solidFill>
              </a:rPr>
              <a:t>өк машинасыннан сөрем өч тапкыр күбрәк чыга). Ә йөк машиналарыннан 3 тапкыр күбрәк агулы матдәләр чыгара</a:t>
            </a:r>
            <a:r>
              <a:rPr lang="tt-RU" dirty="0" smtClean="0"/>
              <a:t>. </a:t>
            </a:r>
          </a:p>
          <a:p>
            <a:endParaRPr lang="tt-RU" dirty="0"/>
          </a:p>
          <a:p>
            <a:endParaRPr lang="ru-RU" dirty="0"/>
          </a:p>
        </p:txBody>
      </p:sp>
      <p:pic>
        <p:nvPicPr>
          <p:cNvPr id="2050" name="Picture 2" descr="C:\Users\гулина вагапова\Desktop\вв\DSC040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933056"/>
            <a:ext cx="3187891" cy="239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82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202034"/>
          </a:xfrm>
        </p:spPr>
        <p:txBody>
          <a:bodyPr>
            <a:normAutofit fontScale="90000"/>
          </a:bodyPr>
          <a:lstStyle/>
          <a:p>
            <a:pPr algn="l"/>
            <a:endParaRPr lang="ru-RU" sz="1200" dirty="0"/>
          </a:p>
        </p:txBody>
      </p:sp>
      <p:sp>
        <p:nvSpPr>
          <p:cNvPr id="2" name="Объект 1"/>
          <p:cNvSpPr>
            <a:spLocks noGrp="1"/>
          </p:cNvSpPr>
          <p:nvPr>
            <p:ph sz="quarter" idx="13"/>
          </p:nvPr>
        </p:nvSpPr>
        <p:spPr>
          <a:xfrm>
            <a:off x="251520" y="404664"/>
            <a:ext cx="8363272" cy="5721499"/>
          </a:xfrm>
        </p:spPr>
        <p:style>
          <a:lnRef idx="3">
            <a:schemeClr val="lt1"/>
          </a:lnRef>
          <a:fillRef idx="1">
            <a:schemeClr val="accent4"/>
          </a:fillRef>
          <a:effectRef idx="1">
            <a:schemeClr val="accent4"/>
          </a:effectRef>
          <a:fontRef idx="minor">
            <a:schemeClr val="lt1"/>
          </a:fontRef>
        </p:style>
        <p:txBody>
          <a:bodyPr>
            <a:normAutofit lnSpcReduction="10000"/>
          </a:bodyPr>
          <a:lstStyle/>
          <a:p>
            <a:pPr marL="0" indent="0">
              <a:buNone/>
            </a:pPr>
            <a:endParaRPr lang="tt-RU" sz="2000" dirty="0" smtClean="0">
              <a:solidFill>
                <a:srgbClr val="008000"/>
              </a:solidFill>
            </a:endParaRPr>
          </a:p>
          <a:p>
            <a:pPr marL="0" indent="0">
              <a:buNone/>
            </a:pPr>
            <a:r>
              <a:rPr lang="tt-RU" sz="2400" dirty="0" smtClean="0">
                <a:solidFill>
                  <a:srgbClr val="008000"/>
                </a:solidFill>
              </a:rPr>
              <a:t>Югарыдагы күзәтүләрдән чыгып без география укытучысы Гөлинә Мөнир кызы белән </a:t>
            </a:r>
            <a:endParaRPr lang="tt-RU" sz="2400" u="sng" dirty="0" smtClean="0">
              <a:solidFill>
                <a:srgbClr val="008000"/>
              </a:solidFill>
            </a:endParaRPr>
          </a:p>
          <a:p>
            <a:pPr marL="0" indent="0">
              <a:buNone/>
            </a:pPr>
            <a:r>
              <a:rPr lang="tt-RU" sz="2400" dirty="0" smtClean="0">
                <a:solidFill>
                  <a:srgbClr val="008000"/>
                </a:solidFill>
              </a:rPr>
              <a:t>43- җиңел машина</a:t>
            </a:r>
          </a:p>
          <a:p>
            <a:pPr marL="0" indent="0">
              <a:buNone/>
            </a:pPr>
            <a:r>
              <a:rPr lang="tt-RU" sz="2400" dirty="0" smtClean="0">
                <a:solidFill>
                  <a:srgbClr val="008000"/>
                </a:solidFill>
              </a:rPr>
              <a:t>13- йөк машинасы.       13*3 =39 йөк машинасы</a:t>
            </a:r>
          </a:p>
          <a:p>
            <a:pPr marL="0" indent="0">
              <a:buNone/>
            </a:pPr>
            <a:r>
              <a:rPr lang="tt-RU" sz="2400" dirty="0" smtClean="0">
                <a:solidFill>
                  <a:srgbClr val="008000"/>
                </a:solidFill>
              </a:rPr>
              <a:t>1)  43*41,6=1788,8(г)          39*41,6=1622,4(г)</a:t>
            </a:r>
          </a:p>
          <a:p>
            <a:pPr marL="0" indent="0">
              <a:buNone/>
            </a:pPr>
            <a:r>
              <a:rPr lang="tt-RU" sz="2400" dirty="0" smtClean="0">
                <a:solidFill>
                  <a:srgbClr val="008000"/>
                </a:solidFill>
              </a:rPr>
              <a:t>1788,8+1622,4=3411,2(г)  </a:t>
            </a:r>
          </a:p>
          <a:p>
            <a:pPr marL="0" indent="0">
              <a:buNone/>
            </a:pPr>
            <a:r>
              <a:rPr lang="tt-RU" sz="2400" dirty="0" smtClean="0">
                <a:solidFill>
                  <a:srgbClr val="008000"/>
                </a:solidFill>
              </a:rPr>
              <a:t> </a:t>
            </a:r>
            <a:r>
              <a:rPr lang="tt-RU" sz="2400" u="sng" dirty="0" smtClean="0">
                <a:solidFill>
                  <a:srgbClr val="008000"/>
                </a:solidFill>
              </a:rPr>
              <a:t>1 56 машинага- 3411,2 (г) -отход</a:t>
            </a:r>
            <a:endParaRPr lang="ru-RU" sz="2400" u="sng" dirty="0" smtClean="0">
              <a:solidFill>
                <a:srgbClr val="008000"/>
              </a:solidFill>
            </a:endParaRPr>
          </a:p>
          <a:p>
            <a:pPr marL="0" indent="0">
              <a:buNone/>
            </a:pPr>
            <a:r>
              <a:rPr lang="tt-RU" sz="2400" dirty="0" smtClean="0">
                <a:solidFill>
                  <a:srgbClr val="008000"/>
                </a:solidFill>
              </a:rPr>
              <a:t>2</a:t>
            </a:r>
            <a:r>
              <a:rPr lang="tt-RU" sz="2400" u="sng" dirty="0" smtClean="0">
                <a:solidFill>
                  <a:srgbClr val="008000"/>
                </a:solidFill>
              </a:rPr>
              <a:t>)  24</a:t>
            </a:r>
            <a:r>
              <a:rPr lang="tt-RU" sz="2400" u="sng" dirty="0">
                <a:solidFill>
                  <a:srgbClr val="008000"/>
                </a:solidFill>
              </a:rPr>
              <a:t>сәгат</a:t>
            </a:r>
            <a:r>
              <a:rPr lang="ru-RU" sz="2400" u="sng" dirty="0">
                <a:solidFill>
                  <a:srgbClr val="008000"/>
                </a:solidFill>
              </a:rPr>
              <a:t>ь</a:t>
            </a:r>
            <a:r>
              <a:rPr lang="tt-RU" sz="2400" u="sng" dirty="0">
                <a:solidFill>
                  <a:srgbClr val="008000"/>
                </a:solidFill>
              </a:rPr>
              <a:t>кә </a:t>
            </a:r>
            <a:r>
              <a:rPr lang="tt-RU" sz="2400" u="sng" dirty="0" smtClean="0">
                <a:solidFill>
                  <a:srgbClr val="008000"/>
                </a:solidFill>
              </a:rPr>
              <a:t> 24*3411,2=81868,8 (г)</a:t>
            </a:r>
            <a:endParaRPr lang="ru-RU" sz="2400" u="sng" dirty="0">
              <a:solidFill>
                <a:srgbClr val="008000"/>
              </a:solidFill>
            </a:endParaRPr>
          </a:p>
          <a:p>
            <a:pPr marL="0" indent="0">
              <a:buNone/>
            </a:pPr>
            <a:r>
              <a:rPr lang="tt-RU" sz="2400" dirty="0" smtClean="0">
                <a:solidFill>
                  <a:srgbClr val="008000"/>
                </a:solidFill>
              </a:rPr>
              <a:t>3) </a:t>
            </a:r>
            <a:r>
              <a:rPr lang="tt-RU" sz="2400" u="sng" dirty="0" smtClean="0">
                <a:solidFill>
                  <a:srgbClr val="008000"/>
                </a:solidFill>
              </a:rPr>
              <a:t>7 көнгә   81868,8*7=573081,6 </a:t>
            </a:r>
          </a:p>
          <a:p>
            <a:pPr marL="0" indent="0">
              <a:buNone/>
            </a:pPr>
            <a:r>
              <a:rPr lang="ru-RU" sz="2400" dirty="0" smtClean="0">
                <a:solidFill>
                  <a:srgbClr val="008000"/>
                </a:solidFill>
              </a:rPr>
              <a:t>4) </a:t>
            </a:r>
            <a:r>
              <a:rPr lang="ru-RU" sz="2400" u="sng" dirty="0" smtClean="0">
                <a:solidFill>
                  <a:srgbClr val="008000"/>
                </a:solidFill>
              </a:rPr>
              <a:t>1 </a:t>
            </a:r>
            <a:r>
              <a:rPr lang="ru-RU" sz="2400" u="sng" dirty="0" err="1" smtClean="0">
                <a:solidFill>
                  <a:srgbClr val="008000"/>
                </a:solidFill>
              </a:rPr>
              <a:t>елга</a:t>
            </a:r>
            <a:r>
              <a:rPr lang="ru-RU" sz="2400" u="sng" dirty="0">
                <a:solidFill>
                  <a:srgbClr val="008000"/>
                </a:solidFill>
              </a:rPr>
              <a:t> </a:t>
            </a:r>
            <a:r>
              <a:rPr lang="ru-RU" sz="2400" u="sng" dirty="0" smtClean="0">
                <a:solidFill>
                  <a:srgbClr val="008000"/>
                </a:solidFill>
              </a:rPr>
              <a:t>яки 365 </a:t>
            </a:r>
            <a:r>
              <a:rPr lang="ru-RU" sz="2400" u="sng" dirty="0" err="1" smtClean="0">
                <a:solidFill>
                  <a:srgbClr val="008000"/>
                </a:solidFill>
              </a:rPr>
              <a:t>көнгә</a:t>
            </a:r>
            <a:r>
              <a:rPr lang="ru-RU" sz="2400" u="sng" dirty="0" smtClean="0">
                <a:solidFill>
                  <a:srgbClr val="008000"/>
                </a:solidFill>
              </a:rPr>
              <a:t> 81868,8*365=29882112 (г) яки 29882,112 (кг</a:t>
            </a:r>
            <a:r>
              <a:rPr lang="ru-RU" sz="2400" dirty="0" smtClean="0">
                <a:solidFill>
                  <a:srgbClr val="008000"/>
                </a:solidFill>
              </a:rPr>
              <a:t>)</a:t>
            </a:r>
          </a:p>
          <a:p>
            <a:pPr marL="0" indent="0">
              <a:buNone/>
            </a:pPr>
            <a:r>
              <a:rPr lang="ru-RU" sz="2400" dirty="0" err="1" smtClean="0">
                <a:solidFill>
                  <a:srgbClr val="008000"/>
                </a:solidFill>
              </a:rPr>
              <a:t>күпме</a:t>
            </a:r>
            <a:r>
              <a:rPr lang="ru-RU" sz="2400" dirty="0" smtClean="0">
                <a:solidFill>
                  <a:srgbClr val="008000"/>
                </a:solidFill>
              </a:rPr>
              <a:t> </a:t>
            </a:r>
            <a:r>
              <a:rPr lang="ru-RU" sz="2400" dirty="0" err="1">
                <a:solidFill>
                  <a:srgbClr val="008000"/>
                </a:solidFill>
              </a:rPr>
              <a:t>зарарлы</a:t>
            </a:r>
            <a:r>
              <a:rPr lang="ru-RU" sz="2400" dirty="0">
                <a:solidFill>
                  <a:srgbClr val="008000"/>
                </a:solidFill>
              </a:rPr>
              <a:t> </a:t>
            </a:r>
            <a:r>
              <a:rPr lang="ru-RU" sz="2400" dirty="0" err="1">
                <a:solidFill>
                  <a:srgbClr val="008000"/>
                </a:solidFill>
              </a:rPr>
              <a:t>газлар</a:t>
            </a:r>
            <a:r>
              <a:rPr lang="ru-RU" sz="2400" dirty="0">
                <a:solidFill>
                  <a:srgbClr val="008000"/>
                </a:solidFill>
              </a:rPr>
              <a:t> </a:t>
            </a:r>
            <a:r>
              <a:rPr lang="ru-RU" sz="2400" dirty="0" err="1">
                <a:solidFill>
                  <a:srgbClr val="008000"/>
                </a:solidFill>
              </a:rPr>
              <a:t>чыкканын</a:t>
            </a:r>
            <a:r>
              <a:rPr lang="ru-RU" sz="2400" dirty="0">
                <a:solidFill>
                  <a:srgbClr val="008000"/>
                </a:solidFill>
              </a:rPr>
              <a:t> </a:t>
            </a:r>
            <a:r>
              <a:rPr lang="ru-RU" sz="2400" dirty="0" err="1">
                <a:solidFill>
                  <a:srgbClr val="008000"/>
                </a:solidFill>
              </a:rPr>
              <a:t>таптык</a:t>
            </a:r>
            <a:endParaRPr lang="ru-RU" sz="2400" dirty="0">
              <a:solidFill>
                <a:srgbClr val="008000"/>
              </a:solidFill>
            </a:endParaRPr>
          </a:p>
          <a:p>
            <a:pPr marL="45720" indent="0">
              <a:buNone/>
            </a:pPr>
            <a:endParaRPr lang="ru-RU" dirty="0"/>
          </a:p>
        </p:txBody>
      </p:sp>
    </p:spTree>
    <p:extLst>
      <p:ext uri="{BB962C8B-B14F-4D97-AF65-F5344CB8AC3E}">
        <p14:creationId xmlns:p14="http://schemas.microsoft.com/office/powerpoint/2010/main" val="3400107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3568" y="908720"/>
            <a:ext cx="8064896" cy="52629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2400" dirty="0" err="1">
                <a:solidFill>
                  <a:srgbClr val="008000"/>
                </a:solidFill>
              </a:rPr>
              <a:t>Бүгенге</a:t>
            </a:r>
            <a:r>
              <a:rPr lang="ru-RU" sz="2400" dirty="0">
                <a:solidFill>
                  <a:srgbClr val="008000"/>
                </a:solidFill>
              </a:rPr>
              <a:t> </a:t>
            </a:r>
            <a:r>
              <a:rPr lang="ru-RU" sz="2400" dirty="0" err="1">
                <a:solidFill>
                  <a:srgbClr val="008000"/>
                </a:solidFill>
              </a:rPr>
              <a:t>көндә</a:t>
            </a:r>
            <a:r>
              <a:rPr lang="ru-RU" sz="2400" dirty="0">
                <a:solidFill>
                  <a:srgbClr val="008000"/>
                </a:solidFill>
              </a:rPr>
              <a:t> </a:t>
            </a:r>
            <a:r>
              <a:rPr lang="ru-RU" sz="2400" dirty="0" err="1">
                <a:solidFill>
                  <a:srgbClr val="008000"/>
                </a:solidFill>
              </a:rPr>
              <a:t>авылыбызда</a:t>
            </a:r>
            <a:r>
              <a:rPr lang="ru-RU" sz="2400" dirty="0">
                <a:solidFill>
                  <a:srgbClr val="008000"/>
                </a:solidFill>
              </a:rPr>
              <a:t> </a:t>
            </a:r>
            <a:r>
              <a:rPr lang="ru-RU" sz="2400" dirty="0" err="1">
                <a:solidFill>
                  <a:srgbClr val="008000"/>
                </a:solidFill>
              </a:rPr>
              <a:t>үсеп</a:t>
            </a:r>
            <a:r>
              <a:rPr lang="ru-RU" sz="2400" dirty="0">
                <a:solidFill>
                  <a:srgbClr val="008000"/>
                </a:solidFill>
              </a:rPr>
              <a:t> </a:t>
            </a:r>
            <a:r>
              <a:rPr lang="ru-RU" sz="2400" dirty="0" err="1">
                <a:solidFill>
                  <a:srgbClr val="008000"/>
                </a:solidFill>
              </a:rPr>
              <a:t>утыручы</a:t>
            </a:r>
            <a:r>
              <a:rPr lang="ru-RU" sz="2400" dirty="0">
                <a:solidFill>
                  <a:srgbClr val="008000"/>
                </a:solidFill>
              </a:rPr>
              <a:t> </a:t>
            </a:r>
            <a:r>
              <a:rPr lang="ru-RU" sz="2400" dirty="0" err="1">
                <a:solidFill>
                  <a:srgbClr val="008000"/>
                </a:solidFill>
              </a:rPr>
              <a:t>куак</a:t>
            </a:r>
            <a:r>
              <a:rPr lang="ru-RU" sz="2400" dirty="0">
                <a:solidFill>
                  <a:srgbClr val="008000"/>
                </a:solidFill>
              </a:rPr>
              <a:t> </a:t>
            </a:r>
            <a:r>
              <a:rPr lang="ru-RU" sz="2400" dirty="0" err="1">
                <a:solidFill>
                  <a:srgbClr val="008000"/>
                </a:solidFill>
              </a:rPr>
              <a:t>һәм</a:t>
            </a:r>
            <a:r>
              <a:rPr lang="ru-RU" sz="2400" dirty="0">
                <a:solidFill>
                  <a:srgbClr val="008000"/>
                </a:solidFill>
              </a:rPr>
              <a:t> </a:t>
            </a:r>
            <a:r>
              <a:rPr lang="ru-RU" sz="2400" dirty="0" err="1">
                <a:solidFill>
                  <a:srgbClr val="008000"/>
                </a:solidFill>
              </a:rPr>
              <a:t>агачлар</a:t>
            </a:r>
            <a:r>
              <a:rPr lang="ru-RU" sz="2400" dirty="0">
                <a:solidFill>
                  <a:srgbClr val="008000"/>
                </a:solidFill>
              </a:rPr>
              <a:t> саны </a:t>
            </a:r>
            <a:r>
              <a:rPr lang="ru-RU" sz="2400" dirty="0" smtClean="0">
                <a:solidFill>
                  <a:srgbClr val="008000"/>
                </a:solidFill>
              </a:rPr>
              <a:t>5064 </a:t>
            </a:r>
            <a:r>
              <a:rPr lang="ru-RU" sz="2400" dirty="0" err="1">
                <a:solidFill>
                  <a:srgbClr val="008000"/>
                </a:solidFill>
              </a:rPr>
              <a:t>җитә</a:t>
            </a:r>
            <a:r>
              <a:rPr lang="ru-RU" sz="2400" dirty="0">
                <a:solidFill>
                  <a:srgbClr val="008000"/>
                </a:solidFill>
              </a:rPr>
              <a:t>. </a:t>
            </a:r>
          </a:p>
          <a:p>
            <a:r>
              <a:rPr lang="ru-RU" sz="2400" dirty="0">
                <a:solidFill>
                  <a:srgbClr val="008000"/>
                </a:solidFill>
              </a:rPr>
              <a:t>Ә </a:t>
            </a:r>
            <a:r>
              <a:rPr lang="ru-RU" sz="2400" dirty="0" err="1">
                <a:solidFill>
                  <a:srgbClr val="008000"/>
                </a:solidFill>
              </a:rPr>
              <a:t>мәгълүмат</a:t>
            </a:r>
            <a:r>
              <a:rPr lang="ru-RU" sz="2400" dirty="0">
                <a:solidFill>
                  <a:srgbClr val="008000"/>
                </a:solidFill>
              </a:rPr>
              <a:t> </a:t>
            </a:r>
            <a:r>
              <a:rPr lang="ru-RU" sz="2400" dirty="0" err="1">
                <a:solidFill>
                  <a:srgbClr val="008000"/>
                </a:solidFill>
              </a:rPr>
              <a:t>буенча</a:t>
            </a:r>
            <a:r>
              <a:rPr lang="ru-RU" sz="2400" dirty="0">
                <a:solidFill>
                  <a:srgbClr val="008000"/>
                </a:solidFill>
              </a:rPr>
              <a:t> </a:t>
            </a:r>
            <a:r>
              <a:rPr lang="ru-RU" sz="2400" dirty="0" err="1">
                <a:solidFill>
                  <a:srgbClr val="008000"/>
                </a:solidFill>
              </a:rPr>
              <a:t>бер</a:t>
            </a:r>
            <a:r>
              <a:rPr lang="ru-RU" sz="2400" dirty="0">
                <a:solidFill>
                  <a:srgbClr val="008000"/>
                </a:solidFill>
              </a:rPr>
              <a:t> </a:t>
            </a:r>
            <a:r>
              <a:rPr lang="ru-RU" sz="2400" dirty="0" err="1">
                <a:solidFill>
                  <a:srgbClr val="008000"/>
                </a:solidFill>
              </a:rPr>
              <a:t>агач</a:t>
            </a:r>
            <a:r>
              <a:rPr lang="ru-RU" sz="2400" dirty="0">
                <a:solidFill>
                  <a:srgbClr val="008000"/>
                </a:solidFill>
              </a:rPr>
              <a:t> </a:t>
            </a:r>
            <a:r>
              <a:rPr lang="ru-RU" sz="2400" dirty="0" smtClean="0">
                <a:solidFill>
                  <a:srgbClr val="008000"/>
                </a:solidFill>
              </a:rPr>
              <a:t>90 </a:t>
            </a:r>
            <a:r>
              <a:rPr lang="ru-RU" sz="2400" dirty="0" err="1" smtClean="0">
                <a:solidFill>
                  <a:srgbClr val="008000"/>
                </a:solidFill>
              </a:rPr>
              <a:t>көнгә</a:t>
            </a:r>
            <a:r>
              <a:rPr lang="ru-RU" sz="2400" dirty="0" smtClean="0">
                <a:solidFill>
                  <a:srgbClr val="008000"/>
                </a:solidFill>
              </a:rPr>
              <a:t> </a:t>
            </a:r>
            <a:r>
              <a:rPr lang="ru-RU" sz="2400" dirty="0">
                <a:solidFill>
                  <a:srgbClr val="008000"/>
                </a:solidFill>
              </a:rPr>
              <a:t>23 кг </a:t>
            </a:r>
            <a:r>
              <a:rPr lang="ru-RU" sz="2400" dirty="0" err="1">
                <a:solidFill>
                  <a:srgbClr val="008000"/>
                </a:solidFill>
              </a:rPr>
              <a:t>тузан</a:t>
            </a:r>
            <a:r>
              <a:rPr lang="ru-RU" sz="2400" dirty="0">
                <a:solidFill>
                  <a:srgbClr val="008000"/>
                </a:solidFill>
              </a:rPr>
              <a:t> йота. </a:t>
            </a:r>
            <a:endParaRPr lang="ru-RU" sz="2400" dirty="0" smtClean="0">
              <a:solidFill>
                <a:srgbClr val="008000"/>
              </a:solidFill>
            </a:endParaRPr>
          </a:p>
          <a:p>
            <a:r>
              <a:rPr lang="tt-RU" sz="2400" dirty="0" smtClean="0">
                <a:solidFill>
                  <a:srgbClr val="008000"/>
                </a:solidFill>
              </a:rPr>
              <a:t>90:23= 3,9</a:t>
            </a:r>
          </a:p>
          <a:p>
            <a:r>
              <a:rPr lang="tt-RU" sz="2400" dirty="0" smtClean="0">
                <a:solidFill>
                  <a:srgbClr val="008000"/>
                </a:solidFill>
              </a:rPr>
              <a:t>1 көнгә-3,9 кг</a:t>
            </a:r>
          </a:p>
          <a:p>
            <a:r>
              <a:rPr lang="tt-RU" sz="2400" dirty="0" smtClean="0">
                <a:solidFill>
                  <a:srgbClr val="008000"/>
                </a:solidFill>
              </a:rPr>
              <a:t>29882:3,9=7662 агач кирәк </a:t>
            </a:r>
          </a:p>
          <a:p>
            <a:r>
              <a:rPr lang="tt-RU" sz="2400" dirty="0" smtClean="0">
                <a:solidFill>
                  <a:srgbClr val="008000"/>
                </a:solidFill>
              </a:rPr>
              <a:t>7662-5064= 2598 агач</a:t>
            </a:r>
          </a:p>
          <a:p>
            <a:r>
              <a:rPr lang="tt-RU" sz="2400" dirty="0" smtClean="0">
                <a:solidFill>
                  <a:srgbClr val="008000"/>
                </a:solidFill>
              </a:rPr>
              <a:t> утыртырга кирәк.</a:t>
            </a:r>
            <a:endParaRPr lang="ru-RU" sz="2400" dirty="0">
              <a:solidFill>
                <a:srgbClr val="008000"/>
              </a:solidFill>
            </a:endParaRPr>
          </a:p>
          <a:p>
            <a:r>
              <a:rPr lang="ru-RU" sz="2400" dirty="0" err="1" smtClean="0">
                <a:solidFill>
                  <a:srgbClr val="008000"/>
                </a:solidFill>
              </a:rPr>
              <a:t>Машиналардан</a:t>
            </a:r>
            <a:r>
              <a:rPr lang="ru-RU" sz="2400" dirty="0" smtClean="0">
                <a:solidFill>
                  <a:srgbClr val="008000"/>
                </a:solidFill>
              </a:rPr>
              <a:t> </a:t>
            </a:r>
            <a:r>
              <a:rPr lang="ru-RU" sz="2400" dirty="0" err="1">
                <a:solidFill>
                  <a:srgbClr val="008000"/>
                </a:solidFill>
              </a:rPr>
              <a:t>чыккан</a:t>
            </a:r>
            <a:r>
              <a:rPr lang="ru-RU" sz="2400" dirty="0">
                <a:solidFill>
                  <a:srgbClr val="008000"/>
                </a:solidFill>
              </a:rPr>
              <a:t> </a:t>
            </a:r>
            <a:endParaRPr lang="ru-RU" sz="2400" dirty="0" smtClean="0">
              <a:solidFill>
                <a:srgbClr val="008000"/>
              </a:solidFill>
            </a:endParaRPr>
          </a:p>
          <a:p>
            <a:r>
              <a:rPr lang="ru-RU" sz="2400" dirty="0" err="1" smtClean="0">
                <a:solidFill>
                  <a:srgbClr val="008000"/>
                </a:solidFill>
              </a:rPr>
              <a:t>зарарлы</a:t>
            </a:r>
            <a:r>
              <a:rPr lang="ru-RU" sz="2400" dirty="0" smtClean="0">
                <a:solidFill>
                  <a:srgbClr val="008000"/>
                </a:solidFill>
              </a:rPr>
              <a:t> </a:t>
            </a:r>
            <a:r>
              <a:rPr lang="ru-RU" sz="2400" dirty="0" err="1">
                <a:solidFill>
                  <a:srgbClr val="008000"/>
                </a:solidFill>
              </a:rPr>
              <a:t>газларны</a:t>
            </a:r>
            <a:r>
              <a:rPr lang="ru-RU" sz="2400" dirty="0">
                <a:solidFill>
                  <a:srgbClr val="008000"/>
                </a:solidFill>
              </a:rPr>
              <a:t> </a:t>
            </a:r>
            <a:endParaRPr lang="ru-RU" sz="2400" dirty="0" smtClean="0">
              <a:solidFill>
                <a:srgbClr val="008000"/>
              </a:solidFill>
            </a:endParaRPr>
          </a:p>
          <a:p>
            <a:r>
              <a:rPr lang="ru-RU" sz="2400" dirty="0" err="1" smtClean="0">
                <a:solidFill>
                  <a:srgbClr val="008000"/>
                </a:solidFill>
              </a:rPr>
              <a:t>авылыбыздагы</a:t>
            </a:r>
            <a:r>
              <a:rPr lang="ru-RU" sz="2400" dirty="0" smtClean="0">
                <a:solidFill>
                  <a:srgbClr val="008000"/>
                </a:solidFill>
              </a:rPr>
              <a:t> </a:t>
            </a:r>
            <a:r>
              <a:rPr lang="ru-RU" sz="2400" dirty="0" err="1">
                <a:solidFill>
                  <a:srgbClr val="008000"/>
                </a:solidFill>
              </a:rPr>
              <a:t>агач</a:t>
            </a:r>
            <a:r>
              <a:rPr lang="ru-RU" sz="2400" dirty="0">
                <a:solidFill>
                  <a:srgbClr val="008000"/>
                </a:solidFill>
              </a:rPr>
              <a:t> </a:t>
            </a:r>
            <a:r>
              <a:rPr lang="ru-RU" sz="2400" dirty="0" err="1">
                <a:solidFill>
                  <a:srgbClr val="008000"/>
                </a:solidFill>
              </a:rPr>
              <a:t>һәм</a:t>
            </a:r>
            <a:r>
              <a:rPr lang="ru-RU" sz="2400" dirty="0">
                <a:solidFill>
                  <a:srgbClr val="008000"/>
                </a:solidFill>
              </a:rPr>
              <a:t> </a:t>
            </a:r>
            <a:endParaRPr lang="ru-RU" sz="2400" dirty="0" smtClean="0">
              <a:solidFill>
                <a:srgbClr val="008000"/>
              </a:solidFill>
            </a:endParaRPr>
          </a:p>
          <a:p>
            <a:r>
              <a:rPr lang="ru-RU" sz="2400" dirty="0" err="1" smtClean="0">
                <a:solidFill>
                  <a:srgbClr val="008000"/>
                </a:solidFill>
              </a:rPr>
              <a:t>куаклар</a:t>
            </a:r>
            <a:r>
              <a:rPr lang="ru-RU" sz="2400" dirty="0" smtClean="0">
                <a:solidFill>
                  <a:srgbClr val="008000"/>
                </a:solidFill>
              </a:rPr>
              <a:t> </a:t>
            </a:r>
            <a:r>
              <a:rPr lang="ru-RU" sz="2400" dirty="0" err="1">
                <a:solidFill>
                  <a:srgbClr val="008000"/>
                </a:solidFill>
              </a:rPr>
              <a:t>йотып</a:t>
            </a:r>
            <a:r>
              <a:rPr lang="ru-RU" sz="2400" dirty="0">
                <a:solidFill>
                  <a:srgbClr val="008000"/>
                </a:solidFill>
              </a:rPr>
              <a:t> </a:t>
            </a:r>
            <a:r>
              <a:rPr lang="ru-RU" sz="2400" dirty="0" err="1">
                <a:solidFill>
                  <a:srgbClr val="008000"/>
                </a:solidFill>
              </a:rPr>
              <a:t>бетерә</a:t>
            </a:r>
            <a:r>
              <a:rPr lang="ru-RU" sz="2400" dirty="0">
                <a:solidFill>
                  <a:srgbClr val="008000"/>
                </a:solidFill>
              </a:rPr>
              <a:t> </a:t>
            </a:r>
            <a:r>
              <a:rPr lang="ru-RU" sz="2400" dirty="0" err="1">
                <a:solidFill>
                  <a:srgbClr val="008000"/>
                </a:solidFill>
              </a:rPr>
              <a:t>алмыйлар</a:t>
            </a:r>
            <a:r>
              <a:rPr lang="ru-RU" sz="2400" dirty="0">
                <a:solidFill>
                  <a:srgbClr val="008000"/>
                </a:solidFill>
              </a:rPr>
              <a:t>. </a:t>
            </a:r>
            <a:r>
              <a:rPr lang="ru-RU" sz="2400" dirty="0" err="1">
                <a:solidFill>
                  <a:srgbClr val="008000"/>
                </a:solidFill>
              </a:rPr>
              <a:t>Шуның</a:t>
            </a:r>
            <a:r>
              <a:rPr lang="ru-RU" sz="2400" dirty="0">
                <a:solidFill>
                  <a:srgbClr val="008000"/>
                </a:solidFill>
              </a:rPr>
              <a:t> </a:t>
            </a:r>
            <a:r>
              <a:rPr lang="ru-RU" sz="2400" dirty="0" err="1">
                <a:solidFill>
                  <a:srgbClr val="008000"/>
                </a:solidFill>
              </a:rPr>
              <a:t>өчен</a:t>
            </a:r>
            <a:r>
              <a:rPr lang="ru-RU" sz="2400" dirty="0">
                <a:solidFill>
                  <a:srgbClr val="008000"/>
                </a:solidFill>
              </a:rPr>
              <a:t> </a:t>
            </a:r>
            <a:r>
              <a:rPr lang="ru-RU" sz="2400" dirty="0" err="1">
                <a:solidFill>
                  <a:srgbClr val="008000"/>
                </a:solidFill>
              </a:rPr>
              <a:t>өстәмә</a:t>
            </a:r>
            <a:r>
              <a:rPr lang="ru-RU" sz="2400" dirty="0">
                <a:solidFill>
                  <a:srgbClr val="008000"/>
                </a:solidFill>
              </a:rPr>
              <a:t> </a:t>
            </a:r>
            <a:r>
              <a:rPr lang="ru-RU" sz="2400" dirty="0" err="1">
                <a:solidFill>
                  <a:srgbClr val="008000"/>
                </a:solidFill>
              </a:rPr>
              <a:t>агач</a:t>
            </a:r>
            <a:r>
              <a:rPr lang="ru-RU" sz="2400" dirty="0">
                <a:solidFill>
                  <a:srgbClr val="008000"/>
                </a:solidFill>
              </a:rPr>
              <a:t> </a:t>
            </a:r>
            <a:r>
              <a:rPr lang="ru-RU" sz="2400" dirty="0" err="1">
                <a:solidFill>
                  <a:srgbClr val="008000"/>
                </a:solidFill>
              </a:rPr>
              <a:t>һәм</a:t>
            </a:r>
            <a:r>
              <a:rPr lang="ru-RU" sz="2400" dirty="0">
                <a:solidFill>
                  <a:srgbClr val="008000"/>
                </a:solidFill>
              </a:rPr>
              <a:t> </a:t>
            </a:r>
            <a:r>
              <a:rPr lang="ru-RU" sz="2400" dirty="0" err="1">
                <a:solidFill>
                  <a:srgbClr val="008000"/>
                </a:solidFill>
              </a:rPr>
              <a:t>куаклар</a:t>
            </a:r>
            <a:r>
              <a:rPr lang="ru-RU" sz="2400" dirty="0">
                <a:solidFill>
                  <a:srgbClr val="008000"/>
                </a:solidFill>
              </a:rPr>
              <a:t> </a:t>
            </a:r>
            <a:r>
              <a:rPr lang="ru-RU" sz="2400" dirty="0" err="1">
                <a:solidFill>
                  <a:srgbClr val="008000"/>
                </a:solidFill>
              </a:rPr>
              <a:t>утыртырга</a:t>
            </a:r>
            <a:r>
              <a:rPr lang="ru-RU" sz="2400" dirty="0">
                <a:solidFill>
                  <a:srgbClr val="008000"/>
                </a:solidFill>
              </a:rPr>
              <a:t> </a:t>
            </a:r>
            <a:r>
              <a:rPr lang="ru-RU" sz="2400" dirty="0" err="1" smtClean="0">
                <a:solidFill>
                  <a:srgbClr val="008000"/>
                </a:solidFill>
              </a:rPr>
              <a:t>кирәк</a:t>
            </a:r>
            <a:r>
              <a:rPr lang="ru-RU" sz="2400" dirty="0" smtClean="0">
                <a:solidFill>
                  <a:srgbClr val="008000"/>
                </a:solidFill>
              </a:rPr>
              <a:t>.</a:t>
            </a:r>
            <a:endParaRPr lang="ru-RU" sz="2400" dirty="0">
              <a:solidFill>
                <a:srgbClr val="008000"/>
              </a:solidFill>
            </a:endParaRPr>
          </a:p>
        </p:txBody>
      </p:sp>
      <p:pic>
        <p:nvPicPr>
          <p:cNvPr id="1026" name="Picture 2" descr="C:\Users\гулина вагапова\Desktop\вв\DSC041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789" y="2204864"/>
            <a:ext cx="3844652" cy="28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74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71600" y="260648"/>
            <a:ext cx="7200800" cy="1152128"/>
          </a:xfrm>
        </p:spPr>
        <p:txBody>
          <a:bodyPr/>
          <a:lstStyle/>
          <a:p>
            <a:pPr marL="0" indent="0" algn="ctr">
              <a:buNone/>
            </a:pPr>
            <a:r>
              <a:rPr lang="tt-RU" dirty="0" smtClean="0">
                <a:solidFill>
                  <a:srgbClr val="008000"/>
                </a:solidFill>
              </a:rPr>
              <a:t>Нәтиҗә</a:t>
            </a:r>
            <a:endParaRPr lang="ru-RU" dirty="0">
              <a:solidFill>
                <a:srgbClr val="008000"/>
              </a:solidFill>
            </a:endParaRPr>
          </a:p>
        </p:txBody>
      </p:sp>
      <p:sp>
        <p:nvSpPr>
          <p:cNvPr id="2" name="Объект 1"/>
          <p:cNvSpPr>
            <a:spLocks noGrp="1"/>
          </p:cNvSpPr>
          <p:nvPr>
            <p:ph sz="quarter" idx="13"/>
          </p:nvPr>
        </p:nvSpPr>
        <p:spPr>
          <a:xfrm>
            <a:off x="323528" y="1340768"/>
            <a:ext cx="8568951" cy="4968551"/>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marL="0" indent="0">
              <a:buNone/>
            </a:pPr>
            <a:r>
              <a:rPr lang="tt-RU" dirty="0" smtClean="0"/>
              <a:t>     </a:t>
            </a:r>
            <a:r>
              <a:rPr lang="tt-RU" dirty="0" smtClean="0">
                <a:solidFill>
                  <a:srgbClr val="008000"/>
                </a:solidFill>
              </a:rPr>
              <a:t>Экологик проблема ел саен катлауланып тора. Без сулый торган һава, эчә торган суыбыз, туфрагыбыз һәр көн саен пычрана бара. </a:t>
            </a:r>
            <a:endParaRPr lang="tt-RU" dirty="0">
              <a:solidFill>
                <a:srgbClr val="008000"/>
              </a:solidFill>
            </a:endParaRPr>
          </a:p>
          <a:p>
            <a:pPr marL="0" indent="0">
              <a:buNone/>
            </a:pPr>
            <a:r>
              <a:rPr lang="tt-RU" dirty="0" smtClean="0">
                <a:solidFill>
                  <a:srgbClr val="008000"/>
                </a:solidFill>
              </a:rPr>
              <a:t> Безнең тикшеренүләр күрсәткәнчә, транспорт һаваны пычрата, авылдагы сулыклар пычрана һәм саега, ә чүп түгү урыннары артканнан арта бара. Аның өчен безгә авыл урамнарында, шәхси йортлар янында, мәктәп янында өмәләр үткәрергә кирәк.  </a:t>
            </a:r>
            <a:r>
              <a:rPr lang="tt-RU" dirty="0">
                <a:solidFill>
                  <a:srgbClr val="008000"/>
                </a:solidFill>
              </a:rPr>
              <a:t>Ч</a:t>
            </a:r>
            <a:r>
              <a:rPr lang="tt-RU" dirty="0" smtClean="0">
                <a:solidFill>
                  <a:srgbClr val="008000"/>
                </a:solidFill>
              </a:rPr>
              <a:t>үп түгү урыннарының санын азайтырга. Һәм иң мөһиме: күп итеп авыл урамнарына, мәктәп янына агачлар утыртырга кирәк.</a:t>
            </a:r>
            <a:endParaRPr lang="ru-RU" dirty="0" smtClean="0">
              <a:solidFill>
                <a:srgbClr val="008000"/>
              </a:solidFill>
            </a:endParaRPr>
          </a:p>
          <a:p>
            <a:pPr marL="0" indent="0">
              <a:buNone/>
            </a:pPr>
            <a:r>
              <a:rPr lang="tt-RU" dirty="0" smtClean="0">
                <a:solidFill>
                  <a:srgbClr val="008000"/>
                </a:solidFill>
              </a:rPr>
              <a:t>Үсемлекләр безне төрле агулы газлардан саклыйлар. Шуның өчен без әйләнә-тирәбезне яшелләндерергә тиешбез. Һәр ел саен мәктәп янына, авыл урамнарына күпләп агач һәм куаклар утыртабыз.</a:t>
            </a:r>
          </a:p>
          <a:p>
            <a:pPr marL="0" indent="0">
              <a:buNone/>
            </a:pPr>
            <a:r>
              <a:rPr lang="tt-RU" dirty="0" smtClean="0">
                <a:solidFill>
                  <a:srgbClr val="008000"/>
                </a:solidFill>
              </a:rPr>
              <a:t>Табигат</a:t>
            </a:r>
            <a:r>
              <a:rPr lang="ru-RU" dirty="0" smtClean="0">
                <a:solidFill>
                  <a:srgbClr val="008000"/>
                </a:solidFill>
              </a:rPr>
              <a:t>ь</a:t>
            </a:r>
            <a:r>
              <a:rPr lang="tt-RU" dirty="0" smtClean="0">
                <a:solidFill>
                  <a:srgbClr val="008000"/>
                </a:solidFill>
              </a:rPr>
              <a:t>не саклауны бары тик без, укучы балалар, көче белән генә тормышка ашырып булмый. Шуңа күрә бу эштә авылыбызның барлык кешеләре дә актив катнашсын өчен, без көчебездән килгәннең барысында эшлибез. Быел 460 төп агач, 400 төп куак утыртырга күздә тотабыз. Әле бу агач утыртулар моның белән генә туктамый, киләсе елларга да дәвам итәчәкбез. Бөтен дөнья кешеләре планетабызны экологик һәлакәттән  сакларга тиеш без. </a:t>
            </a:r>
            <a:endParaRPr lang="ru-RU" dirty="0">
              <a:solidFill>
                <a:srgbClr val="008000"/>
              </a:solidFill>
            </a:endParaRPr>
          </a:p>
        </p:txBody>
      </p:sp>
    </p:spTree>
    <p:extLst>
      <p:ext uri="{BB962C8B-B14F-4D97-AF65-F5344CB8AC3E}">
        <p14:creationId xmlns:p14="http://schemas.microsoft.com/office/powerpoint/2010/main" val="4124942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гулина вагапова\Desktop\IMG_1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15" y="404664"/>
            <a:ext cx="3777482" cy="3344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гулина вагапова\Desktop\IMG_1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297" y="2780928"/>
            <a:ext cx="4737273" cy="355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78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556792"/>
            <a:ext cx="8208912" cy="4752528"/>
          </a:xfrm>
        </p:spPr>
        <p:txBody>
          <a:bodyPr>
            <a:normAutofit fontScale="92500"/>
          </a:bodyPr>
          <a:lstStyle/>
          <a:p>
            <a:pPr algn="l"/>
            <a:r>
              <a:rPr lang="tt-RU" dirty="0">
                <a:solidFill>
                  <a:srgbClr val="FF0000"/>
                </a:solidFill>
                <a:latin typeface="Times New Roman" pitchFamily="18" charset="0"/>
                <a:cs typeface="Times New Roman" pitchFamily="18" charset="0"/>
              </a:rPr>
              <a:t> </a:t>
            </a:r>
            <a:r>
              <a:rPr lang="tt-RU" dirty="0" smtClean="0">
                <a:solidFill>
                  <a:srgbClr val="FF0000"/>
                </a:solidFill>
                <a:latin typeface="Times New Roman" pitchFamily="18" charset="0"/>
                <a:cs typeface="Times New Roman" pitchFamily="18" charset="0"/>
              </a:rPr>
              <a:t>  </a:t>
            </a:r>
            <a:r>
              <a:rPr lang="tt-RU" dirty="0" smtClean="0">
                <a:solidFill>
                  <a:srgbClr val="008000"/>
                </a:solidFill>
                <a:latin typeface="Times New Roman" pitchFamily="18" charset="0"/>
                <a:cs typeface="Times New Roman" pitchFamily="18" charset="0"/>
              </a:rPr>
              <a:t>Экологик проблема –  иң  мөһим проблемаларның берсе булып тора. Кешеләр табигат</a:t>
            </a:r>
            <a:r>
              <a:rPr lang="ru-RU" dirty="0" smtClean="0">
                <a:solidFill>
                  <a:srgbClr val="008000"/>
                </a:solidFill>
                <a:latin typeface="Times New Roman" pitchFamily="18" charset="0"/>
                <a:cs typeface="Times New Roman" pitchFamily="18" charset="0"/>
              </a:rPr>
              <a:t>ь</a:t>
            </a:r>
            <a:r>
              <a:rPr lang="tt-RU" dirty="0" smtClean="0">
                <a:solidFill>
                  <a:srgbClr val="008000"/>
                </a:solidFill>
                <a:latin typeface="Times New Roman" pitchFamily="18" charset="0"/>
                <a:cs typeface="Times New Roman" pitchFamily="18" charset="0"/>
              </a:rPr>
              <a:t>не үзләштергән вакытта,  үзеләре дә сизмәстән, экологик системаны үзгәртә.</a:t>
            </a:r>
          </a:p>
          <a:p>
            <a:pPr algn="l"/>
            <a:r>
              <a:rPr lang="ru-RU" dirty="0">
                <a:solidFill>
                  <a:srgbClr val="008000"/>
                </a:solidFill>
                <a:latin typeface="Times New Roman" pitchFamily="18" charset="0"/>
                <a:cs typeface="Times New Roman" pitchFamily="18" charset="0"/>
              </a:rPr>
              <a:t>“</a:t>
            </a:r>
            <a:r>
              <a:rPr lang="ru-RU" dirty="0" err="1">
                <a:solidFill>
                  <a:srgbClr val="008000"/>
                </a:solidFill>
                <a:latin typeface="Times New Roman" pitchFamily="18" charset="0"/>
                <a:cs typeface="Times New Roman" pitchFamily="18" charset="0"/>
              </a:rPr>
              <a:t>Үзен</a:t>
            </a:r>
            <a:r>
              <a:rPr lang="ru-RU" dirty="0">
                <a:solidFill>
                  <a:srgbClr val="008000"/>
                </a:solidFill>
                <a:latin typeface="Times New Roman" pitchFamily="18" charset="0"/>
                <a:cs typeface="Times New Roman" pitchFamily="18" charset="0"/>
              </a:rPr>
              <a:t> – </a:t>
            </a:r>
            <a:r>
              <a:rPr lang="ru-RU" dirty="0" err="1">
                <a:solidFill>
                  <a:srgbClr val="008000"/>
                </a:solidFill>
                <a:latin typeface="Times New Roman" pitchFamily="18" charset="0"/>
                <a:cs typeface="Times New Roman" pitchFamily="18" charset="0"/>
              </a:rPr>
              <a:t>табигать</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патшасы</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дип</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исәпләгән</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адәм</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баласының</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эшчәнлеге</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һәрчак</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уңай</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нәтиҗәләр</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бирми</a:t>
            </a:r>
            <a:r>
              <a:rPr lang="ru-RU" dirty="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Киресенчә</a:t>
            </a:r>
            <a:r>
              <a:rPr lang="ru-RU" dirty="0" smtClean="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ул</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күп</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очракларда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табигать</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анабызга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фаҗигале</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үзгәрешләр</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алып</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килә</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әйләнә</a:t>
            </a:r>
            <a:r>
              <a:rPr lang="ru-RU" dirty="0">
                <a:solidFill>
                  <a:srgbClr val="008000"/>
                </a:solidFill>
                <a:latin typeface="Times New Roman" pitchFamily="18" charset="0"/>
                <a:cs typeface="Times New Roman" pitchFamily="18" charset="0"/>
              </a:rPr>
              <a:t> - </a:t>
            </a:r>
            <a:r>
              <a:rPr lang="ru-RU" dirty="0" err="1">
                <a:solidFill>
                  <a:srgbClr val="008000"/>
                </a:solidFill>
                <a:latin typeface="Times New Roman" pitchFamily="18" charset="0"/>
                <a:cs typeface="Times New Roman" pitchFamily="18" charset="0"/>
              </a:rPr>
              <a:t>тирәбезгә</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күпме</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зыян</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салды</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һәм</a:t>
            </a:r>
            <a:r>
              <a:rPr lang="ru-RU" dirty="0">
                <a:solidFill>
                  <a:srgbClr val="008000"/>
                </a:solidFill>
                <a:latin typeface="Times New Roman" pitchFamily="18" charset="0"/>
                <a:cs typeface="Times New Roman" pitchFamily="18" charset="0"/>
              </a:rPr>
              <a:t> сала. </a:t>
            </a:r>
            <a:r>
              <a:rPr lang="ru-RU" dirty="0" err="1">
                <a:solidFill>
                  <a:srgbClr val="008000"/>
                </a:solidFill>
                <a:latin typeface="Times New Roman" pitchFamily="18" charset="0"/>
                <a:cs typeface="Times New Roman" pitchFamily="18" charset="0"/>
              </a:rPr>
              <a:t>Күп</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сулы</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елгаларыбыз</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саега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җирләр</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упкынсыман</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ярыклар</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белән</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яргалана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Елга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үзәннәре</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баткаклыкка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әйләнә</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пычрана</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Эчәр</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суларыбыз</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сулар</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һавабыз</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көннән</a:t>
            </a:r>
            <a:r>
              <a:rPr lang="ru-RU" dirty="0">
                <a:solidFill>
                  <a:srgbClr val="008000"/>
                </a:solidFill>
                <a:latin typeface="Times New Roman" pitchFamily="18" charset="0"/>
                <a:cs typeface="Times New Roman" pitchFamily="18" charset="0"/>
              </a:rPr>
              <a:t> – </a:t>
            </a:r>
            <a:r>
              <a:rPr lang="ru-RU" dirty="0" err="1">
                <a:solidFill>
                  <a:srgbClr val="008000"/>
                </a:solidFill>
                <a:latin typeface="Times New Roman" pitchFamily="18" charset="0"/>
                <a:cs typeface="Times New Roman" pitchFamily="18" charset="0"/>
              </a:rPr>
              <a:t>көн</a:t>
            </a:r>
            <a:r>
              <a:rPr lang="ru-RU" dirty="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пычрана</a:t>
            </a:r>
            <a:r>
              <a:rPr lang="ru-RU" dirty="0" smtClean="0">
                <a:solidFill>
                  <a:srgbClr val="008000"/>
                </a:solidFill>
                <a:latin typeface="Times New Roman" pitchFamily="18" charset="0"/>
                <a:cs typeface="Times New Roman" pitchFamily="18" charset="0"/>
              </a:rPr>
              <a:t> </a:t>
            </a:r>
            <a:r>
              <a:rPr lang="ru-RU" dirty="0">
                <a:solidFill>
                  <a:srgbClr val="008000"/>
                </a:solidFill>
                <a:latin typeface="Times New Roman" pitchFamily="18" charset="0"/>
                <a:cs typeface="Times New Roman" pitchFamily="18" charset="0"/>
              </a:rPr>
              <a:t>бара. </a:t>
            </a:r>
            <a:r>
              <a:rPr lang="ru-RU" dirty="0" err="1">
                <a:solidFill>
                  <a:srgbClr val="008000"/>
                </a:solidFill>
                <a:latin typeface="Times New Roman" pitchFamily="18" charset="0"/>
                <a:cs typeface="Times New Roman" pitchFamily="18" charset="0"/>
              </a:rPr>
              <a:t>Иген</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үстерелә</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торган</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уңдырышлы</a:t>
            </a:r>
            <a:r>
              <a:rPr lang="ru-RU" dirty="0">
                <a:solidFill>
                  <a:srgbClr val="008000"/>
                </a:solidFill>
                <a:latin typeface="Times New Roman" pitchFamily="18" charset="0"/>
                <a:cs typeface="Times New Roman" pitchFamily="18" charset="0"/>
              </a:rPr>
              <a:t> </a:t>
            </a:r>
            <a:r>
              <a:rPr lang="ru-RU" dirty="0" err="1">
                <a:solidFill>
                  <a:srgbClr val="008000"/>
                </a:solidFill>
                <a:latin typeface="Times New Roman" pitchFamily="18" charset="0"/>
                <a:cs typeface="Times New Roman" pitchFamily="18" charset="0"/>
              </a:rPr>
              <a:t>җирләр</a:t>
            </a:r>
            <a:r>
              <a:rPr lang="ru-RU" dirty="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чикләнгән</a:t>
            </a:r>
            <a:r>
              <a:rPr lang="ru-RU" dirty="0" smtClean="0">
                <a:solidFill>
                  <a:srgbClr val="008000"/>
                </a:solidFill>
                <a:latin typeface="Times New Roman" pitchFamily="18" charset="0"/>
                <a:cs typeface="Times New Roman" pitchFamily="18" charset="0"/>
              </a:rPr>
              <a:t>.</a:t>
            </a:r>
          </a:p>
          <a:p>
            <a:pPr algn="l"/>
            <a:r>
              <a:rPr lang="tt-RU" dirty="0" smtClean="0">
                <a:solidFill>
                  <a:srgbClr val="008000"/>
                </a:solidFill>
                <a:latin typeface="Times New Roman" pitchFamily="18" charset="0"/>
                <a:cs typeface="Times New Roman" pitchFamily="18" charset="0"/>
              </a:rPr>
              <a:t>  Тирә –юн</a:t>
            </a:r>
            <a:r>
              <a:rPr lang="ru-RU" dirty="0" smtClean="0">
                <a:solidFill>
                  <a:srgbClr val="008000"/>
                </a:solidFill>
                <a:latin typeface="Times New Roman" pitchFamily="18" charset="0"/>
                <a:cs typeface="Times New Roman" pitchFamily="18" charset="0"/>
              </a:rPr>
              <a:t>ь</a:t>
            </a:r>
            <a:r>
              <a:rPr lang="tt-RU" dirty="0" smtClean="0">
                <a:solidFill>
                  <a:srgbClr val="008000"/>
                </a:solidFill>
                <a:latin typeface="Times New Roman" pitchFamily="18" charset="0"/>
                <a:cs typeface="Times New Roman" pitchFamily="18" charset="0"/>
              </a:rPr>
              <a:t>ннең пычрануы, файдалы казылмаларның бетү дәрәҗәсенә җитүе кешелек дөн</a:t>
            </a:r>
            <a:r>
              <a:rPr lang="ru-RU" dirty="0" err="1" smtClean="0">
                <a:solidFill>
                  <a:srgbClr val="008000"/>
                </a:solidFill>
                <a:latin typeface="Times New Roman" pitchFamily="18" charset="0"/>
                <a:cs typeface="Times New Roman" pitchFamily="18" charset="0"/>
              </a:rPr>
              <a:t>ьясы</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алдына</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зур</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бурыч</a:t>
            </a:r>
            <a:r>
              <a:rPr lang="ru-RU" dirty="0" smtClean="0">
                <a:solidFill>
                  <a:srgbClr val="008000"/>
                </a:solidFill>
                <a:latin typeface="Times New Roman" pitchFamily="18" charset="0"/>
                <a:cs typeface="Times New Roman" pitchFamily="18" charset="0"/>
              </a:rPr>
              <a:t> куя. </a:t>
            </a:r>
            <a:r>
              <a:rPr lang="ru-RU" dirty="0" err="1" smtClean="0">
                <a:solidFill>
                  <a:srgbClr val="008000"/>
                </a:solidFill>
                <a:latin typeface="Times New Roman" pitchFamily="18" charset="0"/>
                <a:cs typeface="Times New Roman" pitchFamily="18" charset="0"/>
              </a:rPr>
              <a:t>Безнең</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киләчәгебез</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җир</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шарының</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чисталыгына</a:t>
            </a:r>
            <a:r>
              <a:rPr lang="ru-RU" dirty="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бәйле</a:t>
            </a:r>
            <a:r>
              <a:rPr lang="ru-RU" dirty="0" smtClean="0">
                <a:solidFill>
                  <a:srgbClr val="008000"/>
                </a:solidFill>
                <a:latin typeface="Times New Roman" pitchFamily="18" charset="0"/>
                <a:cs typeface="Times New Roman" pitchFamily="18" charset="0"/>
              </a:rPr>
              <a:t>. Ә </a:t>
            </a:r>
            <a:r>
              <a:rPr lang="ru-RU" dirty="0" err="1" smtClean="0">
                <a:solidFill>
                  <a:srgbClr val="008000"/>
                </a:solidFill>
                <a:latin typeface="Times New Roman" pitchFamily="18" charset="0"/>
                <a:cs typeface="Times New Roman" pitchFamily="18" charset="0"/>
              </a:rPr>
              <a:t>моны</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булдырыр</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өчен</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кеше</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үзенең</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кылган</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гамәлләрен</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аңлап</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табигатькә</a:t>
            </a:r>
            <a:r>
              <a:rPr lang="ru-RU" dirty="0" smtClean="0">
                <a:solidFill>
                  <a:srgbClr val="008000"/>
                </a:solidFill>
                <a:latin typeface="Times New Roman" pitchFamily="18" charset="0"/>
                <a:cs typeface="Times New Roman" pitchFamily="18" charset="0"/>
              </a:rPr>
              <a:t> карата </a:t>
            </a:r>
            <a:r>
              <a:rPr lang="ru-RU" dirty="0" err="1" smtClean="0">
                <a:solidFill>
                  <a:srgbClr val="008000"/>
                </a:solidFill>
                <a:latin typeface="Times New Roman" pitchFamily="18" charset="0"/>
                <a:cs typeface="Times New Roman" pitchFamily="18" charset="0"/>
              </a:rPr>
              <a:t>сакчыл</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булып</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яшәргә</a:t>
            </a:r>
            <a:r>
              <a:rPr lang="ru-RU" dirty="0" smtClean="0">
                <a:solidFill>
                  <a:srgbClr val="008000"/>
                </a:solidFill>
                <a:latin typeface="Times New Roman" pitchFamily="18" charset="0"/>
                <a:cs typeface="Times New Roman" pitchFamily="18" charset="0"/>
              </a:rPr>
              <a:t> </a:t>
            </a:r>
            <a:r>
              <a:rPr lang="ru-RU" dirty="0" err="1" smtClean="0">
                <a:solidFill>
                  <a:srgbClr val="008000"/>
                </a:solidFill>
                <a:latin typeface="Times New Roman" pitchFamily="18" charset="0"/>
                <a:cs typeface="Times New Roman" pitchFamily="18" charset="0"/>
              </a:rPr>
              <a:t>тиеш</a:t>
            </a:r>
            <a:r>
              <a:rPr lang="ru-RU" dirty="0" smtClean="0">
                <a:solidFill>
                  <a:srgbClr val="FF0000"/>
                </a:solidFill>
                <a:latin typeface="Times New Roman" pitchFamily="18" charset="0"/>
                <a:cs typeface="Times New Roman" pitchFamily="18" charset="0"/>
              </a:rPr>
              <a:t>.</a:t>
            </a:r>
            <a:endParaRPr lang="ru-RU" dirty="0">
              <a:solidFill>
                <a:srgbClr val="FF0000"/>
              </a:solidFill>
              <a:latin typeface="Times New Roman" pitchFamily="18" charset="0"/>
              <a:cs typeface="Times New Roman" pitchFamily="18" charset="0"/>
            </a:endParaRPr>
          </a:p>
          <a:p>
            <a:pPr algn="l"/>
            <a:endParaRPr lang="ru-RU" dirty="0"/>
          </a:p>
        </p:txBody>
      </p:sp>
      <p:sp>
        <p:nvSpPr>
          <p:cNvPr id="2" name="Заголовок 1"/>
          <p:cNvSpPr>
            <a:spLocks noGrp="1"/>
          </p:cNvSpPr>
          <p:nvPr>
            <p:ph type="ctrTitle"/>
          </p:nvPr>
        </p:nvSpPr>
        <p:spPr>
          <a:xfrm>
            <a:off x="685800" y="404664"/>
            <a:ext cx="7772400" cy="864096"/>
          </a:xfrm>
        </p:spPr>
        <p:txBody>
          <a:bodyPr>
            <a:normAutofit fontScale="90000"/>
          </a:bodyPr>
          <a:lstStyle/>
          <a:p>
            <a:pPr marL="182880" indent="0" algn="ctr">
              <a:buNone/>
            </a:pPr>
            <a:r>
              <a:rPr lang="tt-RU" dirty="0" smtClean="0">
                <a:solidFill>
                  <a:srgbClr val="008000"/>
                </a:solidFill>
                <a:latin typeface="Times New Roman" pitchFamily="18" charset="0"/>
                <a:cs typeface="Times New Roman" pitchFamily="18" charset="0"/>
              </a:rPr>
              <a:t>Кереш</a:t>
            </a:r>
            <a:endParaRPr lang="ru-RU"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8521848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30026"/>
          </a:xfrm>
        </p:spPr>
        <p:txBody>
          <a:bodyPr>
            <a:normAutofit fontScale="90000"/>
          </a:bodyPr>
          <a:lstStyle/>
          <a:p>
            <a:pPr algn="l"/>
            <a:endParaRPr lang="ru-RU" sz="1800" dirty="0"/>
          </a:p>
        </p:txBody>
      </p:sp>
      <p:sp>
        <p:nvSpPr>
          <p:cNvPr id="5" name="Объект 4"/>
          <p:cNvSpPr>
            <a:spLocks noGrp="1"/>
          </p:cNvSpPr>
          <p:nvPr>
            <p:ph sz="quarter" idx="13"/>
          </p:nvPr>
        </p:nvSpPr>
        <p:spPr>
          <a:xfrm>
            <a:off x="457200" y="404664"/>
            <a:ext cx="8229600" cy="5721499"/>
          </a:xfrm>
        </p:spPr>
        <p:txBody>
          <a:bodyPr>
            <a:normAutofit fontScale="92500" lnSpcReduction="20000"/>
          </a:bodyPr>
          <a:lstStyle/>
          <a:p>
            <a:pPr marL="0" indent="0">
              <a:buNone/>
            </a:pPr>
            <a:endParaRPr lang="tt-RU" sz="2400" dirty="0" smtClean="0">
              <a:solidFill>
                <a:srgbClr val="008000"/>
              </a:solidFill>
              <a:latin typeface="Times New Roman" pitchFamily="18" charset="0"/>
              <a:cs typeface="Times New Roman" pitchFamily="18" charset="0"/>
            </a:endParaRPr>
          </a:p>
          <a:p>
            <a:pPr marL="0" indent="0">
              <a:buNone/>
            </a:pPr>
            <a:r>
              <a:rPr lang="tt-RU" sz="2400" dirty="0" smtClean="0">
                <a:solidFill>
                  <a:srgbClr val="008000"/>
                </a:solidFill>
                <a:latin typeface="Times New Roman" pitchFamily="18" charset="0"/>
                <a:cs typeface="Times New Roman" pitchFamily="18" charset="0"/>
              </a:rPr>
              <a:t>Бүгенге көндә экологик кул</a:t>
            </a:r>
            <a:r>
              <a:rPr lang="ru-RU" sz="2400" dirty="0" smtClean="0">
                <a:solidFill>
                  <a:srgbClr val="008000"/>
                </a:solidFill>
                <a:latin typeface="Times New Roman" pitchFamily="18" charset="0"/>
                <a:cs typeface="Times New Roman" pitchFamily="18" charset="0"/>
              </a:rPr>
              <a:t>ь</a:t>
            </a:r>
            <a:r>
              <a:rPr lang="tt-RU" sz="2400" dirty="0" smtClean="0">
                <a:solidFill>
                  <a:srgbClr val="008000"/>
                </a:solidFill>
                <a:latin typeface="Times New Roman" pitchFamily="18" charset="0"/>
                <a:cs typeface="Times New Roman" pitchFamily="18" charset="0"/>
              </a:rPr>
              <a:t>тура югары дәрәҗәдә түгел әле. Мәктәпләрдә  экология фән буларак  укыту программасына кертелмәгән. Шуңа күрә экологик проблемалар турында төрле факул</a:t>
            </a:r>
            <a:r>
              <a:rPr lang="ru-RU" sz="2400" dirty="0" smtClean="0">
                <a:solidFill>
                  <a:srgbClr val="008000"/>
                </a:solidFill>
                <a:latin typeface="Times New Roman" pitchFamily="18" charset="0"/>
                <a:cs typeface="Times New Roman" pitchFamily="18" charset="0"/>
              </a:rPr>
              <a:t>ь</a:t>
            </a:r>
            <a:r>
              <a:rPr lang="tt-RU" sz="2400" dirty="0" smtClean="0">
                <a:solidFill>
                  <a:srgbClr val="008000"/>
                </a:solidFill>
                <a:latin typeface="Times New Roman" pitchFamily="18" charset="0"/>
                <a:cs typeface="Times New Roman" pitchFamily="18" charset="0"/>
              </a:rPr>
              <a:t>тативларда, түгәрәкләрдә өйрәнергә туры килә. </a:t>
            </a:r>
          </a:p>
          <a:p>
            <a:pPr marL="0" indent="0">
              <a:buNone/>
            </a:pPr>
            <a:r>
              <a:rPr lang="tt-RU" sz="2400" dirty="0" smtClean="0">
                <a:solidFill>
                  <a:srgbClr val="008000"/>
                </a:solidFill>
                <a:latin typeface="Times New Roman" pitchFamily="18" charset="0"/>
                <a:cs typeface="Times New Roman" pitchFamily="18" charset="0"/>
              </a:rPr>
              <a:t>Без география һәм биология фәннәрендә җәмгыят</a:t>
            </a:r>
            <a:r>
              <a:rPr lang="ru-RU" sz="2400" dirty="0" smtClean="0">
                <a:solidFill>
                  <a:srgbClr val="008000"/>
                </a:solidFill>
                <a:latin typeface="Times New Roman" pitchFamily="18" charset="0"/>
                <a:cs typeface="Times New Roman" pitchFamily="18" charset="0"/>
              </a:rPr>
              <a:t>ь</a:t>
            </a:r>
            <a:r>
              <a:rPr lang="tt-RU" sz="2400" dirty="0" smtClean="0">
                <a:solidFill>
                  <a:srgbClr val="008000"/>
                </a:solidFill>
                <a:latin typeface="Times New Roman" pitchFamily="18" charset="0"/>
                <a:cs typeface="Times New Roman" pitchFamily="18" charset="0"/>
              </a:rPr>
              <a:t> һәм табигат</a:t>
            </a:r>
            <a:r>
              <a:rPr lang="ru-RU" sz="2400" dirty="0" smtClean="0">
                <a:solidFill>
                  <a:srgbClr val="008000"/>
                </a:solidFill>
                <a:latin typeface="Times New Roman" pitchFamily="18" charset="0"/>
                <a:cs typeface="Times New Roman" pitchFamily="18" charset="0"/>
              </a:rPr>
              <a:t>ь</a:t>
            </a:r>
            <a:r>
              <a:rPr lang="tt-RU" sz="2400" dirty="0" smtClean="0">
                <a:solidFill>
                  <a:srgbClr val="008000"/>
                </a:solidFill>
                <a:latin typeface="Times New Roman" pitchFamily="18" charset="0"/>
                <a:cs typeface="Times New Roman" pitchFamily="18" charset="0"/>
              </a:rPr>
              <a:t>нең бәйләнешен, авыл хуҗалыгындагы уңышларны саклау, арттыру методларын, табигат</a:t>
            </a:r>
            <a:r>
              <a:rPr lang="ru-RU" sz="2400" dirty="0" smtClean="0">
                <a:solidFill>
                  <a:srgbClr val="008000"/>
                </a:solidFill>
                <a:latin typeface="Times New Roman" pitchFamily="18" charset="0"/>
                <a:cs typeface="Times New Roman" pitchFamily="18" charset="0"/>
              </a:rPr>
              <a:t>ь</a:t>
            </a:r>
            <a:r>
              <a:rPr lang="tt-RU" sz="2400" dirty="0" smtClean="0">
                <a:solidFill>
                  <a:srgbClr val="008000"/>
                </a:solidFill>
                <a:latin typeface="Times New Roman" pitchFamily="18" charset="0"/>
                <a:cs typeface="Times New Roman" pitchFamily="18" charset="0"/>
              </a:rPr>
              <a:t>тән дөрес файдалану алымнарын өйрәнәбез. </a:t>
            </a:r>
          </a:p>
          <a:p>
            <a:pPr marL="0" indent="0">
              <a:buNone/>
            </a:pPr>
            <a:r>
              <a:rPr lang="tt-RU" sz="2400" dirty="0" smtClean="0">
                <a:solidFill>
                  <a:srgbClr val="008000"/>
                </a:solidFill>
                <a:latin typeface="Times New Roman" pitchFamily="18" charset="0"/>
                <a:cs typeface="Times New Roman" pitchFamily="18" charset="0"/>
              </a:rPr>
              <a:t>Һәр уку елында безнең мәктәптә экология айлыгы үткәрелә. Бу айлыкта без кошларны сакларга өйрәнәбез, әйләнә тирәбездәге экологик халәтне һәм әйләнә-тирәне яшелләндерүгә юнәлеш алабыз.</a:t>
            </a:r>
          </a:p>
          <a:p>
            <a:pPr marL="0" indent="0">
              <a:buNone/>
            </a:pPr>
            <a:r>
              <a:rPr lang="tt-RU" sz="2400" dirty="0">
                <a:solidFill>
                  <a:srgbClr val="008000"/>
                </a:solidFill>
                <a:latin typeface="Times New Roman" pitchFamily="18" charset="0"/>
                <a:cs typeface="Times New Roman" pitchFamily="18" charset="0"/>
              </a:rPr>
              <a:t> </a:t>
            </a:r>
            <a:r>
              <a:rPr lang="tt-RU" sz="2400" dirty="0" smtClean="0">
                <a:solidFill>
                  <a:srgbClr val="008000"/>
                </a:solidFill>
                <a:latin typeface="Times New Roman" pitchFamily="18" charset="0"/>
                <a:cs typeface="Times New Roman" pitchFamily="18" charset="0"/>
              </a:rPr>
              <a:t>Югарыда әйтеп үтелгән мәг</a:t>
            </a:r>
            <a:r>
              <a:rPr lang="ru-RU" sz="2400" dirty="0" smtClean="0">
                <a:solidFill>
                  <a:srgbClr val="008000"/>
                </a:solidFill>
                <a:latin typeface="Times New Roman" pitchFamily="18" charset="0"/>
                <a:cs typeface="Times New Roman" pitchFamily="18" charset="0"/>
              </a:rPr>
              <a:t>ъ</a:t>
            </a:r>
            <a:r>
              <a:rPr lang="tt-RU" sz="2400" dirty="0" smtClean="0">
                <a:solidFill>
                  <a:srgbClr val="008000"/>
                </a:solidFill>
                <a:latin typeface="Times New Roman" pitchFamily="18" charset="0"/>
                <a:cs typeface="Times New Roman" pitchFamily="18" charset="0"/>
              </a:rPr>
              <a:t>лүматлардан чыгып, мин  авылыбыз өчен яшелләндерү  проектын эшләдем. </a:t>
            </a:r>
            <a:r>
              <a:rPr lang="tt-RU" sz="2400" dirty="0" smtClean="0">
                <a:solidFill>
                  <a:srgbClr val="008000"/>
                </a:solidFill>
                <a:latin typeface="Times New Roman" pitchFamily="18" charset="0"/>
                <a:cs typeface="Times New Roman" pitchFamily="18" charset="0"/>
              </a:rPr>
              <a:t>Һәм </a:t>
            </a:r>
            <a:r>
              <a:rPr lang="tt-RU" sz="2400" dirty="0" smtClean="0">
                <a:solidFill>
                  <a:srgbClr val="008000"/>
                </a:solidFill>
                <a:latin typeface="Times New Roman" pitchFamily="18" charset="0"/>
                <a:cs typeface="Times New Roman" pitchFamily="18" charset="0"/>
              </a:rPr>
              <a:t>үзебезгә түбәндәге максат </a:t>
            </a:r>
            <a:r>
              <a:rPr lang="tt-RU" sz="2400" dirty="0" smtClean="0">
                <a:solidFill>
                  <a:srgbClr val="008000"/>
                </a:solidFill>
                <a:latin typeface="Times New Roman" pitchFamily="18" charset="0"/>
                <a:cs typeface="Times New Roman" pitchFamily="18" charset="0"/>
              </a:rPr>
              <a:t>куйдым.</a:t>
            </a:r>
            <a:endParaRPr lang="tt-RU" sz="2400" dirty="0" smtClean="0">
              <a:solidFill>
                <a:srgbClr val="008000"/>
              </a:solidFill>
              <a:latin typeface="Times New Roman" pitchFamily="18" charset="0"/>
              <a:cs typeface="Times New Roman" pitchFamily="18" charset="0"/>
            </a:endParaRPr>
          </a:p>
          <a:p>
            <a:pPr marL="0" indent="0">
              <a:buNone/>
            </a:pPr>
            <a:r>
              <a:rPr lang="tt-RU" dirty="0" smtClean="0">
                <a:solidFill>
                  <a:srgbClr val="FF0000"/>
                </a:solidFill>
              </a:rPr>
              <a:t/>
            </a:r>
            <a:br>
              <a:rPr lang="tt-RU" dirty="0" smtClean="0">
                <a:solidFill>
                  <a:srgbClr val="FF0000"/>
                </a:solidFill>
              </a:rPr>
            </a:br>
            <a:endParaRPr lang="ru-RU" dirty="0" smtClean="0">
              <a:solidFill>
                <a:srgbClr val="FF0000"/>
              </a:solidFill>
            </a:endParaRPr>
          </a:p>
          <a:p>
            <a:endParaRPr lang="ru-RU" dirty="0"/>
          </a:p>
        </p:txBody>
      </p:sp>
    </p:spTree>
    <p:extLst>
      <p:ext uri="{BB962C8B-B14F-4D97-AF65-F5344CB8AC3E}">
        <p14:creationId xmlns:p14="http://schemas.microsoft.com/office/powerpoint/2010/main" val="3175835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a:buNone/>
            </a:pPr>
            <a:r>
              <a:rPr lang="tt-RU" dirty="0" smtClean="0">
                <a:solidFill>
                  <a:srgbClr val="008000"/>
                </a:solidFill>
              </a:rPr>
              <a:t/>
            </a:r>
            <a:br>
              <a:rPr lang="tt-RU" dirty="0" smtClean="0">
                <a:solidFill>
                  <a:srgbClr val="008000"/>
                </a:solidFill>
              </a:rPr>
            </a:br>
            <a:r>
              <a:rPr lang="tt-RU" dirty="0" smtClean="0">
                <a:solidFill>
                  <a:srgbClr val="008000"/>
                </a:solidFill>
              </a:rPr>
              <a:t>Проект максаты</a:t>
            </a:r>
            <a:endParaRPr lang="ru-RU" dirty="0">
              <a:solidFill>
                <a:srgbClr val="008000"/>
              </a:solidFill>
            </a:endParaRPr>
          </a:p>
        </p:txBody>
      </p:sp>
      <p:sp>
        <p:nvSpPr>
          <p:cNvPr id="3" name="Объект 2"/>
          <p:cNvSpPr>
            <a:spLocks noGrp="1"/>
          </p:cNvSpPr>
          <p:nvPr>
            <p:ph sz="quarter" idx="13"/>
          </p:nvPr>
        </p:nvSpPr>
        <p:spPr/>
        <p:style>
          <a:lnRef idx="3">
            <a:schemeClr val="lt1"/>
          </a:lnRef>
          <a:fillRef idx="1">
            <a:schemeClr val="accent3"/>
          </a:fillRef>
          <a:effectRef idx="1">
            <a:schemeClr val="accent3"/>
          </a:effectRef>
          <a:fontRef idx="minor">
            <a:schemeClr val="lt1"/>
          </a:fontRef>
        </p:style>
        <p:txBody>
          <a:bodyPr/>
          <a:lstStyle/>
          <a:p>
            <a:pPr marL="45720" indent="0" algn="ctr">
              <a:buNone/>
            </a:pPr>
            <a:r>
              <a:rPr lang="tt-RU" sz="4000" dirty="0" smtClean="0">
                <a:solidFill>
                  <a:srgbClr val="008000"/>
                </a:solidFill>
                <a:latin typeface="Times New Roman" pitchFamily="18" charset="0"/>
                <a:cs typeface="Times New Roman" pitchFamily="18" charset="0"/>
              </a:rPr>
              <a:t>Авылыбыз территориясенең экологик торышын яхшырту</a:t>
            </a:r>
            <a:r>
              <a:rPr lang="tt-RU" dirty="0" smtClean="0"/>
              <a:t>.</a:t>
            </a:r>
            <a:endParaRPr lang="ru-RU" dirty="0"/>
          </a:p>
        </p:txBody>
      </p:sp>
    </p:spTree>
    <p:extLst>
      <p:ext uri="{BB962C8B-B14F-4D97-AF65-F5344CB8AC3E}">
        <p14:creationId xmlns:p14="http://schemas.microsoft.com/office/powerpoint/2010/main" val="2285914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289" y="4797152"/>
            <a:ext cx="6512511" cy="1584176"/>
          </a:xfrm>
        </p:spPr>
        <p:txBody>
          <a:bodyPr/>
          <a:lstStyle/>
          <a:p>
            <a:pPr marL="0" indent="0">
              <a:buNone/>
            </a:pPr>
            <a:r>
              <a:rPr lang="ru-RU" b="1" i="1" dirty="0" err="1" smtClean="0">
                <a:solidFill>
                  <a:srgbClr val="008000"/>
                </a:solidFill>
              </a:rPr>
              <a:t>Проектны</a:t>
            </a:r>
            <a:r>
              <a:rPr lang="tt-RU" b="1" i="1" dirty="0" smtClean="0">
                <a:solidFill>
                  <a:srgbClr val="008000"/>
                </a:solidFill>
              </a:rPr>
              <a:t>ң бурычлары</a:t>
            </a:r>
            <a:endParaRPr lang="ru-RU" b="1" i="1" dirty="0">
              <a:solidFill>
                <a:srgbClr val="008000"/>
              </a:solidFill>
            </a:endParaRPr>
          </a:p>
        </p:txBody>
      </p:sp>
      <p:sp>
        <p:nvSpPr>
          <p:cNvPr id="2" name="Объект 1"/>
          <p:cNvSpPr>
            <a:spLocks noGrp="1"/>
          </p:cNvSpPr>
          <p:nvPr>
            <p:ph sz="quarter" idx="13"/>
          </p:nvPr>
        </p:nvSpPr>
        <p:spPr>
          <a:xfrm>
            <a:off x="755576" y="620688"/>
            <a:ext cx="7408333" cy="424278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buNone/>
            </a:pPr>
            <a:r>
              <a:rPr lang="ru-RU" sz="2800" b="1" i="1" dirty="0" smtClean="0">
                <a:solidFill>
                  <a:srgbClr val="008000"/>
                </a:solidFill>
                <a:latin typeface="Times New Roman" pitchFamily="18" charset="0"/>
                <a:cs typeface="Times New Roman" pitchFamily="18" charset="0"/>
              </a:rPr>
              <a:t>--География </a:t>
            </a:r>
            <a:r>
              <a:rPr lang="ru-RU" sz="2800" b="1" i="1" dirty="0" err="1" smtClean="0">
                <a:solidFill>
                  <a:srgbClr val="008000"/>
                </a:solidFill>
                <a:latin typeface="Times New Roman" pitchFamily="18" charset="0"/>
                <a:cs typeface="Times New Roman" pitchFamily="18" charset="0"/>
              </a:rPr>
              <a:t>дәресләрендә</a:t>
            </a:r>
            <a:r>
              <a:rPr lang="ru-RU" sz="2800" b="1" i="1" dirty="0" smtClean="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алган</a:t>
            </a:r>
            <a:r>
              <a:rPr lang="ru-RU" sz="2800" b="1" i="1" dirty="0">
                <a:solidFill>
                  <a:srgbClr val="008000"/>
                </a:solidFill>
                <a:latin typeface="Times New Roman" pitchFamily="18" charset="0"/>
                <a:cs typeface="Times New Roman" pitchFamily="18" charset="0"/>
              </a:rPr>
              <a:t> теоретик </a:t>
            </a:r>
            <a:r>
              <a:rPr lang="ru-RU" sz="2800" b="1" i="1" dirty="0" err="1">
                <a:solidFill>
                  <a:srgbClr val="008000"/>
                </a:solidFill>
                <a:latin typeface="Times New Roman" pitchFamily="18" charset="0"/>
                <a:cs typeface="Times New Roman" pitchFamily="18" charset="0"/>
              </a:rPr>
              <a:t>белемнәрне</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эшчәнлектә</a:t>
            </a:r>
            <a:r>
              <a:rPr lang="ru-RU" sz="2800" b="1" i="1" dirty="0">
                <a:solidFill>
                  <a:srgbClr val="008000"/>
                </a:solidFill>
                <a:latin typeface="Times New Roman" pitchFamily="18" charset="0"/>
                <a:cs typeface="Times New Roman" pitchFamily="18" charset="0"/>
              </a:rPr>
              <a:t> </a:t>
            </a:r>
            <a:r>
              <a:rPr lang="ru-RU" sz="2800" b="1" i="1" dirty="0" err="1" smtClean="0">
                <a:solidFill>
                  <a:srgbClr val="008000"/>
                </a:solidFill>
                <a:latin typeface="Times New Roman" pitchFamily="18" charset="0"/>
                <a:cs typeface="Times New Roman" pitchFamily="18" charset="0"/>
              </a:rPr>
              <a:t>куллану</a:t>
            </a:r>
            <a:r>
              <a:rPr lang="ru-RU" sz="2800" b="1" i="1" dirty="0" smtClean="0">
                <a:solidFill>
                  <a:srgbClr val="008000"/>
                </a:solidFill>
                <a:latin typeface="Times New Roman" pitchFamily="18" charset="0"/>
                <a:cs typeface="Times New Roman" pitchFamily="18" charset="0"/>
              </a:rPr>
              <a:t>.</a:t>
            </a:r>
            <a:endParaRPr lang="ru-RU" sz="2800" b="1" i="1" dirty="0">
              <a:solidFill>
                <a:srgbClr val="008000"/>
              </a:solidFill>
              <a:latin typeface="Times New Roman" pitchFamily="18" charset="0"/>
              <a:cs typeface="Times New Roman" pitchFamily="18" charset="0"/>
            </a:endParaRPr>
          </a:p>
          <a:p>
            <a:pPr marL="0" indent="0">
              <a:buNone/>
            </a:pPr>
            <a:r>
              <a:rPr lang="ru-RU" sz="2800" b="1" i="1" dirty="0" smtClean="0">
                <a:solidFill>
                  <a:srgbClr val="008000"/>
                </a:solidFill>
                <a:latin typeface="Times New Roman" pitchFamily="18" charset="0"/>
                <a:cs typeface="Times New Roman" pitchFamily="18" charset="0"/>
              </a:rPr>
              <a:t>--</a:t>
            </a:r>
            <a:r>
              <a:rPr lang="ru-RU" sz="2800" b="1" i="1" dirty="0" err="1" smtClean="0">
                <a:solidFill>
                  <a:srgbClr val="008000"/>
                </a:solidFill>
                <a:latin typeface="Times New Roman" pitchFamily="18" charset="0"/>
                <a:cs typeface="Times New Roman" pitchFamily="18" charset="0"/>
              </a:rPr>
              <a:t>Мәгълүматларны</a:t>
            </a:r>
            <a:r>
              <a:rPr lang="ru-RU" sz="2800" b="1" i="1" dirty="0" smtClean="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эшкәртү</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һәм</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анализлау</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эзләнүнең</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яңа</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формаларын</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үзләштерү</a:t>
            </a:r>
            <a:r>
              <a:rPr lang="ru-RU" sz="2800" b="1" i="1" dirty="0">
                <a:solidFill>
                  <a:srgbClr val="008000"/>
                </a:solidFill>
                <a:latin typeface="Times New Roman" pitchFamily="18" charset="0"/>
                <a:cs typeface="Times New Roman" pitchFamily="18" charset="0"/>
              </a:rPr>
              <a:t>.</a:t>
            </a:r>
          </a:p>
          <a:p>
            <a:pPr marL="0" indent="0">
              <a:buNone/>
            </a:pPr>
            <a:r>
              <a:rPr lang="ru-RU" sz="2800" b="1" i="1" dirty="0" smtClean="0">
                <a:solidFill>
                  <a:srgbClr val="008000"/>
                </a:solidFill>
                <a:latin typeface="Times New Roman" pitchFamily="18" charset="0"/>
                <a:cs typeface="Times New Roman" pitchFamily="18" charset="0"/>
              </a:rPr>
              <a:t> --</a:t>
            </a:r>
            <a:r>
              <a:rPr lang="ru-RU" sz="2800" b="1" i="1" dirty="0" err="1" smtClean="0">
                <a:solidFill>
                  <a:srgbClr val="008000"/>
                </a:solidFill>
                <a:latin typeface="Times New Roman" pitchFamily="18" charset="0"/>
                <a:cs typeface="Times New Roman" pitchFamily="18" charset="0"/>
              </a:rPr>
              <a:t>Группалап</a:t>
            </a:r>
            <a:r>
              <a:rPr lang="ru-RU" sz="2800" b="1" i="1" dirty="0" smtClean="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эшләү</a:t>
            </a:r>
            <a:r>
              <a:rPr lang="ru-RU" sz="2800" b="1" i="1" dirty="0">
                <a:solidFill>
                  <a:srgbClr val="008000"/>
                </a:solidFill>
                <a:latin typeface="Times New Roman" pitchFamily="18" charset="0"/>
                <a:cs typeface="Times New Roman" pitchFamily="18" charset="0"/>
              </a:rPr>
              <a:t> </a:t>
            </a:r>
            <a:r>
              <a:rPr lang="ru-RU" sz="2800" b="1" i="1" dirty="0" err="1">
                <a:solidFill>
                  <a:srgbClr val="008000"/>
                </a:solidFill>
                <a:latin typeface="Times New Roman" pitchFamily="18" charset="0"/>
                <a:cs typeface="Times New Roman" pitchFamily="18" charset="0"/>
              </a:rPr>
              <a:t>күнекмәләре</a:t>
            </a:r>
            <a:r>
              <a:rPr lang="ru-RU" sz="2800" b="1" i="1" dirty="0">
                <a:solidFill>
                  <a:srgbClr val="008000"/>
                </a:solidFill>
                <a:latin typeface="Times New Roman" pitchFamily="18" charset="0"/>
                <a:cs typeface="Times New Roman" pitchFamily="18" charset="0"/>
              </a:rPr>
              <a:t> </a:t>
            </a:r>
            <a:r>
              <a:rPr lang="ru-RU" sz="2800" b="1" i="1" dirty="0" err="1" smtClean="0">
                <a:solidFill>
                  <a:srgbClr val="008000"/>
                </a:solidFill>
                <a:latin typeface="Times New Roman" pitchFamily="18" charset="0"/>
                <a:cs typeface="Times New Roman" pitchFamily="18" charset="0"/>
              </a:rPr>
              <a:t>булдыру</a:t>
            </a:r>
            <a:endParaRPr lang="ru-RU" sz="2800" b="1" i="1" dirty="0" smtClean="0">
              <a:solidFill>
                <a:srgbClr val="008000"/>
              </a:solidFill>
              <a:latin typeface="Times New Roman" pitchFamily="18" charset="0"/>
              <a:cs typeface="Times New Roman" pitchFamily="18" charset="0"/>
            </a:endParaRPr>
          </a:p>
          <a:p>
            <a:pPr marL="0" indent="0">
              <a:buNone/>
            </a:pPr>
            <a:r>
              <a:rPr lang="tt-RU" sz="2800" b="1" i="1" dirty="0" smtClean="0">
                <a:solidFill>
                  <a:srgbClr val="008000"/>
                </a:solidFill>
                <a:latin typeface="Times New Roman" pitchFamily="18" charset="0"/>
                <a:cs typeface="Times New Roman" pitchFamily="18" charset="0"/>
              </a:rPr>
              <a:t>--Табигат</a:t>
            </a:r>
            <a:r>
              <a:rPr lang="ru-RU" sz="2800" b="1" i="1" dirty="0" smtClean="0">
                <a:solidFill>
                  <a:srgbClr val="008000"/>
                </a:solidFill>
                <a:latin typeface="Times New Roman" pitchFamily="18" charset="0"/>
                <a:cs typeface="Times New Roman" pitchFamily="18" charset="0"/>
              </a:rPr>
              <a:t>ь</a:t>
            </a:r>
            <a:r>
              <a:rPr lang="tt-RU" sz="2800" b="1" i="1" dirty="0" smtClean="0">
                <a:solidFill>
                  <a:srgbClr val="008000"/>
                </a:solidFill>
                <a:latin typeface="Times New Roman" pitchFamily="18" charset="0"/>
                <a:cs typeface="Times New Roman" pitchFamily="18" charset="0"/>
              </a:rPr>
              <a:t>кә һәм туган якка сакчыл караш тәрбияләү</a:t>
            </a:r>
            <a:endParaRPr lang="ru-RU" sz="2800" b="1" i="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698525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9" y="764704"/>
            <a:ext cx="7622232" cy="936104"/>
          </a:xfrm>
        </p:spPr>
        <p:style>
          <a:lnRef idx="3">
            <a:schemeClr val="lt1"/>
          </a:lnRef>
          <a:fillRef idx="1">
            <a:schemeClr val="accent2"/>
          </a:fillRef>
          <a:effectRef idx="1">
            <a:schemeClr val="accent2"/>
          </a:effectRef>
          <a:fontRef idx="minor">
            <a:schemeClr val="lt1"/>
          </a:fontRef>
        </p:style>
        <p:txBody>
          <a:bodyPr>
            <a:normAutofit fontScale="90000"/>
          </a:bodyPr>
          <a:lstStyle/>
          <a:p>
            <a:pPr marL="0" indent="0" algn="l">
              <a:buNone/>
            </a:pPr>
            <a:r>
              <a:rPr lang="tt-RU" b="1" i="1" dirty="0" smtClean="0">
                <a:solidFill>
                  <a:srgbClr val="008000"/>
                </a:solidFill>
              </a:rPr>
              <a:t>Авылның экологик торышы</a:t>
            </a:r>
            <a:endParaRPr lang="ru-RU" b="1" i="1" dirty="0">
              <a:solidFill>
                <a:srgbClr val="008000"/>
              </a:solidFill>
            </a:endParaRPr>
          </a:p>
        </p:txBody>
      </p:sp>
      <p:sp>
        <p:nvSpPr>
          <p:cNvPr id="2" name="Объект 1"/>
          <p:cNvSpPr>
            <a:spLocks noGrp="1"/>
          </p:cNvSpPr>
          <p:nvPr>
            <p:ph sz="quarter" idx="13"/>
          </p:nvPr>
        </p:nvSpPr>
        <p:spPr>
          <a:xfrm>
            <a:off x="539553" y="1700809"/>
            <a:ext cx="7740848" cy="4752528"/>
          </a:xfrm>
        </p:spPr>
        <p:txBody>
          <a:bodyPr>
            <a:normAutofit fontScale="92500" lnSpcReduction="10000"/>
          </a:bodyPr>
          <a:lstStyle/>
          <a:p>
            <a:pPr marL="0" indent="0">
              <a:buNone/>
            </a:pPr>
            <a:r>
              <a:rPr lang="tt-RU" sz="1800" b="1" i="1" dirty="0">
                <a:solidFill>
                  <a:srgbClr val="008000"/>
                </a:solidFill>
              </a:rPr>
              <a:t> </a:t>
            </a:r>
            <a:r>
              <a:rPr lang="tt-RU" sz="1800" b="1" i="1" dirty="0" smtClean="0">
                <a:solidFill>
                  <a:srgbClr val="008000"/>
                </a:solidFill>
              </a:rPr>
              <a:t>  Экология фәне – төре организмнар һәм тирә юн</a:t>
            </a:r>
            <a:r>
              <a:rPr lang="ru-RU" sz="1800" b="1" i="1" dirty="0" smtClean="0">
                <a:solidFill>
                  <a:srgbClr val="008000"/>
                </a:solidFill>
              </a:rPr>
              <a:t>ь</a:t>
            </a:r>
            <a:r>
              <a:rPr lang="tt-RU" sz="1800" b="1" i="1" dirty="0" smtClean="0">
                <a:solidFill>
                  <a:srgbClr val="008000"/>
                </a:solidFill>
              </a:rPr>
              <a:t>нең бәйләнеше. Хәзерге вакытта табигатьне саклау проблемасы аеруча мөһим.Моның сәбәпләре бик күп. Беренчедән, төрле радиактив матдәләр җирләребезне, суларыбызны, һаваны агулый. Икенчедән , казылма байлыклар, агачлар елдан-ел азая. Өченчедән, промышленност</a:t>
            </a:r>
            <a:r>
              <a:rPr lang="ru-RU" sz="1800" b="1" i="1" dirty="0" smtClean="0">
                <a:solidFill>
                  <a:srgbClr val="008000"/>
                </a:solidFill>
              </a:rPr>
              <a:t>ь</a:t>
            </a:r>
            <a:r>
              <a:rPr lang="tt-RU" sz="1800" b="1" i="1" dirty="0" smtClean="0">
                <a:solidFill>
                  <a:srgbClr val="008000"/>
                </a:solidFill>
              </a:rPr>
              <a:t> һәр көн үсә, авыл хуҗалыгында иген уңышын арттыру өчен, бик күп химик ашламалар кулланыла, транспорт санының артып торуы. Шул сәбәпле җир зарарлана, агулана. Табигатьне ничек сакларга соң? </a:t>
            </a:r>
          </a:p>
          <a:p>
            <a:pPr marL="0" indent="0">
              <a:buNone/>
            </a:pPr>
            <a:r>
              <a:rPr lang="tt-RU" sz="1800" b="1" i="1" dirty="0" smtClean="0">
                <a:solidFill>
                  <a:srgbClr val="008000"/>
                </a:solidFill>
              </a:rPr>
              <a:t> </a:t>
            </a:r>
            <a:r>
              <a:rPr lang="tt-RU" sz="1800" b="1" i="1" dirty="0">
                <a:solidFill>
                  <a:srgbClr val="008000"/>
                </a:solidFill>
              </a:rPr>
              <a:t>Һ</a:t>
            </a:r>
            <a:r>
              <a:rPr lang="tt-RU" sz="1800" b="1" i="1" dirty="0" smtClean="0">
                <a:solidFill>
                  <a:srgbClr val="008000"/>
                </a:solidFill>
              </a:rPr>
              <a:t>әр кеше алдына авылның экологиясен уңай якка үзгәртү һәм саклау бурычы килеп баса.</a:t>
            </a:r>
          </a:p>
          <a:p>
            <a:pPr marL="0" indent="0">
              <a:buNone/>
            </a:pPr>
            <a:r>
              <a:rPr lang="tt-RU" sz="1800" b="1" i="1" dirty="0" smtClean="0">
                <a:solidFill>
                  <a:srgbClr val="008000"/>
                </a:solidFill>
              </a:rPr>
              <a:t>Без Кызылтау урта мәктәбе укучылары менә инде ничә ел әйләнә тирәбезне саклау һәм яшелләндерү буенча эш алып барабыз.</a:t>
            </a:r>
          </a:p>
          <a:p>
            <a:pPr marL="0" indent="0">
              <a:buNone/>
            </a:pPr>
            <a:r>
              <a:rPr lang="tt-RU" sz="1800" b="1" i="1" dirty="0" smtClean="0">
                <a:solidFill>
                  <a:srgbClr val="008000"/>
                </a:solidFill>
              </a:rPr>
              <a:t>Ә быелгы эшебездә </a:t>
            </a:r>
            <a:r>
              <a:rPr lang="tt-RU" sz="1800" b="1" i="1" dirty="0" smtClean="0">
                <a:solidFill>
                  <a:srgbClr val="008000"/>
                </a:solidFill>
              </a:rPr>
              <a:t>20 укучылы </a:t>
            </a:r>
            <a:r>
              <a:rPr lang="tt-RU" sz="1800" b="1" i="1" dirty="0" smtClean="0">
                <a:solidFill>
                  <a:srgbClr val="008000"/>
                </a:solidFill>
              </a:rPr>
              <a:t>7сыйныф укучылары </a:t>
            </a:r>
            <a:r>
              <a:rPr lang="tt-RU" sz="1800" b="1" i="1" dirty="0" smtClean="0">
                <a:solidFill>
                  <a:srgbClr val="008000"/>
                </a:solidFill>
              </a:rPr>
              <a:t>катнашты. </a:t>
            </a:r>
            <a:r>
              <a:rPr lang="tt-RU" sz="1800" b="1" i="1" dirty="0" smtClean="0">
                <a:solidFill>
                  <a:srgbClr val="008000"/>
                </a:solidFill>
              </a:rPr>
              <a:t>Төп эш юнәлешебез авыл аша узучы олы юлда йөрүче машиналардан чыккан агулы газларның әйләнә-тирәбезгә тәэсире. Эшнең башы итеп авыл халкына анкета үткәрү, аларны борчыган мәсәләләрне ачыклау булды.</a:t>
            </a:r>
          </a:p>
        </p:txBody>
      </p:sp>
    </p:spTree>
    <p:extLst>
      <p:ext uri="{BB962C8B-B14F-4D97-AF65-F5344CB8AC3E}">
        <p14:creationId xmlns:p14="http://schemas.microsoft.com/office/powerpoint/2010/main" val="2234317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7" y="404664"/>
            <a:ext cx="7190184" cy="1440160"/>
          </a:xfrm>
        </p:spPr>
        <p:txBody>
          <a:bodyPr>
            <a:normAutofit fontScale="90000"/>
          </a:bodyPr>
          <a:lstStyle/>
          <a:p>
            <a:pPr marL="0" indent="0" algn="l">
              <a:buNone/>
            </a:pPr>
            <a:r>
              <a:rPr lang="ru-RU" b="1" i="1" dirty="0" err="1">
                <a:solidFill>
                  <a:srgbClr val="C00000"/>
                </a:solidFill>
              </a:rPr>
              <a:t>Социологик</a:t>
            </a:r>
            <a:r>
              <a:rPr lang="ru-RU" b="1" i="1" dirty="0">
                <a:solidFill>
                  <a:srgbClr val="C00000"/>
                </a:solidFill>
              </a:rPr>
              <a:t> </a:t>
            </a:r>
            <a:r>
              <a:rPr lang="ru-RU" b="1" i="1" dirty="0" err="1" smtClean="0">
                <a:solidFill>
                  <a:srgbClr val="C00000"/>
                </a:solidFill>
              </a:rPr>
              <a:t>сораштыру</a:t>
            </a:r>
            <a:r>
              <a:rPr lang="ru-RU" i="1" dirty="0">
                <a:solidFill>
                  <a:srgbClr val="C00000"/>
                </a:solidFill>
              </a:rPr>
              <a:t/>
            </a:r>
            <a:br>
              <a:rPr lang="ru-RU" i="1" dirty="0">
                <a:solidFill>
                  <a:srgbClr val="C00000"/>
                </a:solidFill>
              </a:rPr>
            </a:br>
            <a:r>
              <a:rPr lang="ru-RU" b="1" i="1" dirty="0" err="1" smtClean="0">
                <a:solidFill>
                  <a:srgbClr val="C00000"/>
                </a:solidFill>
              </a:rPr>
              <a:t>турындагы</a:t>
            </a:r>
            <a:r>
              <a:rPr lang="ru-RU" i="1" dirty="0">
                <a:solidFill>
                  <a:srgbClr val="C00000"/>
                </a:solidFill>
              </a:rPr>
              <a:t> </a:t>
            </a:r>
            <a:r>
              <a:rPr lang="ru-RU" b="1" i="1" dirty="0" smtClean="0">
                <a:solidFill>
                  <a:srgbClr val="C00000"/>
                </a:solidFill>
              </a:rPr>
              <a:t>информация</a:t>
            </a:r>
            <a:endParaRPr lang="ru-RU" b="1" i="1" dirty="0">
              <a:solidFill>
                <a:srgbClr val="C00000"/>
              </a:solidFill>
            </a:endParaRPr>
          </a:p>
        </p:txBody>
      </p:sp>
      <p:sp>
        <p:nvSpPr>
          <p:cNvPr id="2" name="Объект 1"/>
          <p:cNvSpPr>
            <a:spLocks noGrp="1"/>
          </p:cNvSpPr>
          <p:nvPr>
            <p:ph sz="quarter" idx="13"/>
          </p:nvPr>
        </p:nvSpPr>
        <p:spPr>
          <a:xfrm>
            <a:off x="1143000" y="2060848"/>
            <a:ext cx="6400800" cy="4248472"/>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10000"/>
          </a:bodyPr>
          <a:lstStyle/>
          <a:p>
            <a:pPr marL="0" indent="0">
              <a:buNone/>
            </a:pPr>
            <a:r>
              <a:rPr lang="ru-RU" b="1" i="1" dirty="0"/>
              <a:t>Кызылтау </a:t>
            </a:r>
            <a:r>
              <a:rPr lang="ru-RU" b="1" i="1" dirty="0" err="1"/>
              <a:t>авылының</a:t>
            </a:r>
            <a:r>
              <a:rPr lang="ru-RU" b="1" i="1" dirty="0"/>
              <a:t> </a:t>
            </a:r>
            <a:r>
              <a:rPr lang="ru-RU" b="1" i="1" dirty="0" smtClean="0"/>
              <a:t> </a:t>
            </a:r>
            <a:r>
              <a:rPr lang="ru-RU" b="1" i="1" dirty="0" err="1" smtClean="0"/>
              <a:t>халкына</a:t>
            </a:r>
            <a:r>
              <a:rPr lang="ru-RU" b="1" i="1" dirty="0" smtClean="0"/>
              <a:t> </a:t>
            </a:r>
            <a:r>
              <a:rPr lang="ru-RU" b="1" i="1" dirty="0" err="1"/>
              <a:t>бирелгән</a:t>
            </a:r>
            <a:r>
              <a:rPr lang="ru-RU" b="1" i="1" dirty="0"/>
              <a:t> </a:t>
            </a:r>
            <a:r>
              <a:rPr lang="ru-RU" b="1" i="1" dirty="0" err="1"/>
              <a:t>сораулар</a:t>
            </a:r>
            <a:r>
              <a:rPr lang="ru-RU" b="1" i="1" dirty="0"/>
              <a:t>:</a:t>
            </a:r>
          </a:p>
          <a:p>
            <a:endParaRPr lang="ru-RU" b="1" i="1" dirty="0"/>
          </a:p>
          <a:p>
            <a:pPr marL="0" indent="0">
              <a:buNone/>
            </a:pPr>
            <a:r>
              <a:rPr lang="ru-RU" b="1" i="1" dirty="0" smtClean="0"/>
              <a:t>     </a:t>
            </a:r>
            <a:r>
              <a:rPr lang="ru-RU" b="1" i="1" dirty="0" err="1" smtClean="0"/>
              <a:t>Авылыбыз</a:t>
            </a:r>
            <a:r>
              <a:rPr lang="ru-RU" b="1" i="1" dirty="0" smtClean="0"/>
              <a:t> </a:t>
            </a:r>
            <a:r>
              <a:rPr lang="ru-RU" b="1" i="1" dirty="0" err="1" smtClean="0"/>
              <a:t>өчен</a:t>
            </a:r>
            <a:r>
              <a:rPr lang="ru-RU" b="1" i="1" dirty="0" smtClean="0"/>
              <a:t> </a:t>
            </a:r>
            <a:r>
              <a:rPr lang="ru-RU" b="1" i="1" dirty="0" err="1" smtClean="0"/>
              <a:t>мөһим</a:t>
            </a:r>
            <a:r>
              <a:rPr lang="ru-RU" b="1" i="1" dirty="0" smtClean="0"/>
              <a:t>  </a:t>
            </a:r>
            <a:r>
              <a:rPr lang="ru-RU" b="1" i="1" dirty="0" err="1" smtClean="0"/>
              <a:t>булган</a:t>
            </a:r>
            <a:r>
              <a:rPr lang="ru-RU" b="1" i="1" dirty="0" smtClean="0"/>
              <a:t> </a:t>
            </a:r>
            <a:r>
              <a:rPr lang="ru-RU" b="1" i="1" dirty="0" err="1" smtClean="0"/>
              <a:t>мәсьәләләр</a:t>
            </a:r>
            <a:r>
              <a:rPr lang="ru-RU" b="1" i="1" dirty="0" smtClean="0"/>
              <a:t>.</a:t>
            </a:r>
            <a:endParaRPr lang="ru-RU" b="1" i="1" dirty="0"/>
          </a:p>
          <a:p>
            <a:pPr marL="0" indent="0">
              <a:buNone/>
            </a:pPr>
            <a:r>
              <a:rPr lang="ru-RU" b="1" i="1" dirty="0"/>
              <a:t> </a:t>
            </a:r>
            <a:r>
              <a:rPr lang="ru-RU" b="1" i="1" dirty="0" smtClean="0"/>
              <a:t>   1.  </a:t>
            </a:r>
            <a:r>
              <a:rPr lang="ru-RU" b="1" i="1" dirty="0" err="1"/>
              <a:t>Әйләнә</a:t>
            </a:r>
            <a:r>
              <a:rPr lang="ru-RU" b="1" i="1" dirty="0"/>
              <a:t> -</a:t>
            </a:r>
            <a:r>
              <a:rPr lang="ru-RU" b="1" i="1" dirty="0" err="1"/>
              <a:t>тирәнең</a:t>
            </a:r>
            <a:r>
              <a:rPr lang="ru-RU" b="1" i="1" dirty="0"/>
              <a:t> </a:t>
            </a:r>
            <a:r>
              <a:rPr lang="ru-RU" b="1" i="1" dirty="0" err="1" smtClean="0"/>
              <a:t>экологиясе</a:t>
            </a:r>
            <a:r>
              <a:rPr lang="ru-RU" b="1" i="1" dirty="0" smtClean="0"/>
              <a:t> </a:t>
            </a:r>
            <a:r>
              <a:rPr lang="ru-RU" b="1" i="1" dirty="0" err="1" smtClean="0"/>
              <a:t>нинди</a:t>
            </a:r>
            <a:r>
              <a:rPr lang="ru-RU" b="1" i="1" dirty="0" smtClean="0"/>
              <a:t>.</a:t>
            </a:r>
          </a:p>
          <a:p>
            <a:pPr marL="0" indent="0">
              <a:buNone/>
            </a:pPr>
            <a:r>
              <a:rPr lang="ru-RU" b="1" i="1" dirty="0"/>
              <a:t> </a:t>
            </a:r>
            <a:r>
              <a:rPr lang="ru-RU" b="1" i="1" dirty="0" smtClean="0"/>
              <a:t>   2. </a:t>
            </a:r>
            <a:r>
              <a:rPr lang="tt-RU" b="1" i="1" dirty="0" smtClean="0"/>
              <a:t> </a:t>
            </a:r>
            <a:r>
              <a:rPr lang="ru-RU" b="1" i="1" dirty="0" err="1" smtClean="0"/>
              <a:t>Авылны</a:t>
            </a:r>
            <a:r>
              <a:rPr lang="ru-RU" b="1" i="1" dirty="0" smtClean="0"/>
              <a:t> </a:t>
            </a:r>
            <a:r>
              <a:rPr lang="ru-RU" b="1" i="1" dirty="0" err="1" smtClean="0"/>
              <a:t>яшелләндерү</a:t>
            </a:r>
            <a:r>
              <a:rPr lang="ru-RU" b="1" i="1" dirty="0" smtClean="0"/>
              <a:t> </a:t>
            </a:r>
            <a:r>
              <a:rPr lang="ru-RU" b="1" i="1" dirty="0" err="1" smtClean="0"/>
              <a:t>кирәкме</a:t>
            </a:r>
            <a:r>
              <a:rPr lang="ru-RU" b="1" i="1" dirty="0" smtClean="0"/>
              <a:t>?</a:t>
            </a:r>
            <a:endParaRPr lang="ru-RU" b="1" i="1" dirty="0"/>
          </a:p>
          <a:p>
            <a:pPr marL="0" indent="0">
              <a:buNone/>
            </a:pPr>
            <a:r>
              <a:rPr lang="ru-RU" b="1" i="1" dirty="0"/>
              <a:t> </a:t>
            </a:r>
            <a:r>
              <a:rPr lang="ru-RU" b="1" i="1" dirty="0" smtClean="0"/>
              <a:t>   3. </a:t>
            </a:r>
            <a:r>
              <a:rPr lang="ru-RU" b="1" i="1" dirty="0" err="1" smtClean="0"/>
              <a:t>Авылдагы</a:t>
            </a:r>
            <a:r>
              <a:rPr lang="ru-RU" b="1" i="1" dirty="0" smtClean="0"/>
              <a:t> </a:t>
            </a:r>
            <a:r>
              <a:rPr lang="ru-RU" b="1" i="1" dirty="0" err="1" smtClean="0"/>
              <a:t>елга</a:t>
            </a:r>
            <a:r>
              <a:rPr lang="ru-RU" b="1" i="1" dirty="0" smtClean="0"/>
              <a:t>, </a:t>
            </a:r>
            <a:r>
              <a:rPr lang="ru-RU" b="1" i="1" dirty="0" err="1" smtClean="0"/>
              <a:t>күлләрнең</a:t>
            </a:r>
            <a:r>
              <a:rPr lang="ru-RU" b="1" i="1" dirty="0" smtClean="0"/>
              <a:t> </a:t>
            </a:r>
            <a:r>
              <a:rPr lang="ru-RU" b="1" i="1" dirty="0" err="1" smtClean="0"/>
              <a:t>торышы</a:t>
            </a:r>
            <a:r>
              <a:rPr lang="ru-RU" b="1" i="1" dirty="0" smtClean="0"/>
              <a:t> </a:t>
            </a:r>
            <a:r>
              <a:rPr lang="ru-RU" b="1" i="1" dirty="0" err="1" smtClean="0"/>
              <a:t>яхшымы</a:t>
            </a:r>
            <a:r>
              <a:rPr lang="ru-RU" b="1" i="1" dirty="0" smtClean="0"/>
              <a:t>.</a:t>
            </a:r>
            <a:endParaRPr lang="ru-RU" b="1" i="1" dirty="0"/>
          </a:p>
          <a:p>
            <a:pPr marL="0" indent="0">
              <a:buNone/>
            </a:pPr>
            <a:r>
              <a:rPr lang="ru-RU" b="1" i="1" dirty="0"/>
              <a:t> </a:t>
            </a:r>
            <a:r>
              <a:rPr lang="ru-RU" b="1" i="1" dirty="0" smtClean="0"/>
              <a:t>   4. </a:t>
            </a:r>
            <a:r>
              <a:rPr lang="ru-RU" b="1" i="1" dirty="0" err="1" smtClean="0"/>
              <a:t>Транспортның</a:t>
            </a:r>
            <a:r>
              <a:rPr lang="ru-RU" b="1" i="1" dirty="0" smtClean="0"/>
              <a:t> </a:t>
            </a:r>
            <a:r>
              <a:rPr lang="ru-RU" b="1" i="1" dirty="0" err="1" smtClean="0"/>
              <a:t>күплеге</a:t>
            </a:r>
            <a:endParaRPr lang="ru-RU" b="1" i="1" dirty="0" smtClean="0"/>
          </a:p>
          <a:p>
            <a:pPr marL="0" indent="0">
              <a:buNone/>
            </a:pPr>
            <a:r>
              <a:rPr lang="ru-RU" b="1" i="1" dirty="0"/>
              <a:t> </a:t>
            </a:r>
            <a:r>
              <a:rPr lang="ru-RU" b="1" i="1" dirty="0" smtClean="0"/>
              <a:t>   5. </a:t>
            </a:r>
            <a:r>
              <a:rPr lang="ru-RU" b="1" i="1" dirty="0" err="1" smtClean="0"/>
              <a:t>Авыл</a:t>
            </a:r>
            <a:r>
              <a:rPr lang="ru-RU" b="1" i="1" dirty="0" smtClean="0"/>
              <a:t> </a:t>
            </a:r>
            <a:r>
              <a:rPr lang="ru-RU" b="1" i="1" dirty="0" err="1"/>
              <a:t>урамнарының</a:t>
            </a:r>
            <a:r>
              <a:rPr lang="ru-RU" b="1" i="1" dirty="0"/>
              <a:t> </a:t>
            </a:r>
            <a:r>
              <a:rPr lang="ru-RU" b="1" i="1" dirty="0" err="1"/>
              <a:t>торышы</a:t>
            </a:r>
            <a:r>
              <a:rPr lang="ru-RU" b="1" i="1" dirty="0"/>
              <a:t> </a:t>
            </a:r>
            <a:r>
              <a:rPr lang="ru-RU" b="1" i="1" dirty="0" smtClean="0"/>
              <a:t>.</a:t>
            </a:r>
            <a:endParaRPr lang="ru-RU" b="1" i="1" dirty="0"/>
          </a:p>
          <a:p>
            <a:pPr marL="0" indent="0">
              <a:buNone/>
            </a:pPr>
            <a:r>
              <a:rPr lang="ru-RU" b="1" i="1" dirty="0" smtClean="0"/>
              <a:t>   </a:t>
            </a:r>
            <a:r>
              <a:rPr lang="ru-RU" b="1" i="1" dirty="0"/>
              <a:t> </a:t>
            </a:r>
            <a:r>
              <a:rPr lang="ru-RU" b="1" i="1" dirty="0" smtClean="0"/>
              <a:t>6. </a:t>
            </a:r>
            <a:r>
              <a:rPr lang="ru-RU" b="1" i="1" dirty="0" err="1" smtClean="0"/>
              <a:t>Бу</a:t>
            </a:r>
            <a:r>
              <a:rPr lang="ru-RU" b="1" i="1" dirty="0" smtClean="0"/>
              <a:t> </a:t>
            </a:r>
            <a:r>
              <a:rPr lang="ru-RU" b="1" i="1" dirty="0" err="1"/>
              <a:t>проблеманы</a:t>
            </a:r>
            <a:r>
              <a:rPr lang="ru-RU" b="1" i="1" dirty="0"/>
              <a:t> </a:t>
            </a:r>
            <a:r>
              <a:rPr lang="ru-RU" b="1" i="1" dirty="0" err="1" smtClean="0"/>
              <a:t>ничек</a:t>
            </a:r>
            <a:r>
              <a:rPr lang="ru-RU" b="1" i="1" dirty="0" smtClean="0"/>
              <a:t> </a:t>
            </a:r>
            <a:r>
              <a:rPr lang="ru-RU" b="1" i="1" dirty="0" err="1" smtClean="0"/>
              <a:t>чишеп</a:t>
            </a:r>
            <a:r>
              <a:rPr lang="ru-RU" b="1" i="1" dirty="0" smtClean="0"/>
              <a:t> </a:t>
            </a:r>
            <a:r>
              <a:rPr lang="ru-RU" b="1" i="1" dirty="0" err="1" smtClean="0"/>
              <a:t>була</a:t>
            </a:r>
            <a:r>
              <a:rPr lang="ru-RU" b="1" i="1" dirty="0" smtClean="0"/>
              <a:t>?</a:t>
            </a:r>
            <a:endParaRPr lang="ru-RU" b="1" i="1" dirty="0"/>
          </a:p>
          <a:p>
            <a:endParaRPr lang="ru-RU" b="1" i="1" dirty="0"/>
          </a:p>
          <a:p>
            <a:pPr marL="45720" indent="0">
              <a:buNone/>
            </a:pPr>
            <a:r>
              <a:rPr lang="ru-RU" b="1" i="1" dirty="0"/>
              <a:t>	</a:t>
            </a:r>
            <a:r>
              <a:rPr lang="ru-RU" b="1" i="1" dirty="0" err="1"/>
              <a:t>Социологик</a:t>
            </a:r>
            <a:r>
              <a:rPr lang="ru-RU" b="1" i="1" dirty="0"/>
              <a:t> </a:t>
            </a:r>
            <a:r>
              <a:rPr lang="ru-RU" b="1" i="1" dirty="0" err="1"/>
              <a:t>сораштыруда</a:t>
            </a:r>
            <a:r>
              <a:rPr lang="ru-RU" b="1" i="1" dirty="0"/>
              <a:t> </a:t>
            </a:r>
            <a:r>
              <a:rPr lang="ru-RU" b="1" i="1" dirty="0" smtClean="0"/>
              <a:t>302 </a:t>
            </a:r>
            <a:r>
              <a:rPr lang="ru-RU" b="1" i="1" dirty="0" err="1"/>
              <a:t>кеше</a:t>
            </a:r>
            <a:r>
              <a:rPr lang="ru-RU" b="1" i="1" dirty="0"/>
              <a:t> </a:t>
            </a:r>
            <a:r>
              <a:rPr lang="ru-RU" b="1" i="1" dirty="0" err="1"/>
              <a:t>катнашты</a:t>
            </a:r>
            <a:endParaRPr lang="ru-RU" b="1" i="1" dirty="0"/>
          </a:p>
        </p:txBody>
      </p:sp>
    </p:spTree>
    <p:extLst>
      <p:ext uri="{BB962C8B-B14F-4D97-AF65-F5344CB8AC3E}">
        <p14:creationId xmlns:p14="http://schemas.microsoft.com/office/powerpoint/2010/main" val="1726895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3289" y="4437112"/>
            <a:ext cx="6512511" cy="1584176"/>
          </a:xfrm>
        </p:spPr>
        <p:txBody>
          <a:bodyPr/>
          <a:lstStyle/>
          <a:p>
            <a:pPr marL="0" indent="0">
              <a:buNone/>
            </a:pPr>
            <a:r>
              <a:rPr lang="tt-RU" dirty="0" smtClean="0">
                <a:solidFill>
                  <a:srgbClr val="008000"/>
                </a:solidFill>
              </a:rPr>
              <a:t>Сораштыру нәтиҗәләре</a:t>
            </a:r>
            <a:endParaRPr lang="ru-RU" dirty="0">
              <a:solidFill>
                <a:srgbClr val="008000"/>
              </a:solidFill>
            </a:endParaRPr>
          </a:p>
        </p:txBody>
      </p:sp>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28943" y="260648"/>
            <a:ext cx="7515465"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73577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100392" y="5085184"/>
            <a:ext cx="205408" cy="429984"/>
          </a:xfrm>
        </p:spPr>
        <p:txBody>
          <a:bodyPr/>
          <a:lstStyle/>
          <a:p>
            <a:pPr marL="0" indent="0">
              <a:buNone/>
            </a:pPr>
            <a:endParaRPr lang="ru-RU" dirty="0"/>
          </a:p>
        </p:txBody>
      </p:sp>
      <p:sp>
        <p:nvSpPr>
          <p:cNvPr id="2" name="Объект 1"/>
          <p:cNvSpPr>
            <a:spLocks noGrp="1"/>
          </p:cNvSpPr>
          <p:nvPr>
            <p:ph sz="quarter" idx="13"/>
          </p:nvPr>
        </p:nvSpPr>
        <p:spPr>
          <a:xfrm>
            <a:off x="467544" y="731520"/>
            <a:ext cx="7076256" cy="5361776"/>
          </a:xfrm>
        </p:spPr>
        <p:txBody>
          <a:bodyPr>
            <a:normAutofit/>
          </a:bodyPr>
          <a:lstStyle/>
          <a:p>
            <a:pPr marL="45720" indent="0">
              <a:buNone/>
            </a:pPr>
            <a:r>
              <a:rPr lang="ru-RU" dirty="0" err="1" smtClean="0">
                <a:solidFill>
                  <a:srgbClr val="008000"/>
                </a:solidFill>
              </a:rPr>
              <a:t>Сораштыру</a:t>
            </a:r>
            <a:r>
              <a:rPr lang="ru-RU" dirty="0" smtClean="0">
                <a:solidFill>
                  <a:srgbClr val="008000"/>
                </a:solidFill>
              </a:rPr>
              <a:t> н</a:t>
            </a:r>
            <a:r>
              <a:rPr lang="tt-RU" dirty="0" smtClean="0">
                <a:solidFill>
                  <a:srgbClr val="008000"/>
                </a:solidFill>
              </a:rPr>
              <a:t>әтиҗәләре буенча 28 кеше авылыбызны яшелләндерү турында хыяллана. </a:t>
            </a:r>
            <a:r>
              <a:rPr lang="tt-RU" dirty="0">
                <a:solidFill>
                  <a:srgbClr val="008000"/>
                </a:solidFill>
              </a:rPr>
              <a:t>Сораштыру барышында тагын шул да </a:t>
            </a:r>
            <a:r>
              <a:rPr lang="tt-RU" dirty="0" smtClean="0">
                <a:solidFill>
                  <a:srgbClr val="008000"/>
                </a:solidFill>
              </a:rPr>
              <a:t>ачыкланды: авылдагы сулыкларның торышы, чиста булмавы өчен 59 кеше,  әйләнә-тирә экологиясе өчен 66 кеше, авыл эчендәге чүпләрнең урынсыз ятуына 46 кеше, техникаларның күп булуы, әйләнә-тирәнең зарарлы газлар белән пычратуга нык тәэсир итүе турында 103 кеше борчыла. Сораштырулардан чыгып без техникалардан чыккан зарарлы газларның күләмен исәпләп, авылда барлыгы күпме агач һәм куаклар санын алып,  </a:t>
            </a:r>
            <a:r>
              <a:rPr lang="tt-RU" dirty="0">
                <a:solidFill>
                  <a:srgbClr val="008000"/>
                </a:solidFill>
              </a:rPr>
              <a:t>к</a:t>
            </a:r>
            <a:r>
              <a:rPr lang="tt-RU" dirty="0" smtClean="0">
                <a:solidFill>
                  <a:srgbClr val="008000"/>
                </a:solidFill>
              </a:rPr>
              <a:t>үпме зарарлы газлар йотылуын тигезләү өчен күпме агач һәм куклар утыртырга кирәклеген таптык.</a:t>
            </a:r>
            <a:endParaRPr lang="ru-RU" dirty="0">
              <a:solidFill>
                <a:srgbClr val="008000"/>
              </a:solidFill>
            </a:endParaRPr>
          </a:p>
        </p:txBody>
      </p:sp>
    </p:spTree>
    <p:extLst>
      <p:ext uri="{BB962C8B-B14F-4D97-AF65-F5344CB8AC3E}">
        <p14:creationId xmlns:p14="http://schemas.microsoft.com/office/powerpoint/2010/main" val="3106132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591</TotalTime>
  <Words>1058</Words>
  <Application>Microsoft Office PowerPoint</Application>
  <PresentationFormat>Экран (4:3)</PresentationFormat>
  <Paragraphs>77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 Туган төбәгебезнең экологик торышы</vt:lpstr>
      <vt:lpstr>Кереш</vt:lpstr>
      <vt:lpstr>Презентация PowerPoint</vt:lpstr>
      <vt:lpstr> Проект максаты</vt:lpstr>
      <vt:lpstr>Проектның бурычлары</vt:lpstr>
      <vt:lpstr>Авылның экологик торышы</vt:lpstr>
      <vt:lpstr>Социологик сораштыру турындагы информация</vt:lpstr>
      <vt:lpstr>Сораштыру нәтиҗәләре</vt:lpstr>
      <vt:lpstr>Презентация PowerPoint</vt:lpstr>
      <vt:lpstr>Проект эшчәнлеге</vt:lpstr>
      <vt:lpstr>Эш барышы</vt:lpstr>
      <vt:lpstr>Презентация PowerPoint</vt:lpstr>
      <vt:lpstr>Презентация PowerPoint</vt:lpstr>
      <vt:lpstr>Нәтиҗә</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гулина вагапова</dc:creator>
  <cp:lastModifiedBy>Гулина</cp:lastModifiedBy>
  <cp:revision>59</cp:revision>
  <cp:lastPrinted>2013-02-07T05:27:34Z</cp:lastPrinted>
  <dcterms:created xsi:type="dcterms:W3CDTF">2012-05-11T05:08:14Z</dcterms:created>
  <dcterms:modified xsi:type="dcterms:W3CDTF">2013-10-07T17:15:29Z</dcterms:modified>
</cp:coreProperties>
</file>