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50;&#1072;&#1073;&#1080;&#1085;&#1077;&#1088;%20&#1080;&#1085;&#1092;&#1086;&#1088;&#1084;&#1072;&#1090;&#1080;&#1082;&#1080;\&#1052;&#1086;&#1080;%20&#1076;&#1086;&#1082;&#1091;&#1084;&#1077;&#1085;&#1090;&#1099;\&#1041;&#1054;&#1053;\&#1058;&#1082;&#1072;&#1095;&#1091;&#1082;\&#1092;&#1086;&#1090;&#1086;\seren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-565150"/>
          <a:ext cx="9144000" cy="7423150"/>
        </p:xfrm>
        <a:graphic>
          <a:graphicData uri="http://schemas.openxmlformats.org/presentationml/2006/ole">
            <p:oleObj spid="_x0000_s1026" name="Фотография Photo Editor" r:id="rId3" imgW="3048426" imgH="2285714" progId="MSPhotoEd.3">
              <p:embed/>
            </p:oleObj>
          </a:graphicData>
        </a:graphic>
      </p:graphicFrame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4787900" y="476250"/>
            <a:ext cx="2879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>
                <a:solidFill>
                  <a:srgbClr val="339966"/>
                </a:solidFill>
                <a:latin typeface="Calibri" pitchFamily="34" charset="0"/>
              </a:rPr>
              <a:t>Саванны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5000" y="0"/>
            <a:ext cx="487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Calibri" pitchFamily="34" charset="0"/>
              </a:rPr>
              <a:t>             </a:t>
            </a:r>
            <a:r>
              <a:rPr lang="ru-RU" sz="4800" b="1">
                <a:latin typeface="Calibri" pitchFamily="34" charset="0"/>
              </a:rPr>
              <a:t>Климат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838200"/>
            <a:ext cx="83518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Годовая сумма осадков в Сахаре меньше 50мл. Во внутренних частях пустыни дождей иногда не бывает по нескольку лет. Облака – редкое явление, поэтому солнечные лучи особенно сильно нагревают земную поверхность. Летом дневная жара достигает  + 40 С в тени. </a:t>
            </a:r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2195513" y="3141663"/>
          <a:ext cx="4897437" cy="3240087"/>
        </p:xfrm>
        <a:graphic>
          <a:graphicData uri="http://schemas.openxmlformats.org/presentationml/2006/ole">
            <p:oleObj spid="_x0000_s8194" name="Фотография Photo Editor" r:id="rId3" imgW="3048426" imgH="2285714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Object 2"/>
          <p:cNvGraphicFramePr>
            <a:graphicFrameLocks noChangeAspect="1"/>
          </p:cNvGraphicFramePr>
          <p:nvPr/>
        </p:nvGraphicFramePr>
        <p:xfrm>
          <a:off x="358775" y="692150"/>
          <a:ext cx="8534400" cy="5976938"/>
        </p:xfrm>
        <a:graphic>
          <a:graphicData uri="http://schemas.openxmlformats.org/presentationml/2006/ole">
            <p:oleObj spid="_x0000_s9218" name="Фотография Photo Editor" r:id="rId3" imgW="3048426" imgH="2285714" progId="MSPhotoEd.3">
              <p:embed/>
            </p:oleObj>
          </a:graphicData>
        </a:graphic>
      </p:graphicFrame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7800" y="0"/>
            <a:ext cx="518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Calibri" pitchFamily="34" charset="0"/>
              </a:rPr>
              <a:t>   </a:t>
            </a:r>
            <a:r>
              <a:rPr lang="ru-RU" sz="4000" b="1">
                <a:latin typeface="Calibri" pitchFamily="34" charset="0"/>
              </a:rPr>
              <a:t>Растительный мир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4439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</a:rPr>
              <a:t>Растительность Сахары чрезвычайно скудная, а местами, особенно в центральной части, её нет совсем. Кое-где растут отдельные пучки трав и колючие  кустарники. У растений пустынь сильно развита корневая система, которой они собирают воду с большой глубины и с обширных пространств ( например верблюжья колючка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47800" y="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Calibri" pitchFamily="34" charset="0"/>
              </a:rPr>
              <a:t>             </a:t>
            </a:r>
            <a:r>
              <a:rPr lang="ru-RU" sz="4000" b="1">
                <a:latin typeface="Calibri" pitchFamily="34" charset="0"/>
              </a:rPr>
              <a:t>ВЕЛЬВИЧИЯ</a:t>
            </a:r>
            <a:endParaRPr lang="ru-RU" sz="4800">
              <a:latin typeface="Calibri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430345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Для пустыни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</a:rPr>
              <a:t>Намиб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  характерно своеобразное растение вельвичия. Короткий толстый ствол её поднимается над землёй лишь на 50см. От его вершины отходят два плотных кожистых листа, достигающих в длину до 3м. Листья растут непрерывно от стебля, отмирая постепенно на концах. Возраст вельвичии может превышать 150 лет. Пустыни Южной Африки к востоку и северу  переходят в полупустыни, где преобладают колючие </a:t>
            </a: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</a:rPr>
              <a:t>подушкообразные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 растения, а также молочаи,  алоэ, дикие арбузы с сочными плодами, часто заменяющие местному населению и животным воду.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39966"/>
                </a:solidFill>
              </a:rPr>
              <a:t>Географическое положение</a:t>
            </a:r>
            <a:r>
              <a:rPr lang="ru-RU" b="1" i="1" dirty="0" smtClean="0">
                <a:solidFill>
                  <a:srgbClr val="339966"/>
                </a:solidFill>
              </a:rPr>
              <a:t/>
            </a:r>
            <a:br>
              <a:rPr lang="ru-RU" b="1" i="1" dirty="0" smtClean="0">
                <a:solidFill>
                  <a:srgbClr val="339966"/>
                </a:solidFill>
              </a:rPr>
            </a:br>
            <a:endParaRPr lang="ru-RU" b="1" i="1" dirty="0" smtClean="0"/>
          </a:p>
        </p:txBody>
      </p:sp>
      <p:pic>
        <p:nvPicPr>
          <p:cNvPr id="3" name="sere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323850" y="1341438"/>
            <a:ext cx="8496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Саванны занимают почти 40% площади материка. Она расположена вокруг влажных экваториальных лесов.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52500" y="5334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>
                <a:solidFill>
                  <a:srgbClr val="339966"/>
                </a:solidFill>
                <a:latin typeface="Calibri" pitchFamily="34" charset="0"/>
              </a:rPr>
              <a:t>Климатические условия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1524000" y="3352800"/>
          <a:ext cx="5867400" cy="3276600"/>
        </p:xfrm>
        <a:graphic>
          <a:graphicData uri="http://schemas.openxmlformats.org/presentationml/2006/ole">
            <p:oleObj spid="_x0000_s2050" name="Фотография Photo Editor" r:id="rId3" imgW="3048426" imgH="2285714" progId="MSPhotoEd.3">
              <p:embed/>
            </p:oleObj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51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0500" y="1524000"/>
            <a:ext cx="876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Саванны находятся в субэкваториальном поясе. В саваннах  два резко выраженных сезона – сухая и жаркая зима и дождливое, жаркое лето. Средняя температура июля и января +20С. Средне годовое количество осадков от 500 до 2000 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solidFill>
                  <a:srgbClr val="339966"/>
                </a:solidFill>
              </a:rPr>
              <a:t>Растительный мир</a:t>
            </a:r>
            <a:br>
              <a:rPr lang="ru-RU" sz="5400" b="1" smtClean="0">
                <a:solidFill>
                  <a:srgbClr val="339966"/>
                </a:solidFill>
              </a:rPr>
            </a:br>
            <a:endParaRPr lang="ru-RU" sz="5400" b="1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50825" y="1052513"/>
          <a:ext cx="8642350" cy="5662612"/>
        </p:xfrm>
        <a:graphic>
          <a:graphicData uri="http://schemas.openxmlformats.org/presentationml/2006/ole">
            <p:oleObj spid="_x0000_s3074" name="Фотография Photo Editor" r:id="rId3" imgW="3048426" imgH="2285714" progId="MSPhotoEd.3">
              <p:embed/>
            </p:oleObj>
          </a:graphicData>
        </a:graphic>
      </p:graphicFrame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95288" y="1125538"/>
            <a:ext cx="83534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Calibri" pitchFamily="34" charset="0"/>
              </a:rPr>
              <a:t>В саваннах произрастает высокие до 3 метров травы. Деревья, например акации, баобабы здесь растут в одиночку или отдельными группами.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0" y="0"/>
            <a:ext cx="44196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Calibri" pitchFamily="34" charset="0"/>
              </a:rPr>
              <a:t>Баобаб по праву считается одним из символов Африки южнее Сахары.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Это дерево живёт 4-5 тыс.лет, высота его редко превышает 25 м, зато в обхвате – 40 до м. Баобабы не боятся пожаров, но их врагами являются слоны. Они объедают влажную кору. Плодами дерева лакомятся обезьяны.</a:t>
            </a:r>
          </a:p>
          <a:p>
            <a:pPr>
              <a:spcBef>
                <a:spcPct val="50000"/>
              </a:spcBef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0" y="685800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>
                <a:solidFill>
                  <a:srgbClr val="339966"/>
                </a:solidFill>
                <a:latin typeface="Calibri" pitchFamily="34" charset="0"/>
              </a:rPr>
              <a:t>Животный мир</a:t>
            </a:r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7239000" y="1676400"/>
          <a:ext cx="1905000" cy="1676400"/>
        </p:xfrm>
        <a:graphic>
          <a:graphicData uri="http://schemas.openxmlformats.org/presentationml/2006/ole">
            <p:oleObj spid="_x0000_s4098" name="Фотография Photo Editor" r:id="rId3" imgW="3048426" imgH="2285714" progId="MSPhotoEd.3">
              <p:embed/>
            </p:oleObj>
          </a:graphicData>
        </a:graphic>
      </p:graphicFrame>
      <p:graphicFrame>
        <p:nvGraphicFramePr>
          <p:cNvPr id="10245" name="Object 3"/>
          <p:cNvGraphicFramePr>
            <a:graphicFrameLocks noChangeAspect="1"/>
          </p:cNvGraphicFramePr>
          <p:nvPr/>
        </p:nvGraphicFramePr>
        <p:xfrm>
          <a:off x="304800" y="1676400"/>
          <a:ext cx="2133600" cy="1676400"/>
        </p:xfrm>
        <a:graphic>
          <a:graphicData uri="http://schemas.openxmlformats.org/presentationml/2006/ole">
            <p:oleObj spid="_x0000_s4099" name="Фотография Photo Editor" r:id="rId4" imgW="3048426" imgH="2285714" progId="MSPhotoEd.3">
              <p:embed/>
            </p:oleObj>
          </a:graphicData>
        </a:graphic>
      </p:graphicFrame>
      <p:graphicFrame>
        <p:nvGraphicFramePr>
          <p:cNvPr id="10247" name="Object 4"/>
          <p:cNvGraphicFramePr>
            <a:graphicFrameLocks noChangeAspect="1"/>
          </p:cNvGraphicFramePr>
          <p:nvPr/>
        </p:nvGraphicFramePr>
        <p:xfrm>
          <a:off x="3162300" y="4724400"/>
          <a:ext cx="2819400" cy="1828800"/>
        </p:xfrm>
        <a:graphic>
          <a:graphicData uri="http://schemas.openxmlformats.org/presentationml/2006/ole">
            <p:oleObj spid="_x0000_s4100" name="Фотография Photo Editor" r:id="rId5" imgW="3048426" imgH="2285714" progId="MSPhotoEd.3">
              <p:embed/>
            </p:oleObj>
          </a:graphicData>
        </a:graphic>
      </p:graphicFrame>
      <p:graphicFrame>
        <p:nvGraphicFramePr>
          <p:cNvPr id="10248" name="Object 5"/>
          <p:cNvGraphicFramePr>
            <a:graphicFrameLocks noChangeAspect="1"/>
          </p:cNvGraphicFramePr>
          <p:nvPr/>
        </p:nvGraphicFramePr>
        <p:xfrm>
          <a:off x="6858000" y="4038600"/>
          <a:ext cx="2133600" cy="1676400"/>
        </p:xfrm>
        <a:graphic>
          <a:graphicData uri="http://schemas.openxmlformats.org/presentationml/2006/ole">
            <p:oleObj spid="_x0000_s4101" name="Фотография Photo Editor" r:id="rId6" imgW="3048426" imgH="2285714" progId="MSPhotoEd.3">
              <p:embed/>
            </p:oleObj>
          </a:graphicData>
        </a:graphic>
      </p:graphicFrame>
      <p:graphicFrame>
        <p:nvGraphicFramePr>
          <p:cNvPr id="10250" name="Object 6"/>
          <p:cNvGraphicFramePr>
            <a:graphicFrameLocks noChangeAspect="1"/>
          </p:cNvGraphicFramePr>
          <p:nvPr/>
        </p:nvGraphicFramePr>
        <p:xfrm>
          <a:off x="304800" y="4038600"/>
          <a:ext cx="2133600" cy="1600200"/>
        </p:xfrm>
        <a:graphic>
          <a:graphicData uri="http://schemas.openxmlformats.org/presentationml/2006/ole">
            <p:oleObj spid="_x0000_s4102" name="Фотография Photo Editor" r:id="rId7" imgW="3048426" imgH="2285714" progId="MSPhotoEd.3">
              <p:embed/>
            </p:oleObj>
          </a:graphicData>
        </a:graphic>
      </p:graphicFrame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590800" y="2057400"/>
            <a:ext cx="464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Животный мир саванн очень разнообразен.Траву поедают термиты, муравьи, растительноядные грызуны.Но главные любители трав – жвачные животные, на которых охотятся крупные хищники – львы ,гепарды, гиены. В саваннах Африки живут настоящие великаны слоны и носороги.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5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339966"/>
                </a:solidFill>
                <a:latin typeface="Calibri" pitchFamily="34" charset="0"/>
              </a:rPr>
              <a:t>Хозяйственная деятельность людей </a:t>
            </a:r>
            <a:endParaRPr lang="en-US" sz="4000">
              <a:solidFill>
                <a:srgbClr val="339966"/>
              </a:solidFill>
              <a:latin typeface="Calibri" pitchFamily="34" charset="0"/>
            </a:endParaRPr>
          </a:p>
        </p:txBody>
      </p:sp>
      <p:graphicFrame>
        <p:nvGraphicFramePr>
          <p:cNvPr id="12292" name="Object 2"/>
          <p:cNvGraphicFramePr>
            <a:graphicFrameLocks noChangeAspect="1"/>
          </p:cNvGraphicFramePr>
          <p:nvPr/>
        </p:nvGraphicFramePr>
        <p:xfrm>
          <a:off x="152400" y="4191000"/>
          <a:ext cx="2743200" cy="2438400"/>
        </p:xfrm>
        <a:graphic>
          <a:graphicData uri="http://schemas.openxmlformats.org/presentationml/2006/ole">
            <p:oleObj spid="_x0000_s5122" name="Фотография Photo Editor" r:id="rId3" imgW="3048426" imgH="2285714" progId="MSPhotoEd.3">
              <p:embed/>
            </p:oleObj>
          </a:graphicData>
        </a:graphic>
      </p:graphicFrame>
      <p:graphicFrame>
        <p:nvGraphicFramePr>
          <p:cNvPr id="12294" name="Object 3"/>
          <p:cNvGraphicFramePr>
            <a:graphicFrameLocks noChangeAspect="1"/>
          </p:cNvGraphicFramePr>
          <p:nvPr/>
        </p:nvGraphicFramePr>
        <p:xfrm>
          <a:off x="6248400" y="4191000"/>
          <a:ext cx="2590800" cy="2438400"/>
        </p:xfrm>
        <a:graphic>
          <a:graphicData uri="http://schemas.openxmlformats.org/presentationml/2006/ole">
            <p:oleObj spid="_x0000_s5123" name="Фотография Photo Editor" r:id="rId4" imgW="3048426" imgH="2285714" progId="MSPhotoEd.3">
              <p:embed/>
            </p:oleObj>
          </a:graphicData>
        </a:graphic>
      </p:graphicFrame>
      <p:graphicFrame>
        <p:nvGraphicFramePr>
          <p:cNvPr id="12295" name="Object 4"/>
          <p:cNvGraphicFramePr>
            <a:graphicFrameLocks noChangeAspect="1"/>
          </p:cNvGraphicFramePr>
          <p:nvPr/>
        </p:nvGraphicFramePr>
        <p:xfrm>
          <a:off x="3048000" y="4210050"/>
          <a:ext cx="3048000" cy="2419350"/>
        </p:xfrm>
        <a:graphic>
          <a:graphicData uri="http://schemas.openxmlformats.org/presentationml/2006/ole">
            <p:oleObj spid="_x0000_s5124" name="Фотография Photo Editor" r:id="rId5" imgW="3048426" imgH="2285714" progId="MSPhotoEd.3">
              <p:embed/>
            </p:oleObj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0500" y="1295400"/>
            <a:ext cx="89535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 Black" pitchFamily="34" charset="0"/>
              </a:rPr>
              <a:t>Жители саванны издавна занимаются скотоводством и земледелием. Они расчищают новые участки саванн, выжигая при этом естественную </a:t>
            </a:r>
            <a:r>
              <a:rPr lang="ru-RU">
                <a:latin typeface="Arial Black" pitchFamily="34" charset="0"/>
              </a:rPr>
              <a:t>растительность.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Arial Black" pitchFamily="34" charset="0"/>
              </a:rPr>
              <a:t>Выращивает кукурузу, африканское просо – сорго, кофейное дерево, земляной орех. Для туристов проводят экскурсии.</a:t>
            </a:r>
          </a:p>
          <a:p>
            <a:pPr>
              <a:spcBef>
                <a:spcPct val="50000"/>
              </a:spcBef>
            </a:pPr>
            <a:endParaRPr lang="ru-RU" sz="14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Фотография Photo Editor" r:id="rId3" imgW="3048426" imgH="2285714" progId="MSPhotoEd.3">
              <p:embed/>
            </p:oleObj>
          </a:graphicData>
        </a:graphic>
      </p:graphicFrame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50925" y="193675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alibri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Calibri" pitchFamily="34" charset="0"/>
              </a:rPr>
              <a:t>                 </a:t>
            </a:r>
            <a:r>
              <a:rPr lang="ru-RU" sz="6000">
                <a:latin typeface="Calibri" pitchFamily="34" charset="0"/>
              </a:rPr>
              <a:t>Пустыни Африки</a:t>
            </a:r>
            <a:endParaRPr lang="ru-RU" sz="106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Object 2"/>
          <p:cNvGraphicFramePr>
            <a:graphicFrameLocks noChangeAspect="1"/>
          </p:cNvGraphicFramePr>
          <p:nvPr/>
        </p:nvGraphicFramePr>
        <p:xfrm>
          <a:off x="250825" y="765175"/>
          <a:ext cx="8713788" cy="5832475"/>
        </p:xfrm>
        <a:graphic>
          <a:graphicData uri="http://schemas.openxmlformats.org/presentationml/2006/ole">
            <p:oleObj spid="_x0000_s7170" name="Фотография Photo Editor" r:id="rId3" imgW="3048426" imgH="2285714" progId="MSPhotoEd.3">
              <p:embed/>
            </p:oleObj>
          </a:graphicData>
        </a:graphic>
      </p:graphicFrame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71550" y="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Calibri" pitchFamily="34" charset="0"/>
              </a:rPr>
              <a:t>    </a:t>
            </a:r>
            <a:r>
              <a:rPr lang="ru-RU" sz="4000" b="1">
                <a:latin typeface="Calibri" pitchFamily="34" charset="0"/>
              </a:rPr>
              <a:t>Географическое положение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4221163"/>
            <a:ext cx="8424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</a:rPr>
              <a:t>Пространство от Атлантического океана до Красного моря и от подножия Атласских гор и Средиземноморского побережья до северных границ саванн, занятое тропическими пустынями, называют Сахарой.</a:t>
            </a:r>
          </a:p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5805488"/>
            <a:ext cx="82089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ru-RU" sz="2400">
                <a:solidFill>
                  <a:srgbClr val="FFFF00"/>
                </a:solidFill>
                <a:latin typeface="Calibri" pitchFamily="34" charset="0"/>
              </a:rPr>
              <a:t>В Южной Африке зона пустынь занимает побережье Атлантического океана. Здесь расположена пустыня Намиб.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utoUpdateAnimBg="0"/>
      <p:bldP spid="6149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PresentationFormat>Экран (4:3)</PresentationFormat>
  <Paragraphs>24</Paragraphs>
  <Slides>12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Фотография Microsoft Photo Editor 3.0</vt:lpstr>
      <vt:lpstr>Слайд 1</vt:lpstr>
      <vt:lpstr>Географическое положение </vt:lpstr>
      <vt:lpstr>Слайд 3</vt:lpstr>
      <vt:lpstr>Растительный мир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school5</cp:lastModifiedBy>
  <cp:revision>1</cp:revision>
  <dcterms:modified xsi:type="dcterms:W3CDTF">2013-10-10T09:08:24Z</dcterms:modified>
</cp:coreProperties>
</file>