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2723CA-67AF-4284-8939-8D7473F0D981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E21C91-8733-4AD3-AA85-B5E0F324875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D3042AD-16D9-48A7-91E4-C84488A7FA5C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600" dirty="0" smtClean="0">
                <a:solidFill>
                  <a:schemeClr val="accent5">
                    <a:lumMod val="75000"/>
                  </a:schemeClr>
                </a:solidFill>
              </a:rPr>
              <a:t>Природные зоны</a:t>
            </a:r>
            <a:br>
              <a:rPr lang="ru-RU" sz="66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6600" dirty="0" smtClean="0">
                <a:solidFill>
                  <a:schemeClr val="accent5">
                    <a:lumMod val="75000"/>
                  </a:schemeClr>
                </a:solidFill>
              </a:rPr>
              <a:t>Африки</a:t>
            </a:r>
            <a:endParaRPr lang="ru-RU" sz="6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Учитель географии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МБОУ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«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СШ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№5»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Слизких Елена Анатольевна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Когалым </a:t>
            </a:r>
            <a:r>
              <a:rPr lang="ru-RU" dirty="0" smtClean="0"/>
              <a:t>2013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3" name="Object 1"/>
          <p:cNvGraphicFramePr>
            <a:graphicFrameLocks noChangeAspect="1"/>
          </p:cNvGraphicFramePr>
          <p:nvPr/>
        </p:nvGraphicFramePr>
        <p:xfrm>
          <a:off x="0" y="37312"/>
          <a:ext cx="9144000" cy="6820688"/>
        </p:xfrm>
        <a:graphic>
          <a:graphicData uri="http://schemas.openxmlformats.org/presentationml/2006/ole">
            <p:oleObj spid="_x0000_s3074" name="Фотография Photo Editor" r:id="rId3" imgW="3048426" imgH="2285714" progId="MSPhotoEd.3">
              <p:embed/>
            </p:oleObj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2771775" y="404813"/>
            <a:ext cx="3597275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accent6"/>
                </a:solidFill>
                <a:latin typeface="+mn-lt"/>
                <a:cs typeface="+mn-cs"/>
              </a:rPr>
              <a:t>Животный мир</a:t>
            </a:r>
          </a:p>
        </p:txBody>
      </p:sp>
      <p:sp>
        <p:nvSpPr>
          <p:cNvPr id="3076" name="Прямоугольник 3"/>
          <p:cNvSpPr>
            <a:spLocks noChangeArrowheads="1"/>
          </p:cNvSpPr>
          <p:nvPr/>
        </p:nvSpPr>
        <p:spPr bwMode="auto">
          <a:xfrm>
            <a:off x="0" y="2857496"/>
            <a:ext cx="9144000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000" b="1" dirty="0" err="1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Многие</a:t>
            </a:r>
            <a:r>
              <a:rPr lang="en-US" sz="2000" b="1" dirty="0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животные</a:t>
            </a:r>
            <a:r>
              <a:rPr lang="en-US" sz="2000" b="1" dirty="0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экваториальных</a:t>
            </a:r>
            <a:r>
              <a:rPr lang="en-US" sz="2000" b="1" dirty="0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лесов</a:t>
            </a:r>
            <a:r>
              <a:rPr lang="en-US" sz="2000" b="1" dirty="0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обитают</a:t>
            </a:r>
            <a:r>
              <a:rPr lang="en-US" sz="2000" b="1" dirty="0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на</a:t>
            </a:r>
            <a:r>
              <a:rPr lang="en-US" sz="2000" b="1" dirty="0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деревьях</a:t>
            </a:r>
            <a:r>
              <a:rPr lang="en-US" sz="2000" b="1" dirty="0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. </a:t>
            </a:r>
            <a:r>
              <a:rPr lang="en-US" sz="2000" b="1" dirty="0" err="1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Кроме</a:t>
            </a:r>
            <a:r>
              <a:rPr lang="en-US" sz="2000" b="1" dirty="0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птиц</a:t>
            </a:r>
            <a:r>
              <a:rPr lang="en-US" sz="2000" b="1" dirty="0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, </a:t>
            </a:r>
            <a:r>
              <a:rPr lang="en-US" sz="2000" b="1" dirty="0" err="1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грызунов</a:t>
            </a:r>
            <a:r>
              <a:rPr lang="en-US" sz="2000" b="1" dirty="0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 и </a:t>
            </a:r>
            <a:r>
              <a:rPr lang="en-US" sz="2000" b="1" dirty="0" err="1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насекомых</a:t>
            </a:r>
            <a:r>
              <a:rPr lang="en-US" sz="2000" b="1" dirty="0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, </a:t>
            </a:r>
            <a:r>
              <a:rPr lang="en-US" sz="2000" b="1" dirty="0" err="1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на</a:t>
            </a:r>
            <a:r>
              <a:rPr lang="en-US" sz="2000" b="1" dirty="0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деревьях</a:t>
            </a:r>
            <a:r>
              <a:rPr lang="en-US" sz="2000" b="1" dirty="0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живут</a:t>
            </a:r>
            <a:r>
              <a:rPr lang="en-US" sz="2000" b="1" dirty="0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многочисленные</a:t>
            </a:r>
            <a:r>
              <a:rPr lang="en-US" sz="2000" b="1" dirty="0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обезьяны</a:t>
            </a:r>
            <a:r>
              <a:rPr lang="en-US" sz="2000" b="1" dirty="0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 – </a:t>
            </a:r>
            <a:r>
              <a:rPr lang="en-US" sz="2000" b="1" dirty="0" err="1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мартышки</a:t>
            </a:r>
            <a:r>
              <a:rPr lang="en-US" sz="2000" b="1" dirty="0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, </a:t>
            </a:r>
            <a:r>
              <a:rPr lang="en-US" sz="2000" b="1" dirty="0" err="1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шимпанзе</a:t>
            </a:r>
            <a:r>
              <a:rPr lang="en-US" sz="2000" b="1" dirty="0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 и </a:t>
            </a:r>
            <a:r>
              <a:rPr lang="en-US" sz="2000" b="1" dirty="0" err="1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др</a:t>
            </a:r>
            <a:r>
              <a:rPr lang="en-US" sz="2000" b="1" dirty="0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.</a:t>
            </a:r>
          </a:p>
          <a:p>
            <a:pPr algn="just" eaLnBrk="0" hangingPunct="0"/>
            <a:r>
              <a:rPr lang="en-US" sz="2000" b="1" dirty="0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    К </a:t>
            </a:r>
            <a:r>
              <a:rPr lang="en-US" sz="2000" b="1" dirty="0" err="1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наземным</a:t>
            </a:r>
            <a:r>
              <a:rPr lang="en-US" sz="2000" b="1" dirty="0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обитателям</a:t>
            </a:r>
            <a:r>
              <a:rPr lang="en-US" sz="2000" b="1" dirty="0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относятся</a:t>
            </a:r>
            <a:r>
              <a:rPr lang="en-US" sz="2000" b="1" dirty="0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кистеухие</a:t>
            </a:r>
            <a:r>
              <a:rPr lang="en-US" sz="2000" b="1" dirty="0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свиньи</a:t>
            </a:r>
            <a:r>
              <a:rPr lang="en-US" sz="2000" b="1" dirty="0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, </a:t>
            </a:r>
            <a:r>
              <a:rPr lang="en-US" sz="2000" b="1" dirty="0" err="1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мелкие</a:t>
            </a:r>
            <a:r>
              <a:rPr lang="en-US" sz="2000" b="1" dirty="0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копытные</a:t>
            </a:r>
            <a:r>
              <a:rPr lang="en-US" sz="2000" b="1" dirty="0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 (</a:t>
            </a:r>
            <a:r>
              <a:rPr lang="en-US" sz="2000" b="1" dirty="0" err="1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африканский</a:t>
            </a:r>
            <a:r>
              <a:rPr lang="en-US" sz="2000" b="1" dirty="0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Оленек</a:t>
            </a:r>
            <a:r>
              <a:rPr lang="en-US" sz="2000" b="1" dirty="0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 и </a:t>
            </a:r>
            <a:r>
              <a:rPr lang="en-US" sz="2000" b="1" dirty="0" err="1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др</a:t>
            </a:r>
            <a:r>
              <a:rPr lang="en-US" sz="2000" b="1" dirty="0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.) </a:t>
            </a:r>
            <a:r>
              <a:rPr lang="en-US" sz="2000" b="1" dirty="0" err="1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На</a:t>
            </a:r>
            <a:r>
              <a:rPr lang="en-US" sz="2000" b="1" dirty="0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лесных</a:t>
            </a:r>
            <a:r>
              <a:rPr lang="en-US" sz="2000" b="1" dirty="0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опушках</a:t>
            </a:r>
            <a:r>
              <a:rPr lang="en-US" sz="2000" b="1" dirty="0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 и у </a:t>
            </a:r>
            <a:r>
              <a:rPr lang="en-US" sz="2000" b="1" dirty="0" err="1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берегов</a:t>
            </a:r>
            <a:r>
              <a:rPr lang="en-US" sz="2000" b="1" dirty="0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водоемов</a:t>
            </a:r>
            <a:r>
              <a:rPr lang="en-US" sz="2000" b="1" dirty="0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встречаются</a:t>
            </a:r>
            <a:r>
              <a:rPr lang="en-US" sz="2000" b="1" dirty="0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редчайшие</a:t>
            </a:r>
            <a:r>
              <a:rPr lang="en-US" sz="2000" b="1" dirty="0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на</a:t>
            </a:r>
            <a:r>
              <a:rPr lang="en-US" sz="2000" b="1" dirty="0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земле</a:t>
            </a:r>
            <a:r>
              <a:rPr lang="en-US" sz="2000" b="1" dirty="0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животные</a:t>
            </a:r>
            <a:r>
              <a:rPr lang="en-US" sz="2000" b="1" dirty="0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 – </a:t>
            </a:r>
            <a:r>
              <a:rPr lang="en-US" sz="2000" b="1" dirty="0" err="1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карликовые</a:t>
            </a:r>
            <a:r>
              <a:rPr lang="en-US" sz="2000" b="1" dirty="0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бегемоты</a:t>
            </a:r>
            <a:r>
              <a:rPr lang="en-US" sz="2000" b="1" dirty="0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 (</a:t>
            </a:r>
            <a:r>
              <a:rPr lang="en-US" sz="2000" b="1" dirty="0" err="1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ростом</a:t>
            </a:r>
            <a:r>
              <a:rPr lang="en-US" sz="2000" b="1" dirty="0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до</a:t>
            </a:r>
            <a:r>
              <a:rPr lang="en-US" sz="2000" b="1" dirty="0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 80 </a:t>
            </a:r>
            <a:r>
              <a:rPr lang="en-US" sz="2000" b="1" dirty="0" err="1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см</a:t>
            </a:r>
            <a:r>
              <a:rPr lang="en-US" sz="2000" b="1" dirty="0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) и </a:t>
            </a:r>
            <a:r>
              <a:rPr lang="en-US" sz="2000" b="1" dirty="0" err="1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родственники</a:t>
            </a:r>
            <a:r>
              <a:rPr lang="en-US" sz="2000" b="1" dirty="0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жирафа</a:t>
            </a:r>
            <a:r>
              <a:rPr lang="en-US" sz="2000" b="1" dirty="0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 – </a:t>
            </a:r>
            <a:r>
              <a:rPr lang="en-US" sz="2000" b="1" dirty="0" err="1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окапи</a:t>
            </a:r>
            <a:r>
              <a:rPr lang="en-US" sz="2000" b="1" dirty="0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, </a:t>
            </a:r>
            <a:r>
              <a:rPr lang="en-US" sz="2000" b="1" dirty="0" err="1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обитающие</a:t>
            </a:r>
            <a:r>
              <a:rPr lang="en-US" sz="2000" b="1" dirty="0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только</a:t>
            </a:r>
            <a:r>
              <a:rPr lang="en-US" sz="2000" b="1" dirty="0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 в </a:t>
            </a:r>
            <a:r>
              <a:rPr lang="en-US" sz="2000" b="1" dirty="0" err="1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Африке</a:t>
            </a:r>
            <a:r>
              <a:rPr lang="en-US" sz="2000" b="1" dirty="0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. </a:t>
            </a:r>
            <a:r>
              <a:rPr lang="en-US" sz="2000" b="1" dirty="0" err="1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Крупный</a:t>
            </a:r>
            <a:r>
              <a:rPr lang="en-US" sz="2000" b="1" dirty="0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хищник</a:t>
            </a:r>
            <a:r>
              <a:rPr lang="en-US" sz="2000" b="1" dirty="0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экваториальных</a:t>
            </a:r>
            <a:r>
              <a:rPr lang="en-US" sz="2000" b="1" dirty="0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лесов</a:t>
            </a:r>
            <a:r>
              <a:rPr lang="en-US" sz="2000" b="1" dirty="0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 – </a:t>
            </a:r>
            <a:r>
              <a:rPr lang="en-US" sz="2000" b="1" dirty="0" err="1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леопард</a:t>
            </a:r>
            <a:r>
              <a:rPr lang="en-US" sz="2000" b="1" dirty="0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. В </a:t>
            </a:r>
            <a:r>
              <a:rPr lang="en-US" sz="2000" b="1" dirty="0" err="1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глухих</a:t>
            </a:r>
            <a:r>
              <a:rPr lang="en-US" sz="2000" b="1" dirty="0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, </a:t>
            </a:r>
            <a:r>
              <a:rPr lang="en-US" sz="2000" b="1" dirty="0" err="1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малодоступных</a:t>
            </a:r>
            <a:r>
              <a:rPr lang="en-US" sz="2000" b="1" dirty="0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местах</a:t>
            </a:r>
            <a:r>
              <a:rPr lang="en-US" sz="2000" b="1" dirty="0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сохранились</a:t>
            </a:r>
            <a:r>
              <a:rPr lang="en-US" sz="2000" b="1" dirty="0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самые</a:t>
            </a:r>
            <a:r>
              <a:rPr lang="en-US" sz="2000" b="1" dirty="0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крупные</a:t>
            </a:r>
            <a:r>
              <a:rPr lang="en-US" sz="2000" b="1" dirty="0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человекообразные</a:t>
            </a:r>
            <a:r>
              <a:rPr lang="en-US" sz="2000" b="1" dirty="0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обезьяны</a:t>
            </a:r>
            <a:r>
              <a:rPr lang="en-US" sz="2000" b="1" dirty="0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гориллы</a:t>
            </a:r>
            <a:r>
              <a:rPr lang="en-US" sz="2000" b="1" dirty="0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, </a:t>
            </a:r>
            <a:r>
              <a:rPr lang="en-US" sz="2000" b="1" dirty="0" err="1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которые</a:t>
            </a:r>
            <a:r>
              <a:rPr lang="en-US" sz="2000" b="1" dirty="0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больше</a:t>
            </a:r>
            <a:r>
              <a:rPr lang="en-US" sz="2000" b="1" dirty="0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нигде</a:t>
            </a:r>
            <a:r>
              <a:rPr lang="en-US" sz="2000" b="1" dirty="0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не</a:t>
            </a:r>
            <a:r>
              <a:rPr lang="en-US" sz="2000" b="1" dirty="0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встречаются</a:t>
            </a:r>
            <a:r>
              <a:rPr lang="en-US" sz="2000" b="1" dirty="0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. В </a:t>
            </a:r>
            <a:r>
              <a:rPr lang="en-US" sz="2000" b="1" dirty="0" err="1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рыхлой</a:t>
            </a:r>
            <a:r>
              <a:rPr lang="en-US" sz="2000" b="1" dirty="0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почве</a:t>
            </a:r>
            <a:r>
              <a:rPr lang="en-US" sz="2000" b="1" dirty="0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 и </a:t>
            </a:r>
            <a:r>
              <a:rPr lang="en-US" sz="2000" b="1" dirty="0" err="1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лесной</a:t>
            </a:r>
            <a:r>
              <a:rPr lang="en-US" sz="2000" b="1" dirty="0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подстилке</a:t>
            </a:r>
            <a:r>
              <a:rPr lang="en-US" sz="2000" b="1" dirty="0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водятся</a:t>
            </a:r>
            <a:r>
              <a:rPr lang="en-US" sz="2000" b="1" dirty="0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змеи</a:t>
            </a:r>
            <a:r>
              <a:rPr lang="en-US" sz="2000" b="1" dirty="0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, </a:t>
            </a:r>
            <a:r>
              <a:rPr lang="en-US" sz="2000" b="1" dirty="0" err="1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ящерицы</a:t>
            </a:r>
            <a:r>
              <a:rPr lang="en-US" sz="2000" b="1" dirty="0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. </a:t>
            </a:r>
            <a:r>
              <a:rPr lang="en-US" sz="2000" b="1" dirty="0" err="1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Распространены</a:t>
            </a:r>
            <a:r>
              <a:rPr lang="en-US" sz="2000" b="1" dirty="0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муравьи</a:t>
            </a:r>
            <a:r>
              <a:rPr lang="en-US" sz="2000" b="1" dirty="0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. </a:t>
            </a:r>
            <a:r>
              <a:rPr lang="en-US" sz="2000" b="1" dirty="0" err="1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Некоторые</a:t>
            </a:r>
            <a:r>
              <a:rPr lang="en-US" sz="2000" b="1" dirty="0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из</a:t>
            </a:r>
            <a:r>
              <a:rPr lang="en-US" sz="2000" b="1" dirty="0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них</a:t>
            </a:r>
            <a:r>
              <a:rPr lang="en-US" sz="2000" b="1" dirty="0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истребляют</a:t>
            </a:r>
            <a:r>
              <a:rPr lang="en-US" sz="2000" b="1" dirty="0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на</a:t>
            </a:r>
            <a:r>
              <a:rPr lang="en-US" sz="2000" b="1" dirty="0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своем</a:t>
            </a:r>
            <a:r>
              <a:rPr lang="en-US" sz="2000" b="1" dirty="0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пути</a:t>
            </a:r>
            <a:r>
              <a:rPr lang="en-US" sz="2000" b="1" dirty="0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все</a:t>
            </a:r>
            <a:r>
              <a:rPr lang="en-US" sz="2000" b="1" dirty="0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живое</a:t>
            </a:r>
            <a:r>
              <a:rPr lang="en-US" sz="2000" b="1" dirty="0">
                <a:solidFill>
                  <a:srgbClr val="00B0F0"/>
                </a:solidFill>
                <a:latin typeface="Bodoni MT" pitchFamily="18" charset="0"/>
                <a:cs typeface="Times New Roman" pitchFamily="18" charset="0"/>
              </a:rPr>
              <a:t>. </a:t>
            </a:r>
          </a:p>
          <a:p>
            <a:pPr algn="just" eaLnBrk="0" hangingPunct="0"/>
            <a:r>
              <a:rPr lang="en-US" sz="2400" b="1" dirty="0">
                <a:solidFill>
                  <a:schemeClr val="bg1"/>
                </a:solidFill>
                <a:latin typeface="Bodoni MT" pitchFamily="18" charset="0"/>
                <a:cs typeface="Times New Roman" pitchFamily="18" charset="0"/>
              </a:rPr>
              <a:t>    </a:t>
            </a:r>
          </a:p>
          <a:p>
            <a:pPr eaLnBrk="0" hangingPunct="0"/>
            <a:endParaRPr lang="en-US" sz="2000" b="1" dirty="0">
              <a:solidFill>
                <a:schemeClr val="tx2"/>
              </a:solidFill>
              <a:latin typeface="Agency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8313" y="3860800"/>
            <a:ext cx="8229600" cy="26257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Продолжить формирование представлений о природе Африки.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Познакомить учащихся с органическим миром природных зон Африки.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Picture 8" descr="Африка на глобус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260350"/>
            <a:ext cx="4825161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813300" y="642918"/>
            <a:ext cx="4330700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</a:rPr>
              <a:t>Цели и задачи </a:t>
            </a:r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</a:rPr>
              <a:t>урока</a:t>
            </a:r>
            <a:r>
              <a:rPr lang="ru-RU" sz="5400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  <a:endParaRPr lang="ru-RU" sz="5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ChangeArrowheads="1"/>
          </p:cNvSpPr>
          <p:nvPr/>
        </p:nvSpPr>
        <p:spPr bwMode="auto">
          <a:xfrm>
            <a:off x="900113" y="333375"/>
            <a:ext cx="7416800" cy="20161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>
                <a:solidFill>
                  <a:schemeClr val="bg1"/>
                </a:solidFill>
                <a:latin typeface="Calibri" pitchFamily="34" charset="0"/>
              </a:rPr>
              <a:t>Природная зона- это крупный природный комплекс,</a:t>
            </a:r>
          </a:p>
          <a:p>
            <a:pPr algn="ctr"/>
            <a:r>
              <a:rPr lang="ru-RU" sz="2400">
                <a:solidFill>
                  <a:schemeClr val="bg1"/>
                </a:solidFill>
                <a:latin typeface="Calibri" pitchFamily="34" charset="0"/>
              </a:rPr>
              <a:t>обладающий общностью температурных условий и</a:t>
            </a:r>
          </a:p>
          <a:p>
            <a:pPr algn="ctr"/>
            <a:r>
              <a:rPr lang="ru-RU" sz="2400">
                <a:solidFill>
                  <a:schemeClr val="bg1"/>
                </a:solidFill>
                <a:latin typeface="Calibri" pitchFamily="34" charset="0"/>
              </a:rPr>
              <a:t>увлажнения, почв, растительного и животного мира.</a:t>
            </a:r>
          </a:p>
          <a:p>
            <a:pPr algn="ctr"/>
            <a:r>
              <a:rPr lang="ru-RU" sz="2400">
                <a:solidFill>
                  <a:schemeClr val="bg1"/>
                </a:solidFill>
                <a:latin typeface="Calibri" pitchFamily="34" charset="0"/>
              </a:rPr>
              <a:t>Образование природных зон обусловлено климатом.</a:t>
            </a:r>
          </a:p>
        </p:txBody>
      </p:sp>
      <p:sp>
        <p:nvSpPr>
          <p:cNvPr id="29699" name="Oval 6"/>
          <p:cNvSpPr>
            <a:spLocks noChangeArrowheads="1"/>
          </p:cNvSpPr>
          <p:nvPr/>
        </p:nvSpPr>
        <p:spPr bwMode="auto">
          <a:xfrm>
            <a:off x="3851275" y="4076700"/>
            <a:ext cx="1296988" cy="1152525"/>
          </a:xfrm>
          <a:prstGeom prst="ellipse">
            <a:avLst/>
          </a:prstGeom>
          <a:solidFill>
            <a:srgbClr val="CCFF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000000"/>
                </a:solidFill>
                <a:latin typeface="Calibri" pitchFamily="34" charset="0"/>
              </a:rPr>
              <a:t>Природная</a:t>
            </a:r>
          </a:p>
          <a:p>
            <a:pPr algn="ctr"/>
            <a:r>
              <a:rPr lang="ru-RU">
                <a:solidFill>
                  <a:srgbClr val="000000"/>
                </a:solidFill>
                <a:latin typeface="Calibri" pitchFamily="34" charset="0"/>
              </a:rPr>
              <a:t>зона</a:t>
            </a:r>
          </a:p>
        </p:txBody>
      </p:sp>
      <p:sp>
        <p:nvSpPr>
          <p:cNvPr id="29700" name="Oval 7"/>
          <p:cNvSpPr>
            <a:spLocks noChangeArrowheads="1"/>
          </p:cNvSpPr>
          <p:nvPr/>
        </p:nvSpPr>
        <p:spPr bwMode="auto">
          <a:xfrm>
            <a:off x="3924300" y="2420938"/>
            <a:ext cx="1152525" cy="1079500"/>
          </a:xfrm>
          <a:prstGeom prst="ellipse">
            <a:avLst/>
          </a:pr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Calibri" pitchFamily="34" charset="0"/>
              </a:rPr>
              <a:t>климат</a:t>
            </a:r>
          </a:p>
        </p:txBody>
      </p:sp>
      <p:sp>
        <p:nvSpPr>
          <p:cNvPr id="29701" name="Oval 8"/>
          <p:cNvSpPr>
            <a:spLocks noChangeArrowheads="1"/>
          </p:cNvSpPr>
          <p:nvPr/>
        </p:nvSpPr>
        <p:spPr bwMode="auto">
          <a:xfrm>
            <a:off x="3924300" y="5516563"/>
            <a:ext cx="1223963" cy="1154112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Calibri" pitchFamily="34" charset="0"/>
              </a:rPr>
              <a:t>почвы</a:t>
            </a:r>
          </a:p>
        </p:txBody>
      </p:sp>
      <p:sp>
        <p:nvSpPr>
          <p:cNvPr id="29702" name="Oval 9"/>
          <p:cNvSpPr>
            <a:spLocks noChangeArrowheads="1"/>
          </p:cNvSpPr>
          <p:nvPr/>
        </p:nvSpPr>
        <p:spPr bwMode="auto">
          <a:xfrm>
            <a:off x="5795963" y="2997200"/>
            <a:ext cx="1152525" cy="1081088"/>
          </a:xfrm>
          <a:prstGeom prst="ellipse">
            <a:avLst/>
          </a:prstGeom>
          <a:solidFill>
            <a:srgbClr val="66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Calibri" pitchFamily="34" charset="0"/>
              </a:rPr>
              <a:t>воды</a:t>
            </a:r>
          </a:p>
        </p:txBody>
      </p:sp>
      <p:sp>
        <p:nvSpPr>
          <p:cNvPr id="29703" name="Oval 10"/>
          <p:cNvSpPr>
            <a:spLocks noChangeArrowheads="1"/>
          </p:cNvSpPr>
          <p:nvPr/>
        </p:nvSpPr>
        <p:spPr bwMode="auto">
          <a:xfrm>
            <a:off x="5940425" y="4724400"/>
            <a:ext cx="1152525" cy="10810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Calibri" pitchFamily="34" charset="0"/>
              </a:rPr>
              <a:t>животные</a:t>
            </a:r>
          </a:p>
        </p:txBody>
      </p:sp>
      <p:sp>
        <p:nvSpPr>
          <p:cNvPr id="29704" name="Oval 11"/>
          <p:cNvSpPr>
            <a:spLocks noChangeArrowheads="1"/>
          </p:cNvSpPr>
          <p:nvPr/>
        </p:nvSpPr>
        <p:spPr bwMode="auto">
          <a:xfrm>
            <a:off x="1835150" y="3068638"/>
            <a:ext cx="1223963" cy="1081087"/>
          </a:xfrm>
          <a:prstGeom prst="ellipse">
            <a:avLst/>
          </a:prstGeom>
          <a:solidFill>
            <a:srgbClr val="66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Calibri" pitchFamily="34" charset="0"/>
              </a:rPr>
              <a:t>рельеф</a:t>
            </a:r>
          </a:p>
        </p:txBody>
      </p:sp>
      <p:sp>
        <p:nvSpPr>
          <p:cNvPr id="29705" name="Oval 12"/>
          <p:cNvSpPr>
            <a:spLocks noChangeArrowheads="1"/>
          </p:cNvSpPr>
          <p:nvPr/>
        </p:nvSpPr>
        <p:spPr bwMode="auto">
          <a:xfrm>
            <a:off x="1835150" y="4652963"/>
            <a:ext cx="1223963" cy="1225550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Calibri" pitchFamily="34" charset="0"/>
              </a:rPr>
              <a:t>растения</a:t>
            </a:r>
          </a:p>
        </p:txBody>
      </p:sp>
      <p:sp>
        <p:nvSpPr>
          <p:cNvPr id="29706" name="Line 19"/>
          <p:cNvSpPr>
            <a:spLocks noChangeShapeType="1"/>
          </p:cNvSpPr>
          <p:nvPr/>
        </p:nvSpPr>
        <p:spPr bwMode="auto">
          <a:xfrm flipH="1">
            <a:off x="2987675" y="2997200"/>
            <a:ext cx="9366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cxnSp>
        <p:nvCxnSpPr>
          <p:cNvPr id="29707" name="AutoShape 20"/>
          <p:cNvCxnSpPr>
            <a:cxnSpLocks noChangeShapeType="1"/>
            <a:stCxn id="29700" idx="4"/>
            <a:endCxn id="29699" idx="0"/>
          </p:cNvCxnSpPr>
          <p:nvPr/>
        </p:nvCxnSpPr>
        <p:spPr bwMode="auto">
          <a:xfrm>
            <a:off x="4500563" y="3500438"/>
            <a:ext cx="0" cy="576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9708" name="AutoShape 21"/>
          <p:cNvCxnSpPr>
            <a:cxnSpLocks noChangeShapeType="1"/>
            <a:stCxn id="29700" idx="6"/>
            <a:endCxn id="29702" idx="1"/>
          </p:cNvCxnSpPr>
          <p:nvPr/>
        </p:nvCxnSpPr>
        <p:spPr bwMode="auto">
          <a:xfrm>
            <a:off x="5076825" y="2960688"/>
            <a:ext cx="887413" cy="195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9709" name="AutoShape 22"/>
          <p:cNvCxnSpPr>
            <a:cxnSpLocks noChangeShapeType="1"/>
            <a:stCxn id="29702" idx="4"/>
            <a:endCxn id="29703" idx="0"/>
          </p:cNvCxnSpPr>
          <p:nvPr/>
        </p:nvCxnSpPr>
        <p:spPr bwMode="auto">
          <a:xfrm>
            <a:off x="6372225" y="4078288"/>
            <a:ext cx="144463" cy="6461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9710" name="AutoShape 23"/>
          <p:cNvCxnSpPr>
            <a:cxnSpLocks noChangeShapeType="1"/>
            <a:stCxn id="29703" idx="3"/>
            <a:endCxn id="29701" idx="6"/>
          </p:cNvCxnSpPr>
          <p:nvPr/>
        </p:nvCxnSpPr>
        <p:spPr bwMode="auto">
          <a:xfrm flipH="1">
            <a:off x="5148263" y="5646738"/>
            <a:ext cx="960437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9711" name="AutoShape 24"/>
          <p:cNvCxnSpPr>
            <a:cxnSpLocks noChangeShapeType="1"/>
            <a:stCxn id="29705" idx="5"/>
            <a:endCxn id="29701" idx="2"/>
          </p:cNvCxnSpPr>
          <p:nvPr/>
        </p:nvCxnSpPr>
        <p:spPr bwMode="auto">
          <a:xfrm>
            <a:off x="2879725" y="5699125"/>
            <a:ext cx="1044575" cy="3952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9712" name="AutoShape 25"/>
          <p:cNvCxnSpPr>
            <a:cxnSpLocks noChangeShapeType="1"/>
            <a:stCxn id="29704" idx="4"/>
            <a:endCxn id="29705" idx="0"/>
          </p:cNvCxnSpPr>
          <p:nvPr/>
        </p:nvCxnSpPr>
        <p:spPr bwMode="auto">
          <a:xfrm>
            <a:off x="2447925" y="4149725"/>
            <a:ext cx="0" cy="5032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9713" name="AutoShape 26"/>
          <p:cNvCxnSpPr>
            <a:cxnSpLocks noChangeShapeType="1"/>
            <a:stCxn id="29705" idx="6"/>
            <a:endCxn id="29699" idx="2"/>
          </p:cNvCxnSpPr>
          <p:nvPr/>
        </p:nvCxnSpPr>
        <p:spPr bwMode="auto">
          <a:xfrm flipV="1">
            <a:off x="3059113" y="4652963"/>
            <a:ext cx="792162" cy="612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9714" name="AutoShape 27"/>
          <p:cNvCxnSpPr>
            <a:cxnSpLocks noChangeShapeType="1"/>
            <a:stCxn id="29705" idx="7"/>
            <a:endCxn id="29700" idx="3"/>
          </p:cNvCxnSpPr>
          <p:nvPr/>
        </p:nvCxnSpPr>
        <p:spPr bwMode="auto">
          <a:xfrm flipV="1">
            <a:off x="2879725" y="3341688"/>
            <a:ext cx="1212850" cy="1490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9715" name="AutoShape 28"/>
          <p:cNvCxnSpPr>
            <a:cxnSpLocks noChangeShapeType="1"/>
            <a:stCxn id="29704" idx="5"/>
            <a:endCxn id="29701" idx="1"/>
          </p:cNvCxnSpPr>
          <p:nvPr/>
        </p:nvCxnSpPr>
        <p:spPr bwMode="auto">
          <a:xfrm>
            <a:off x="2879725" y="3990975"/>
            <a:ext cx="1223963" cy="16938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9716" name="AutoShape 29"/>
          <p:cNvCxnSpPr>
            <a:cxnSpLocks noChangeShapeType="1"/>
            <a:stCxn id="29700" idx="5"/>
            <a:endCxn id="29703" idx="1"/>
          </p:cNvCxnSpPr>
          <p:nvPr/>
        </p:nvCxnSpPr>
        <p:spPr bwMode="auto">
          <a:xfrm>
            <a:off x="4908550" y="3341688"/>
            <a:ext cx="1200150" cy="1541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9717" name="AutoShape 30"/>
          <p:cNvCxnSpPr>
            <a:cxnSpLocks noChangeShapeType="1"/>
            <a:stCxn id="29705" idx="6"/>
            <a:endCxn id="29703" idx="2"/>
          </p:cNvCxnSpPr>
          <p:nvPr/>
        </p:nvCxnSpPr>
        <p:spPr bwMode="auto">
          <a:xfrm>
            <a:off x="3059113" y="5265738"/>
            <a:ext cx="288131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9718" name="AutoShape 31"/>
          <p:cNvCxnSpPr>
            <a:cxnSpLocks noChangeShapeType="1"/>
            <a:stCxn id="29699" idx="4"/>
            <a:endCxn id="29701" idx="0"/>
          </p:cNvCxnSpPr>
          <p:nvPr/>
        </p:nvCxnSpPr>
        <p:spPr bwMode="auto">
          <a:xfrm>
            <a:off x="4500563" y="5229225"/>
            <a:ext cx="36512" cy="2873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9719" name="AutoShape 32"/>
          <p:cNvCxnSpPr>
            <a:cxnSpLocks noChangeShapeType="1"/>
            <a:stCxn id="29702" idx="3"/>
            <a:endCxn id="29701" idx="7"/>
          </p:cNvCxnSpPr>
          <p:nvPr/>
        </p:nvCxnSpPr>
        <p:spPr bwMode="auto">
          <a:xfrm flipH="1">
            <a:off x="4968875" y="3919538"/>
            <a:ext cx="995363" cy="1765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9720" name="AutoShape 33"/>
          <p:cNvCxnSpPr>
            <a:cxnSpLocks noChangeShapeType="1"/>
            <a:stCxn id="29699" idx="6"/>
            <a:endCxn id="29703" idx="2"/>
          </p:cNvCxnSpPr>
          <p:nvPr/>
        </p:nvCxnSpPr>
        <p:spPr bwMode="auto">
          <a:xfrm>
            <a:off x="5148263" y="4652963"/>
            <a:ext cx="792162" cy="612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9721" name="AutoShape 34"/>
          <p:cNvCxnSpPr>
            <a:cxnSpLocks noChangeShapeType="1"/>
            <a:stCxn id="29699" idx="7"/>
            <a:endCxn id="29702" idx="3"/>
          </p:cNvCxnSpPr>
          <p:nvPr/>
        </p:nvCxnSpPr>
        <p:spPr bwMode="auto">
          <a:xfrm flipV="1">
            <a:off x="4957763" y="3919538"/>
            <a:ext cx="1006475" cy="325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9722" name="AutoShape 35"/>
          <p:cNvCxnSpPr>
            <a:cxnSpLocks noChangeShapeType="1"/>
            <a:stCxn id="29699" idx="1"/>
            <a:endCxn id="29704" idx="5"/>
          </p:cNvCxnSpPr>
          <p:nvPr/>
        </p:nvCxnSpPr>
        <p:spPr bwMode="auto">
          <a:xfrm flipH="1" flipV="1">
            <a:off x="2879725" y="3990975"/>
            <a:ext cx="1162050" cy="254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pic>
        <p:nvPicPr>
          <p:cNvPr id="115748" name="Picture 36" descr="tra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92725" y="5805488"/>
            <a:ext cx="1152525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5749" name="Picture 37" descr="lev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80288" y="4770438"/>
            <a:ext cx="1223962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5750" name="Picture 38" descr="inn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19925" y="2646363"/>
            <a:ext cx="1368425" cy="10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5751" name="Picture 39" descr="rel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3850" y="2708275"/>
            <a:ext cx="1476375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5752" name="Picture 40" descr="nat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3850" y="4724400"/>
            <a:ext cx="1379538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5753" name="Picture 41" descr="agr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484438" y="5805488"/>
            <a:ext cx="1306512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5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57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5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57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57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5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57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57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5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57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57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5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57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57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5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57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57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5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395288" y="188913"/>
            <a:ext cx="7991475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>
                <a:solidFill>
                  <a:schemeClr val="bg1"/>
                </a:solidFill>
                <a:latin typeface="Calibri" pitchFamily="34" charset="0"/>
              </a:rPr>
              <a:t>Рассмотреть карту природных зон Африки </a:t>
            </a:r>
          </a:p>
        </p:txBody>
      </p:sp>
      <p:pic>
        <p:nvPicPr>
          <p:cNvPr id="3079" name="Picture 7" descr="Природные зоны Африк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765175"/>
            <a:ext cx="6624637" cy="496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468313" y="5876925"/>
            <a:ext cx="8280400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chemeClr val="bg1"/>
                </a:solidFill>
                <a:latin typeface="Calibri" pitchFamily="34" charset="0"/>
              </a:rPr>
              <a:t>В каких климатических поясах расположены природные зоны Африки?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animBg="1"/>
      <p:bldP spid="309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>
          <a:xfrm>
            <a:off x="395288" y="-315913"/>
            <a:ext cx="8229600" cy="1219201"/>
          </a:xfrm>
        </p:spPr>
        <p:txBody>
          <a:bodyPr/>
          <a:lstStyle/>
          <a:p>
            <a:pPr eaLnBrk="1" hangingPunct="1"/>
            <a:r>
              <a:rPr lang="ru-RU" smtClean="0"/>
              <a:t>Экваториальные леса, или гилея </a:t>
            </a: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1484313"/>
            <a:ext cx="4032250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8" name="Прямоугольник 3"/>
          <p:cNvSpPr>
            <a:spLocks noChangeArrowheads="1"/>
          </p:cNvSpPr>
          <p:nvPr/>
        </p:nvSpPr>
        <p:spPr bwMode="auto">
          <a:xfrm>
            <a:off x="2627313" y="908050"/>
            <a:ext cx="40274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chemeClr val="bg1"/>
                </a:solidFill>
                <a:latin typeface="Calibri" pitchFamily="34" charset="0"/>
              </a:rPr>
              <a:t>Географическое положение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1412875"/>
            <a:ext cx="4572000" cy="48942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charset="0"/>
              </a:rPr>
              <a:t>В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charset="0"/>
              </a:rPr>
              <a:t> 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charset="0"/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+mn-lt"/>
                <a:cs typeface="Times New Roman" charset="0"/>
              </a:rPr>
              <a:t>Африке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charset="0"/>
              </a:rPr>
              <a:t>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charset="0"/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+mn-lt"/>
                <a:cs typeface="Times New Roman" charset="0"/>
              </a:rPr>
              <a:t>находятся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charset="0"/>
              </a:rPr>
              <a:t> крупнейшие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charset="0"/>
              </a:rPr>
              <a:t> 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charset="0"/>
              </a:rPr>
              <a:t>массивы экваториальных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charset="0"/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+mn-lt"/>
                <a:cs typeface="Times New Roman" charset="0"/>
              </a:rPr>
              <a:t>лесов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charset="0"/>
              </a:rPr>
              <a:t>,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+mn-lt"/>
                <a:cs typeface="Times New Roman" charset="0"/>
              </a:rPr>
              <a:t>обогащающих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charset="0"/>
              </a:rPr>
              <a:t>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charset="0"/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+mn-lt"/>
                <a:cs typeface="Times New Roman" charset="0"/>
              </a:rPr>
              <a:t>атмосферу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charset="0"/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+mn-lt"/>
                <a:cs typeface="Times New Roman" charset="0"/>
              </a:rPr>
              <a:t>нашей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charset="0"/>
              </a:rPr>
              <a:t> 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charset="0"/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+mn-lt"/>
                <a:cs typeface="Times New Roman" charset="0"/>
              </a:rPr>
              <a:t>планеты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charset="0"/>
              </a:rPr>
              <a:t>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charset="0"/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+mn-lt"/>
                <a:cs typeface="Times New Roman" charset="0"/>
              </a:rPr>
              <a:t>кислородом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charset="0"/>
              </a:rPr>
              <a:t> и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+mn-lt"/>
                <a:cs typeface="Times New Roman" charset="0"/>
              </a:rPr>
              <a:t>дающих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charset="0"/>
              </a:rPr>
              <a:t>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charset="0"/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+mn-lt"/>
                <a:cs typeface="Times New Roman" charset="0"/>
              </a:rPr>
              <a:t>ценные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charset="0"/>
              </a:rPr>
              <a:t> 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charset="0"/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+mn-lt"/>
                <a:cs typeface="Times New Roman" charset="0"/>
              </a:rPr>
              <a:t>породы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charset="0"/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+mn-lt"/>
                <a:cs typeface="Times New Roman" charset="0"/>
              </a:rPr>
              <a:t>деревьев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charset="0"/>
              </a:rPr>
              <a:t>.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З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charset="0"/>
              </a:rPr>
              <a:t>она влажных экваториальных лесов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расположена  в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charset="0"/>
              </a:rPr>
              <a:t>доль побережья Гвинейского залива и в бассейне Конго примерно на 1600 км с севера на юг и на 5000 км с запада на восток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Влажный экваториальный ле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196975"/>
            <a:ext cx="8569325" cy="525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1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000" b="1" smtClean="0"/>
              <a:t>  Растительный мир</a:t>
            </a:r>
            <a:br>
              <a:rPr lang="ru-RU" sz="4000" b="1" smtClean="0"/>
            </a:br>
            <a:endParaRPr lang="ru-RU" sz="4000" smtClean="0"/>
          </a:p>
        </p:txBody>
      </p:sp>
      <p:sp>
        <p:nvSpPr>
          <p:cNvPr id="32772" name="Прямоугольник 2"/>
          <p:cNvSpPr>
            <a:spLocks noChangeArrowheads="1"/>
          </p:cNvSpPr>
          <p:nvPr/>
        </p:nvSpPr>
        <p:spPr bwMode="auto">
          <a:xfrm>
            <a:off x="395288" y="4508500"/>
            <a:ext cx="8424862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b="1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Жаркий</a:t>
            </a:r>
            <a:r>
              <a:rPr lang="ru-RU" sz="2400" b="1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 климат </a:t>
            </a:r>
            <a:r>
              <a:rPr lang="ru-RU" sz="2400" b="1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и </a:t>
            </a:r>
            <a:r>
              <a:rPr lang="ru-RU" sz="2400" b="1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обилие дождей </a:t>
            </a:r>
            <a:r>
              <a:rPr lang="ru-RU" sz="2400" b="1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способствуют развитию густой вечнозеленой </a:t>
            </a:r>
            <a:r>
              <a:rPr lang="ru-RU" sz="2400" b="1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древесной растительности. </a:t>
            </a:r>
            <a:r>
              <a:rPr lang="ru-RU" sz="2400" b="1">
                <a:solidFill>
                  <a:schemeClr val="bg1"/>
                </a:solidFill>
                <a:latin typeface="Calibri" pitchFamily="34" charset="0"/>
              </a:rPr>
              <a:t>Леса многоярусные. Деревьев до 1000 видов. </a:t>
            </a:r>
            <a:endParaRPr lang="en-US" sz="2400" b="1">
              <a:solidFill>
                <a:schemeClr val="bg1"/>
              </a:solidFill>
              <a:latin typeface="Calibri" pitchFamily="34" charset="0"/>
            </a:endParaRPr>
          </a:p>
          <a:p>
            <a:pPr eaLnBrk="0" hangingPunct="0"/>
            <a:r>
              <a:rPr lang="en-US" b="1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 </a:t>
            </a:r>
            <a:endParaRPr lang="ru-RU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1026" name="Фотография Photo Editor" r:id="rId3" imgW="3048426" imgH="2285714" progId="MSPhotoEd.3">
              <p:embed/>
            </p:oleObj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4611231"/>
            <a:ext cx="9144000" cy="224676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</a:rPr>
              <a:t>«</a:t>
            </a:r>
            <a:r>
              <a:rPr lang="en-US" sz="2000" b="1" dirty="0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В </a:t>
            </a:r>
            <a:r>
              <a:rPr lang="en-US" sz="2000" b="1" dirty="0" err="1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этих</a:t>
            </a:r>
            <a:r>
              <a:rPr lang="en-US" sz="2000" b="1" dirty="0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лесах</a:t>
            </a:r>
            <a:r>
              <a:rPr lang="en-US" sz="2000" b="1" dirty="0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то</a:t>
            </a:r>
            <a:r>
              <a:rPr lang="en-US" sz="2000" b="1" dirty="0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тут</a:t>
            </a:r>
            <a:r>
              <a:rPr lang="en-US" sz="2000" b="1" dirty="0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, </a:t>
            </a:r>
            <a:r>
              <a:rPr lang="en-US" sz="2000" b="1" dirty="0" err="1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то</a:t>
            </a:r>
            <a:r>
              <a:rPr lang="en-US" sz="2000" b="1" dirty="0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там</a:t>
            </a:r>
            <a:r>
              <a:rPr lang="en-US" sz="2000" b="1" dirty="0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растут</a:t>
            </a:r>
            <a:r>
              <a:rPr lang="en-US" sz="2000" b="1" dirty="0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деревья</a:t>
            </a:r>
            <a:r>
              <a:rPr lang="en-US" sz="2000" b="1" dirty="0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 – </a:t>
            </a:r>
            <a:r>
              <a:rPr lang="en-US" sz="2000" b="1" dirty="0" err="1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гиганты</a:t>
            </a:r>
            <a:r>
              <a:rPr lang="en-US" sz="2000" b="1" dirty="0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. </a:t>
            </a:r>
            <a:r>
              <a:rPr lang="en-US" sz="2000" b="1" dirty="0" err="1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Их</a:t>
            </a:r>
            <a:r>
              <a:rPr lang="en-US" sz="2000" b="1" dirty="0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стволы</a:t>
            </a:r>
            <a:r>
              <a:rPr lang="en-US" sz="2000" b="1" dirty="0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так</a:t>
            </a:r>
            <a:r>
              <a:rPr lang="en-US" sz="2000" b="1" dirty="0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толсты</a:t>
            </a:r>
            <a:r>
              <a:rPr lang="en-US" sz="2000" b="1" dirty="0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, </a:t>
            </a:r>
            <a:r>
              <a:rPr lang="en-US" sz="2000" b="1" dirty="0" err="1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что</a:t>
            </a:r>
            <a:r>
              <a:rPr lang="en-US" sz="2000" b="1" dirty="0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их</a:t>
            </a:r>
            <a:r>
              <a:rPr lang="en-US" sz="2000" b="1" dirty="0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не</a:t>
            </a:r>
            <a:r>
              <a:rPr lang="en-US" sz="2000" b="1" dirty="0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могут</a:t>
            </a:r>
            <a:r>
              <a:rPr lang="en-US" sz="2000" b="1" dirty="0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обхватить</a:t>
            </a:r>
            <a:r>
              <a:rPr lang="en-US" sz="2000" b="1" dirty="0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 6 </a:t>
            </a:r>
            <a:r>
              <a:rPr lang="en-US" sz="2000" b="1" dirty="0" err="1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человек</a:t>
            </a:r>
            <a:r>
              <a:rPr lang="en-US" sz="2000" b="1" dirty="0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. </a:t>
            </a:r>
            <a:r>
              <a:rPr lang="en-US" sz="2000" b="1" dirty="0" err="1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Их</a:t>
            </a:r>
            <a:r>
              <a:rPr lang="en-US" sz="2000" b="1" dirty="0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сучья</a:t>
            </a:r>
            <a:r>
              <a:rPr lang="en-US" sz="2000" b="1" dirty="0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так</a:t>
            </a:r>
            <a:r>
              <a:rPr lang="en-US" sz="2000" b="1" dirty="0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велики</a:t>
            </a:r>
            <a:r>
              <a:rPr lang="en-US" sz="2000" b="1" dirty="0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, </a:t>
            </a:r>
            <a:r>
              <a:rPr lang="en-US" sz="2000" b="1" dirty="0" err="1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что</a:t>
            </a:r>
            <a:r>
              <a:rPr lang="en-US" sz="2000" b="1" dirty="0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каждый</a:t>
            </a:r>
            <a:r>
              <a:rPr lang="en-US" sz="2000" b="1" dirty="0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из</a:t>
            </a:r>
            <a:r>
              <a:rPr lang="en-US" sz="2000" b="1" dirty="0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них</a:t>
            </a:r>
            <a:r>
              <a:rPr lang="en-US" sz="2000" b="1" dirty="0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мог</a:t>
            </a:r>
            <a:r>
              <a:rPr lang="en-US" sz="2000" b="1" dirty="0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быть</a:t>
            </a:r>
            <a:r>
              <a:rPr lang="en-US" sz="2000" b="1" dirty="0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крупным</a:t>
            </a:r>
            <a:r>
              <a:rPr lang="en-US" sz="2000" b="1" dirty="0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деревом</a:t>
            </a:r>
            <a:r>
              <a:rPr lang="en-US" sz="2000" b="1" dirty="0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. </a:t>
            </a:r>
            <a:r>
              <a:rPr lang="en-US" sz="2000" b="1" dirty="0" err="1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Их</a:t>
            </a:r>
            <a:r>
              <a:rPr lang="en-US" sz="2000" b="1" dirty="0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корни</a:t>
            </a:r>
            <a:r>
              <a:rPr lang="en-US" sz="2000" b="1" dirty="0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так</a:t>
            </a:r>
            <a:r>
              <a:rPr lang="en-US" sz="2000" b="1" dirty="0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глубоко</a:t>
            </a:r>
            <a:r>
              <a:rPr lang="en-US" sz="2000" b="1" dirty="0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уходят</a:t>
            </a:r>
            <a:r>
              <a:rPr lang="en-US" sz="2000" b="1" dirty="0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 в </a:t>
            </a:r>
            <a:r>
              <a:rPr lang="en-US" sz="2000" b="1" dirty="0" err="1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землю</a:t>
            </a:r>
            <a:r>
              <a:rPr lang="en-US" sz="2000" b="1" dirty="0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, </a:t>
            </a:r>
            <a:r>
              <a:rPr lang="en-US" sz="2000" b="1" dirty="0" err="1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что</a:t>
            </a:r>
            <a:r>
              <a:rPr lang="en-US" sz="2000" b="1" dirty="0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не</a:t>
            </a:r>
            <a:r>
              <a:rPr lang="en-US" sz="2000" b="1" dirty="0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отнимают</a:t>
            </a:r>
            <a:r>
              <a:rPr lang="en-US" sz="2000" b="1" dirty="0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питательных</a:t>
            </a:r>
            <a:r>
              <a:rPr lang="en-US" sz="2000" b="1" dirty="0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соков</a:t>
            </a:r>
            <a:r>
              <a:rPr lang="en-US" sz="2000" b="1" dirty="0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 у </a:t>
            </a:r>
            <a:r>
              <a:rPr lang="en-US" sz="2000" b="1" dirty="0" err="1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верхних</a:t>
            </a:r>
            <a:r>
              <a:rPr lang="en-US" sz="2000" b="1" dirty="0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слоев</a:t>
            </a:r>
            <a:r>
              <a:rPr lang="en-US" sz="2000" b="1" dirty="0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земли</a:t>
            </a:r>
            <a:r>
              <a:rPr lang="en-US" sz="2000" b="1" dirty="0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, </a:t>
            </a:r>
            <a:r>
              <a:rPr lang="en-US" sz="2000" b="1" dirty="0" err="1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где</a:t>
            </a:r>
            <a:r>
              <a:rPr lang="en-US" sz="2000" b="1" dirty="0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раскинулись</a:t>
            </a:r>
            <a:r>
              <a:rPr lang="en-US" sz="2000" b="1" dirty="0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корни</a:t>
            </a:r>
            <a:r>
              <a:rPr lang="en-US" sz="2000" b="1" dirty="0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других</a:t>
            </a:r>
            <a:r>
              <a:rPr lang="en-US" sz="2000" b="1" dirty="0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деревьев</a:t>
            </a:r>
            <a:r>
              <a:rPr lang="en-US" sz="2000" b="1" dirty="0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. </a:t>
            </a:r>
            <a:r>
              <a:rPr lang="en-US" sz="2000" b="1" dirty="0" err="1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Их</a:t>
            </a:r>
            <a:r>
              <a:rPr lang="en-US" sz="2000" b="1" dirty="0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кроны</a:t>
            </a:r>
            <a:r>
              <a:rPr lang="en-US" sz="2000" b="1" dirty="0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поднимаются</a:t>
            </a:r>
            <a:r>
              <a:rPr lang="en-US" sz="2000" b="1" dirty="0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выше</a:t>
            </a:r>
            <a:r>
              <a:rPr lang="en-US" sz="2000" b="1" dirty="0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всех</a:t>
            </a:r>
            <a:r>
              <a:rPr lang="en-US" sz="2000" b="1" dirty="0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других</a:t>
            </a:r>
            <a:r>
              <a:rPr lang="en-US" sz="2000" b="1" dirty="0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деревьев</a:t>
            </a:r>
            <a:r>
              <a:rPr lang="en-US" sz="2000" b="1" dirty="0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леса</a:t>
            </a:r>
            <a:r>
              <a:rPr lang="en-US" sz="2000" b="1" dirty="0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. </a:t>
            </a:r>
            <a:r>
              <a:rPr lang="en-US" sz="2000" b="1" dirty="0" err="1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На</a:t>
            </a:r>
            <a:r>
              <a:rPr lang="en-US" sz="2000" b="1" dirty="0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стволе</a:t>
            </a:r>
            <a:r>
              <a:rPr lang="en-US" sz="2000" b="1" dirty="0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 и </a:t>
            </a:r>
            <a:r>
              <a:rPr lang="en-US" sz="2000" b="1" dirty="0" err="1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на</a:t>
            </a:r>
            <a:r>
              <a:rPr lang="en-US" sz="2000" b="1" dirty="0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сучьях</a:t>
            </a:r>
            <a:r>
              <a:rPr lang="en-US" sz="2000" b="1" dirty="0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этих</a:t>
            </a:r>
            <a:r>
              <a:rPr lang="en-US" sz="2000" b="1" dirty="0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великанов</a:t>
            </a:r>
            <a:r>
              <a:rPr lang="en-US" sz="2000" b="1" dirty="0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ютятся</a:t>
            </a:r>
            <a:r>
              <a:rPr lang="en-US" sz="2000" b="1" dirty="0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сотни</a:t>
            </a:r>
            <a:r>
              <a:rPr lang="en-US" sz="2000" b="1" dirty="0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растений</a:t>
            </a:r>
            <a:r>
              <a:rPr lang="en-US" sz="2000" b="1" dirty="0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 – </a:t>
            </a:r>
            <a:r>
              <a:rPr lang="en-US" sz="2000" b="1" dirty="0" err="1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паразитов</a:t>
            </a:r>
            <a:r>
              <a:rPr lang="en-US" sz="2000" b="1" dirty="0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.</a:t>
            </a:r>
            <a:r>
              <a:rPr lang="ru-RU" sz="2000" b="1" dirty="0">
                <a:solidFill>
                  <a:schemeClr val="tx1"/>
                </a:solidFill>
              </a:rPr>
              <a:t> </a:t>
            </a:r>
            <a:r>
              <a:rPr lang="en-US" sz="2000" b="1" dirty="0">
                <a:solidFill>
                  <a:schemeClr val="tx1"/>
                </a:solidFill>
                <a:latin typeface="Bodoni MT" pitchFamily="18" charset="0"/>
                <a:cs typeface="Times New Roman" charset="0"/>
              </a:rPr>
              <a:t> </a:t>
            </a:r>
            <a:endParaRPr lang="en-US" sz="2000" b="1" dirty="0">
              <a:solidFill>
                <a:schemeClr val="tx1"/>
              </a:solidFill>
              <a:latin typeface="Bodoni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8" descr="Влажный экваториальный ле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5" name="Прямоугольник 3"/>
          <p:cNvSpPr>
            <a:spLocks noChangeArrowheads="1"/>
          </p:cNvSpPr>
          <p:nvPr/>
        </p:nvSpPr>
        <p:spPr bwMode="auto">
          <a:xfrm>
            <a:off x="0" y="4919008"/>
            <a:ext cx="9144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000" b="1" dirty="0" err="1">
                <a:solidFill>
                  <a:schemeClr val="bg1"/>
                </a:solidFill>
                <a:latin typeface="Bodoni MT" pitchFamily="18" charset="0"/>
                <a:cs typeface="Times New Roman" pitchFamily="18" charset="0"/>
              </a:rPr>
              <a:t>Между</a:t>
            </a:r>
            <a:r>
              <a:rPr lang="en-US" sz="2000" b="1" dirty="0">
                <a:solidFill>
                  <a:schemeClr val="bg1"/>
                </a:solidFill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Bodoni MT" pitchFamily="18" charset="0"/>
                <a:cs typeface="Times New Roman" pitchFamily="18" charset="0"/>
              </a:rPr>
              <a:t>высокими</a:t>
            </a:r>
            <a:r>
              <a:rPr lang="en-US" sz="2000" b="1" dirty="0">
                <a:solidFill>
                  <a:schemeClr val="bg1"/>
                </a:solidFill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Bodoni MT" pitchFamily="18" charset="0"/>
                <a:cs typeface="Times New Roman" pitchFamily="18" charset="0"/>
              </a:rPr>
              <a:t>деревьями</a:t>
            </a:r>
            <a:r>
              <a:rPr lang="en-US" sz="2000" b="1" dirty="0">
                <a:solidFill>
                  <a:schemeClr val="bg1"/>
                </a:solidFill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Bodoni MT" pitchFamily="18" charset="0"/>
                <a:cs typeface="Times New Roman" pitchFamily="18" charset="0"/>
              </a:rPr>
              <a:t>растут</a:t>
            </a:r>
            <a:r>
              <a:rPr lang="en-US" sz="2000" b="1" dirty="0">
                <a:solidFill>
                  <a:schemeClr val="bg1"/>
                </a:solidFill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Bodoni MT" pitchFamily="18" charset="0"/>
                <a:cs typeface="Times New Roman" pitchFamily="18" charset="0"/>
              </a:rPr>
              <a:t>более</a:t>
            </a:r>
            <a:r>
              <a:rPr lang="en-US" sz="2000" b="1" dirty="0">
                <a:solidFill>
                  <a:schemeClr val="bg1"/>
                </a:solidFill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Bodoni MT" pitchFamily="18" charset="0"/>
                <a:cs typeface="Times New Roman" pitchFamily="18" charset="0"/>
              </a:rPr>
              <a:t>низкие</a:t>
            </a:r>
            <a:r>
              <a:rPr lang="en-US" sz="2000" b="1" dirty="0">
                <a:solidFill>
                  <a:schemeClr val="bg1"/>
                </a:solidFill>
                <a:latin typeface="Bodoni MT" pitchFamily="18" charset="0"/>
                <a:cs typeface="Times New Roman" pitchFamily="18" charset="0"/>
              </a:rPr>
              <a:t>. </a:t>
            </a:r>
            <a:r>
              <a:rPr lang="en-US" sz="2000" b="1" dirty="0" err="1">
                <a:solidFill>
                  <a:schemeClr val="bg1"/>
                </a:solidFill>
                <a:latin typeface="Bodoni MT" pitchFamily="18" charset="0"/>
                <a:cs typeface="Times New Roman" pitchFamily="18" charset="0"/>
              </a:rPr>
              <a:t>Еще</a:t>
            </a:r>
            <a:r>
              <a:rPr lang="en-US" sz="2000" b="1" dirty="0">
                <a:solidFill>
                  <a:schemeClr val="bg1"/>
                </a:solidFill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Bodoni MT" pitchFamily="18" charset="0"/>
                <a:cs typeface="Times New Roman" pitchFamily="18" charset="0"/>
              </a:rPr>
              <a:t>ниже</a:t>
            </a:r>
            <a:r>
              <a:rPr lang="en-US" sz="2000" b="1" dirty="0">
                <a:solidFill>
                  <a:schemeClr val="bg1"/>
                </a:solidFill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Bodoni MT" pitchFamily="18" charset="0"/>
                <a:cs typeface="Times New Roman" pitchFamily="18" charset="0"/>
              </a:rPr>
              <a:t>жмутся</a:t>
            </a:r>
            <a:r>
              <a:rPr lang="en-US" sz="2000" b="1" dirty="0">
                <a:solidFill>
                  <a:schemeClr val="bg1"/>
                </a:solidFill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Bodoni MT" pitchFamily="18" charset="0"/>
                <a:cs typeface="Times New Roman" pitchFamily="18" charset="0"/>
              </a:rPr>
              <a:t>кустарники</a:t>
            </a:r>
            <a:r>
              <a:rPr lang="en-US" sz="2000" b="1" dirty="0">
                <a:solidFill>
                  <a:schemeClr val="bg1"/>
                </a:solidFill>
                <a:latin typeface="Bodoni MT" pitchFamily="18" charset="0"/>
                <a:cs typeface="Times New Roman" pitchFamily="18" charset="0"/>
              </a:rPr>
              <a:t> , </a:t>
            </a:r>
            <a:r>
              <a:rPr lang="en-US" sz="2000" b="1" dirty="0" err="1">
                <a:solidFill>
                  <a:schemeClr val="bg1"/>
                </a:solidFill>
                <a:latin typeface="Bodoni MT" pitchFamily="18" charset="0"/>
                <a:cs typeface="Times New Roman" pitchFamily="18" charset="0"/>
              </a:rPr>
              <a:t>все</a:t>
            </a:r>
            <a:r>
              <a:rPr lang="en-US" sz="2000" b="1" dirty="0">
                <a:solidFill>
                  <a:schemeClr val="bg1"/>
                </a:solidFill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Bodoni MT" pitchFamily="18" charset="0"/>
                <a:cs typeface="Times New Roman" pitchFamily="18" charset="0"/>
              </a:rPr>
              <a:t>переплетая</a:t>
            </a:r>
            <a:r>
              <a:rPr lang="en-US" sz="2000" b="1" dirty="0">
                <a:solidFill>
                  <a:schemeClr val="bg1"/>
                </a:solidFill>
                <a:latin typeface="Bodoni MT" pitchFamily="18" charset="0"/>
                <a:cs typeface="Times New Roman" pitchFamily="18" charset="0"/>
              </a:rPr>
              <a:t>, </a:t>
            </a:r>
            <a:r>
              <a:rPr lang="en-US" sz="2000" b="1" dirty="0" err="1">
                <a:solidFill>
                  <a:schemeClr val="bg1"/>
                </a:solidFill>
                <a:latin typeface="Bodoni MT" pitchFamily="18" charset="0"/>
                <a:cs typeface="Times New Roman" pitchFamily="18" charset="0"/>
              </a:rPr>
              <a:t>перекидываясь</a:t>
            </a:r>
            <a:r>
              <a:rPr lang="en-US" sz="2000" b="1" dirty="0">
                <a:solidFill>
                  <a:schemeClr val="bg1"/>
                </a:solidFill>
                <a:latin typeface="Bodoni MT" pitchFamily="18" charset="0"/>
                <a:cs typeface="Times New Roman" pitchFamily="18" charset="0"/>
              </a:rPr>
              <a:t> с </a:t>
            </a:r>
            <a:r>
              <a:rPr lang="en-US" sz="2000" b="1" dirty="0" err="1">
                <a:solidFill>
                  <a:schemeClr val="bg1"/>
                </a:solidFill>
                <a:latin typeface="Bodoni MT" pitchFamily="18" charset="0"/>
                <a:cs typeface="Times New Roman" pitchFamily="18" charset="0"/>
              </a:rPr>
              <a:t>дерева</a:t>
            </a:r>
            <a:r>
              <a:rPr lang="en-US" sz="2000" b="1" dirty="0">
                <a:solidFill>
                  <a:schemeClr val="bg1"/>
                </a:solidFill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Bodoni MT" pitchFamily="18" charset="0"/>
                <a:cs typeface="Times New Roman" pitchFamily="18" charset="0"/>
              </a:rPr>
              <a:t>на</a:t>
            </a:r>
            <a:r>
              <a:rPr lang="en-US" sz="2000" b="1" dirty="0">
                <a:solidFill>
                  <a:schemeClr val="bg1"/>
                </a:solidFill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Bodoni MT" pitchFamily="18" charset="0"/>
                <a:cs typeface="Times New Roman" pitchFamily="18" charset="0"/>
              </a:rPr>
              <a:t>дерево</a:t>
            </a:r>
            <a:r>
              <a:rPr lang="en-US" sz="2000" b="1" dirty="0">
                <a:solidFill>
                  <a:schemeClr val="bg1"/>
                </a:solidFill>
                <a:latin typeface="Bodoni MT" pitchFamily="18" charset="0"/>
                <a:cs typeface="Times New Roman" pitchFamily="18" charset="0"/>
              </a:rPr>
              <a:t>, </a:t>
            </a:r>
            <a:r>
              <a:rPr lang="en-US" sz="2000" b="1" dirty="0" err="1">
                <a:solidFill>
                  <a:schemeClr val="bg1"/>
                </a:solidFill>
                <a:latin typeface="Bodoni MT" pitchFamily="18" charset="0"/>
                <a:cs typeface="Times New Roman" pitchFamily="18" charset="0"/>
              </a:rPr>
              <a:t>вьются</a:t>
            </a:r>
            <a:r>
              <a:rPr lang="en-US" sz="2000" b="1" dirty="0">
                <a:solidFill>
                  <a:schemeClr val="bg1"/>
                </a:solidFill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Bodoni MT" pitchFamily="18" charset="0"/>
                <a:cs typeface="Times New Roman" pitchFamily="18" charset="0"/>
              </a:rPr>
              <a:t>лианы</a:t>
            </a:r>
            <a:r>
              <a:rPr lang="en-US" sz="2000" b="1" dirty="0">
                <a:solidFill>
                  <a:schemeClr val="bg1"/>
                </a:solidFill>
                <a:latin typeface="Bodoni MT" pitchFamily="18" charset="0"/>
                <a:cs typeface="Times New Roman" pitchFamily="18" charset="0"/>
              </a:rPr>
              <a:t>, </a:t>
            </a:r>
            <a:r>
              <a:rPr lang="en-US" sz="2000" b="1" dirty="0" err="1">
                <a:solidFill>
                  <a:schemeClr val="bg1"/>
                </a:solidFill>
                <a:latin typeface="Bodoni MT" pitchFamily="18" charset="0"/>
                <a:cs typeface="Times New Roman" pitchFamily="18" charset="0"/>
              </a:rPr>
              <a:t>то</a:t>
            </a:r>
            <a:r>
              <a:rPr lang="en-US" sz="2000" b="1" dirty="0">
                <a:solidFill>
                  <a:schemeClr val="bg1"/>
                </a:solidFill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Bodoni MT" pitchFamily="18" charset="0"/>
                <a:cs typeface="Times New Roman" pitchFamily="18" charset="0"/>
              </a:rPr>
              <a:t>тонкие</a:t>
            </a:r>
            <a:r>
              <a:rPr lang="en-US" sz="2000" b="1" dirty="0">
                <a:solidFill>
                  <a:schemeClr val="bg1"/>
                </a:solidFill>
                <a:latin typeface="Bodoni MT" pitchFamily="18" charset="0"/>
                <a:cs typeface="Times New Roman" pitchFamily="18" charset="0"/>
              </a:rPr>
              <a:t>, </a:t>
            </a:r>
            <a:r>
              <a:rPr lang="en-US" sz="2000" b="1" dirty="0" err="1">
                <a:solidFill>
                  <a:schemeClr val="bg1"/>
                </a:solidFill>
                <a:latin typeface="Bodoni MT" pitchFamily="18" charset="0"/>
                <a:cs typeface="Times New Roman" pitchFamily="18" charset="0"/>
              </a:rPr>
              <a:t>как</a:t>
            </a:r>
            <a:r>
              <a:rPr lang="en-US" sz="2000" b="1" dirty="0">
                <a:solidFill>
                  <a:schemeClr val="bg1"/>
                </a:solidFill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Bodoni MT" pitchFamily="18" charset="0"/>
                <a:cs typeface="Times New Roman" pitchFamily="18" charset="0"/>
              </a:rPr>
              <a:t>бечевка</a:t>
            </a:r>
            <a:r>
              <a:rPr lang="en-US" sz="2000" b="1" dirty="0">
                <a:solidFill>
                  <a:schemeClr val="bg1"/>
                </a:solidFill>
                <a:latin typeface="Bodoni MT" pitchFamily="18" charset="0"/>
                <a:cs typeface="Times New Roman" pitchFamily="18" charset="0"/>
              </a:rPr>
              <a:t>, </a:t>
            </a:r>
            <a:r>
              <a:rPr lang="en-US" sz="2000" b="1" dirty="0" err="1">
                <a:solidFill>
                  <a:schemeClr val="bg1"/>
                </a:solidFill>
                <a:latin typeface="Bodoni MT" pitchFamily="18" charset="0"/>
                <a:cs typeface="Times New Roman" pitchFamily="18" charset="0"/>
              </a:rPr>
              <a:t>то</a:t>
            </a:r>
            <a:r>
              <a:rPr lang="en-US" sz="2000" b="1" dirty="0">
                <a:solidFill>
                  <a:schemeClr val="bg1"/>
                </a:solidFill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Bodoni MT" pitchFamily="18" charset="0"/>
                <a:cs typeface="Times New Roman" pitchFamily="18" charset="0"/>
              </a:rPr>
              <a:t>толстые</a:t>
            </a:r>
            <a:r>
              <a:rPr lang="en-US" sz="2000" b="1" dirty="0">
                <a:solidFill>
                  <a:schemeClr val="bg1"/>
                </a:solidFill>
                <a:latin typeface="Bodoni MT" pitchFamily="18" charset="0"/>
                <a:cs typeface="Times New Roman" pitchFamily="18" charset="0"/>
              </a:rPr>
              <a:t>, </a:t>
            </a:r>
            <a:r>
              <a:rPr lang="en-US" sz="2000" b="1" dirty="0" err="1">
                <a:solidFill>
                  <a:schemeClr val="bg1"/>
                </a:solidFill>
                <a:latin typeface="Bodoni MT" pitchFamily="18" charset="0"/>
                <a:cs typeface="Times New Roman" pitchFamily="18" charset="0"/>
              </a:rPr>
              <a:t>как</a:t>
            </a:r>
            <a:r>
              <a:rPr lang="en-US" sz="2000" b="1" dirty="0">
                <a:solidFill>
                  <a:schemeClr val="bg1"/>
                </a:solidFill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Bodoni MT" pitchFamily="18" charset="0"/>
                <a:cs typeface="Times New Roman" pitchFamily="18" charset="0"/>
              </a:rPr>
              <a:t>нога</a:t>
            </a:r>
            <a:r>
              <a:rPr lang="en-US" sz="2000" b="1" dirty="0">
                <a:solidFill>
                  <a:schemeClr val="bg1"/>
                </a:solidFill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Bodoni MT" pitchFamily="18" charset="0"/>
                <a:cs typeface="Times New Roman" pitchFamily="18" charset="0"/>
              </a:rPr>
              <a:t>бегемота</a:t>
            </a:r>
            <a:r>
              <a:rPr lang="en-US" sz="2000" b="1" dirty="0">
                <a:solidFill>
                  <a:schemeClr val="bg1"/>
                </a:solidFill>
                <a:latin typeface="Bodoni MT" pitchFamily="18" charset="0"/>
                <a:cs typeface="Times New Roman" pitchFamily="18" charset="0"/>
              </a:rPr>
              <a:t>. </a:t>
            </a:r>
            <a:r>
              <a:rPr lang="en-US" sz="2000" b="1" dirty="0" err="1">
                <a:solidFill>
                  <a:schemeClr val="bg1"/>
                </a:solidFill>
                <a:latin typeface="Bodoni MT" pitchFamily="18" charset="0"/>
                <a:cs typeface="Times New Roman" pitchFamily="18" charset="0"/>
              </a:rPr>
              <a:t>Подчас</a:t>
            </a:r>
            <a:r>
              <a:rPr lang="en-US" sz="2000" b="1" dirty="0">
                <a:solidFill>
                  <a:schemeClr val="bg1"/>
                </a:solidFill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Bodoni MT" pitchFamily="18" charset="0"/>
                <a:cs typeface="Times New Roman" pitchFamily="18" charset="0"/>
              </a:rPr>
              <a:t>они</a:t>
            </a:r>
            <a:r>
              <a:rPr lang="en-US" sz="2000" b="1" dirty="0">
                <a:solidFill>
                  <a:schemeClr val="bg1"/>
                </a:solidFill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Bodoni MT" pitchFamily="18" charset="0"/>
                <a:cs typeface="Times New Roman" pitchFamily="18" charset="0"/>
              </a:rPr>
              <a:t>образуют</a:t>
            </a:r>
            <a:r>
              <a:rPr lang="en-US" sz="2000" b="1" dirty="0">
                <a:solidFill>
                  <a:schemeClr val="bg1"/>
                </a:solidFill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Bodoni MT" pitchFamily="18" charset="0"/>
                <a:cs typeface="Times New Roman" pitchFamily="18" charset="0"/>
              </a:rPr>
              <a:t>целые</a:t>
            </a:r>
            <a:r>
              <a:rPr lang="en-US" sz="2000" b="1" dirty="0">
                <a:solidFill>
                  <a:schemeClr val="bg1"/>
                </a:solidFill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Bodoni MT" pitchFamily="18" charset="0"/>
                <a:cs typeface="Times New Roman" pitchFamily="18" charset="0"/>
              </a:rPr>
              <a:t>сети</a:t>
            </a:r>
            <a:r>
              <a:rPr lang="en-US" sz="2000" b="1" dirty="0">
                <a:solidFill>
                  <a:schemeClr val="bg1"/>
                </a:solidFill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Bodoni MT" pitchFamily="18" charset="0"/>
                <a:cs typeface="Times New Roman" pitchFamily="18" charset="0"/>
              </a:rPr>
              <a:t>непроходимых</a:t>
            </a:r>
            <a:r>
              <a:rPr lang="en-US" sz="2000" b="1" dirty="0">
                <a:solidFill>
                  <a:schemeClr val="bg1"/>
                </a:solidFill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Bodoni MT" pitchFamily="18" charset="0"/>
                <a:cs typeface="Times New Roman" pitchFamily="18" charset="0"/>
              </a:rPr>
              <a:t>чащ</a:t>
            </a:r>
            <a:r>
              <a:rPr lang="en-US" sz="2000" b="1" dirty="0">
                <a:solidFill>
                  <a:schemeClr val="bg1"/>
                </a:solidFill>
                <a:latin typeface="Bodoni MT" pitchFamily="18" charset="0"/>
                <a:cs typeface="Times New Roman" pitchFamily="18" charset="0"/>
              </a:rPr>
              <a:t>. </a:t>
            </a:r>
            <a:r>
              <a:rPr lang="en-US" sz="2000" b="1" dirty="0" err="1">
                <a:solidFill>
                  <a:schemeClr val="bg1"/>
                </a:solidFill>
                <a:latin typeface="Bodoni MT" pitchFamily="18" charset="0"/>
                <a:cs typeface="Times New Roman" pitchFamily="18" charset="0"/>
              </a:rPr>
              <a:t>Палящие</a:t>
            </a:r>
            <a:r>
              <a:rPr lang="en-US" sz="2000" b="1" dirty="0">
                <a:solidFill>
                  <a:schemeClr val="bg1"/>
                </a:solidFill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Bodoni MT" pitchFamily="18" charset="0"/>
                <a:cs typeface="Times New Roman" pitchFamily="18" charset="0"/>
              </a:rPr>
              <a:t>лучи</a:t>
            </a:r>
            <a:r>
              <a:rPr lang="en-US" sz="2000" b="1" dirty="0">
                <a:solidFill>
                  <a:schemeClr val="bg1"/>
                </a:solidFill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Bodoni MT" pitchFamily="18" charset="0"/>
                <a:cs typeface="Times New Roman" pitchFamily="18" charset="0"/>
              </a:rPr>
              <a:t>африканского</a:t>
            </a:r>
            <a:r>
              <a:rPr lang="en-US" sz="2000" b="1" dirty="0">
                <a:solidFill>
                  <a:schemeClr val="bg1"/>
                </a:solidFill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Bodoni MT" pitchFamily="18" charset="0"/>
                <a:cs typeface="Times New Roman" pitchFamily="18" charset="0"/>
              </a:rPr>
              <a:t>солнца</a:t>
            </a:r>
            <a:r>
              <a:rPr lang="en-US" sz="2000" b="1" dirty="0">
                <a:solidFill>
                  <a:schemeClr val="bg1"/>
                </a:solidFill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Bodoni MT" pitchFamily="18" charset="0"/>
                <a:cs typeface="Times New Roman" pitchFamily="18" charset="0"/>
              </a:rPr>
              <a:t>не</a:t>
            </a:r>
            <a:r>
              <a:rPr lang="en-US" sz="2000" b="1" dirty="0">
                <a:solidFill>
                  <a:schemeClr val="bg1"/>
                </a:solidFill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Bodoni MT" pitchFamily="18" charset="0"/>
                <a:cs typeface="Times New Roman" pitchFamily="18" charset="0"/>
              </a:rPr>
              <a:t>проникают</a:t>
            </a:r>
            <a:r>
              <a:rPr lang="en-US" sz="2000" b="1" dirty="0">
                <a:solidFill>
                  <a:schemeClr val="bg1"/>
                </a:solidFill>
                <a:latin typeface="Bodoni MT" pitchFamily="18" charset="0"/>
                <a:cs typeface="Times New Roman" pitchFamily="18" charset="0"/>
              </a:rPr>
              <a:t> в </a:t>
            </a:r>
            <a:r>
              <a:rPr lang="en-US" sz="2000" b="1" dirty="0" err="1">
                <a:solidFill>
                  <a:schemeClr val="bg1"/>
                </a:solidFill>
                <a:latin typeface="Bodoni MT" pitchFamily="18" charset="0"/>
                <a:cs typeface="Times New Roman" pitchFamily="18" charset="0"/>
              </a:rPr>
              <a:t>глубину</a:t>
            </a:r>
            <a:r>
              <a:rPr lang="en-US" sz="2000" b="1" dirty="0">
                <a:solidFill>
                  <a:schemeClr val="bg1"/>
                </a:solidFill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Bodoni MT" pitchFamily="18" charset="0"/>
                <a:cs typeface="Times New Roman" pitchFamily="18" charset="0"/>
              </a:rPr>
              <a:t>такого</a:t>
            </a:r>
            <a:r>
              <a:rPr lang="en-US" sz="2000" b="1" dirty="0">
                <a:solidFill>
                  <a:schemeClr val="bg1"/>
                </a:solidFill>
                <a:latin typeface="Bodoni MT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Bodoni MT" pitchFamily="18" charset="0"/>
                <a:cs typeface="Times New Roman" pitchFamily="18" charset="0"/>
              </a:rPr>
              <a:t>леса</a:t>
            </a:r>
            <a:r>
              <a:rPr lang="ru-RU" sz="2000" b="1" dirty="0">
                <a:solidFill>
                  <a:schemeClr val="bg1"/>
                </a:solidFill>
                <a:latin typeface="Calibri" pitchFamily="34" charset="0"/>
              </a:rPr>
              <a:t>»</a:t>
            </a:r>
            <a:r>
              <a:rPr lang="en-US" sz="2000" b="1" dirty="0">
                <a:solidFill>
                  <a:schemeClr val="bg1"/>
                </a:solidFill>
                <a:latin typeface="Bodoni MT" pitchFamily="18" charset="0"/>
                <a:cs typeface="Times New Roman" pitchFamily="18" charset="0"/>
              </a:rPr>
              <a:t>.</a:t>
            </a:r>
            <a:r>
              <a:rPr lang="ru-RU" sz="2000" b="1" dirty="0">
                <a:solidFill>
                  <a:schemeClr val="bg1"/>
                </a:solidFill>
                <a:latin typeface="Calibri" pitchFamily="34" charset="0"/>
              </a:rPr>
              <a:t> </a:t>
            </a:r>
          </a:p>
          <a:p>
            <a:pPr algn="just"/>
            <a:r>
              <a:rPr lang="ru-RU" sz="2000" b="1" dirty="0">
                <a:solidFill>
                  <a:schemeClr val="bg1"/>
                </a:solidFill>
                <a:latin typeface="Calibri" pitchFamily="34" charset="0"/>
              </a:rPr>
              <a:t>Из «Хрестоматии» С. В. </a:t>
            </a:r>
            <a:r>
              <a:rPr lang="ru-RU" sz="2000" b="1" dirty="0" err="1">
                <a:solidFill>
                  <a:schemeClr val="bg1"/>
                </a:solidFill>
                <a:latin typeface="Calibri" pitchFamily="34" charset="0"/>
              </a:rPr>
              <a:t>Чефранова</a:t>
            </a:r>
            <a:r>
              <a:rPr lang="ru-RU" sz="2000" b="1" dirty="0">
                <a:solidFill>
                  <a:schemeClr val="bg1"/>
                </a:solidFill>
                <a:latin typeface="Calibri" pitchFamily="34" charset="0"/>
              </a:rPr>
              <a:t> и др. </a:t>
            </a:r>
            <a:endParaRPr lang="en-US" sz="2000" b="1" dirty="0">
              <a:solidFill>
                <a:schemeClr val="bg1"/>
              </a:solidFill>
              <a:latin typeface="Bodoni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4356100" y="620713"/>
          <a:ext cx="4349217" cy="5665807"/>
        </p:xfrm>
        <a:graphic>
          <a:graphicData uri="http://schemas.openxmlformats.org/presentationml/2006/ole">
            <p:oleObj spid="_x0000_s2050" name="Фотография Photo Editor" r:id="rId4" imgW="3048426" imgH="2285714" progId="MSPhotoEd.3">
              <p:embed/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08475" y="-819150"/>
            <a:ext cx="4835525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                              </a:t>
            </a:r>
            <a:br>
              <a:rPr lang="ru-RU" sz="4000" b="1" dirty="0" smtClean="0"/>
            </a:br>
            <a:r>
              <a:rPr lang="ru-RU" sz="4000" b="1" dirty="0" smtClean="0"/>
              <a:t>                                                                               </a:t>
            </a:r>
            <a:r>
              <a:rPr lang="ru-RU" b="1" dirty="0" smtClean="0"/>
              <a:t>Бананы</a:t>
            </a:r>
            <a:br>
              <a:rPr lang="ru-RU" b="1" dirty="0" smtClean="0"/>
            </a:br>
            <a:endParaRPr lang="ru-RU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3995738" cy="72326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err="1">
                <a:latin typeface="+mn-lt"/>
                <a:cs typeface="Times New Roman" charset="0"/>
              </a:rPr>
              <a:t>Банан</a:t>
            </a:r>
            <a:r>
              <a:rPr lang="en-US" sz="2000" b="1" dirty="0">
                <a:latin typeface="+mn-lt"/>
                <a:cs typeface="Times New Roman" charset="0"/>
              </a:rPr>
              <a:t> - </a:t>
            </a:r>
            <a:r>
              <a:rPr lang="en-US" sz="2000" b="1" dirty="0" err="1">
                <a:latin typeface="+mn-lt"/>
                <a:cs typeface="Times New Roman" charset="0"/>
              </a:rPr>
              <a:t>огромное</a:t>
            </a:r>
            <a:r>
              <a:rPr lang="en-US" sz="2000" b="1" dirty="0">
                <a:latin typeface="+mn-lt"/>
                <a:cs typeface="Times New Roman" charset="0"/>
              </a:rPr>
              <a:t> </a:t>
            </a:r>
            <a:r>
              <a:rPr lang="en-US" sz="2000" b="1" dirty="0" err="1">
                <a:latin typeface="+mn-lt"/>
                <a:cs typeface="Times New Roman" charset="0"/>
              </a:rPr>
              <a:t>многолетнее</a:t>
            </a:r>
            <a:r>
              <a:rPr lang="en-US" sz="2000" b="1" dirty="0">
                <a:latin typeface="+mn-lt"/>
                <a:cs typeface="Times New Roman" charset="0"/>
              </a:rPr>
              <a:t> </a:t>
            </a:r>
            <a:r>
              <a:rPr lang="en-US" sz="2000" b="1" dirty="0" err="1">
                <a:latin typeface="+mn-lt"/>
                <a:cs typeface="Times New Roman" charset="0"/>
              </a:rPr>
              <a:t>травянистое</a:t>
            </a:r>
            <a:r>
              <a:rPr lang="en-US" sz="2000" b="1" dirty="0">
                <a:latin typeface="+mn-lt"/>
                <a:cs typeface="Times New Roman" charset="0"/>
              </a:rPr>
              <a:t> 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err="1">
                <a:latin typeface="+mn-lt"/>
                <a:cs typeface="Times New Roman" charset="0"/>
              </a:rPr>
              <a:t>растение</a:t>
            </a:r>
            <a:r>
              <a:rPr lang="en-US" sz="2000" b="1" dirty="0">
                <a:latin typeface="+mn-lt"/>
                <a:cs typeface="Times New Roman" charset="0"/>
              </a:rPr>
              <a:t> с </a:t>
            </a:r>
            <a:r>
              <a:rPr lang="en-US" sz="2000" b="1" dirty="0" err="1">
                <a:latin typeface="+mn-lt"/>
                <a:cs typeface="Times New Roman" charset="0"/>
              </a:rPr>
              <a:t>толстым</a:t>
            </a:r>
            <a:r>
              <a:rPr lang="en-US" sz="2000" b="1" dirty="0">
                <a:latin typeface="+mn-lt"/>
                <a:cs typeface="Times New Roman" charset="0"/>
              </a:rPr>
              <a:t> </a:t>
            </a:r>
            <a:r>
              <a:rPr lang="en-US" sz="2000" b="1" dirty="0" err="1">
                <a:latin typeface="+mn-lt"/>
                <a:cs typeface="Times New Roman" charset="0"/>
              </a:rPr>
              <a:t>корнем</a:t>
            </a:r>
            <a:r>
              <a:rPr lang="en-US" sz="2000" b="1" dirty="0">
                <a:latin typeface="+mn-lt"/>
                <a:cs typeface="Times New Roman" charset="0"/>
              </a:rPr>
              <a:t>. </a:t>
            </a:r>
            <a:r>
              <a:rPr lang="en-US" sz="2000" b="1" dirty="0" err="1">
                <a:latin typeface="+mn-lt"/>
                <a:cs typeface="Times New Roman" charset="0"/>
              </a:rPr>
              <a:t>От</a:t>
            </a:r>
            <a:r>
              <a:rPr lang="en-US" sz="2000" b="1" dirty="0">
                <a:latin typeface="+mn-lt"/>
                <a:cs typeface="Times New Roman" charset="0"/>
              </a:rPr>
              <a:t> </a:t>
            </a:r>
            <a:r>
              <a:rPr lang="en-US" sz="2000" b="1" dirty="0" err="1">
                <a:latin typeface="+mn-lt"/>
                <a:cs typeface="Times New Roman" charset="0"/>
              </a:rPr>
              <a:t>корневища</a:t>
            </a:r>
            <a:r>
              <a:rPr lang="en-US" sz="2000" b="1" dirty="0">
                <a:latin typeface="+mn-lt"/>
                <a:cs typeface="Times New Roman" charset="0"/>
              </a:rPr>
              <a:t> 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err="1">
                <a:latin typeface="+mn-lt"/>
                <a:cs typeface="Times New Roman" charset="0"/>
              </a:rPr>
              <a:t>отходят</a:t>
            </a:r>
            <a:r>
              <a:rPr lang="en-US" sz="2000" b="1" dirty="0">
                <a:latin typeface="+mn-lt"/>
                <a:cs typeface="Times New Roman" charset="0"/>
              </a:rPr>
              <a:t> </a:t>
            </a:r>
            <a:r>
              <a:rPr lang="en-US" sz="2000" b="1" dirty="0" err="1">
                <a:latin typeface="+mn-lt"/>
                <a:cs typeface="Times New Roman" charset="0"/>
              </a:rPr>
              <a:t>листья</a:t>
            </a:r>
            <a:r>
              <a:rPr lang="en-US" sz="2000" b="1" dirty="0">
                <a:latin typeface="+mn-lt"/>
                <a:cs typeface="Times New Roman" charset="0"/>
              </a:rPr>
              <a:t>. </a:t>
            </a:r>
            <a:r>
              <a:rPr lang="en-US" sz="2000" b="1" dirty="0" err="1">
                <a:latin typeface="+mn-lt"/>
                <a:cs typeface="Times New Roman" charset="0"/>
              </a:rPr>
              <a:t>Они</a:t>
            </a:r>
            <a:r>
              <a:rPr lang="en-US" sz="2000" b="1" dirty="0">
                <a:latin typeface="+mn-lt"/>
                <a:cs typeface="Times New Roman" charset="0"/>
              </a:rPr>
              <a:t> </a:t>
            </a:r>
            <a:r>
              <a:rPr lang="en-US" sz="2000" b="1" dirty="0" err="1">
                <a:latin typeface="+mn-lt"/>
                <a:cs typeface="Times New Roman" charset="0"/>
              </a:rPr>
              <a:t>достигают</a:t>
            </a:r>
            <a:r>
              <a:rPr lang="en-US" sz="2000" b="1" dirty="0">
                <a:latin typeface="+mn-lt"/>
                <a:cs typeface="Times New Roman" charset="0"/>
              </a:rPr>
              <a:t> в </a:t>
            </a:r>
            <a:r>
              <a:rPr lang="en-US" sz="2000" b="1" dirty="0" err="1">
                <a:latin typeface="+mn-lt"/>
                <a:cs typeface="Times New Roman" charset="0"/>
              </a:rPr>
              <a:t>длину</a:t>
            </a:r>
            <a:r>
              <a:rPr lang="en-US" sz="2000" b="1" dirty="0">
                <a:latin typeface="+mn-lt"/>
                <a:cs typeface="Times New Roman" charset="0"/>
              </a:rPr>
              <a:t> 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+mn-lt"/>
                <a:cs typeface="Times New Roman" charset="0"/>
              </a:rPr>
              <a:t>4 м и в </a:t>
            </a:r>
            <a:r>
              <a:rPr lang="en-US" sz="2000" b="1" dirty="0" err="1">
                <a:latin typeface="+mn-lt"/>
                <a:cs typeface="Times New Roman" charset="0"/>
              </a:rPr>
              <a:t>ширину</a:t>
            </a:r>
            <a:r>
              <a:rPr lang="en-US" sz="2000" b="1" dirty="0">
                <a:latin typeface="+mn-lt"/>
                <a:cs typeface="Times New Roman" charset="0"/>
              </a:rPr>
              <a:t> 90 </a:t>
            </a:r>
            <a:r>
              <a:rPr lang="en-US" sz="2000" b="1" dirty="0" err="1">
                <a:latin typeface="+mn-lt"/>
                <a:cs typeface="Times New Roman" charset="0"/>
              </a:rPr>
              <a:t>см</a:t>
            </a:r>
            <a:r>
              <a:rPr lang="en-US" sz="2000" b="1" dirty="0">
                <a:latin typeface="+mn-lt"/>
                <a:cs typeface="Times New Roman" charset="0"/>
              </a:rPr>
              <a:t>. </a:t>
            </a:r>
            <a:r>
              <a:rPr lang="en-US" sz="2000" b="1" dirty="0" err="1">
                <a:latin typeface="+mn-lt"/>
                <a:cs typeface="Times New Roman" charset="0"/>
              </a:rPr>
              <a:t>Для</a:t>
            </a:r>
            <a:r>
              <a:rPr lang="en-US" sz="2000" b="1" dirty="0">
                <a:latin typeface="+mn-lt"/>
                <a:cs typeface="Times New Roman" charset="0"/>
              </a:rPr>
              <a:t> </a:t>
            </a:r>
            <a:r>
              <a:rPr lang="en-US" sz="2000" b="1" dirty="0" err="1">
                <a:latin typeface="+mn-lt"/>
                <a:cs typeface="Times New Roman" charset="0"/>
              </a:rPr>
              <a:t>своего</a:t>
            </a:r>
            <a:r>
              <a:rPr lang="en-US" sz="2000" b="1" dirty="0">
                <a:latin typeface="+mn-lt"/>
                <a:cs typeface="Times New Roman" charset="0"/>
              </a:rPr>
              <a:t> </a:t>
            </a:r>
            <a:r>
              <a:rPr lang="en-US" sz="2000" b="1" dirty="0" err="1">
                <a:latin typeface="+mn-lt"/>
                <a:cs typeface="Times New Roman" charset="0"/>
              </a:rPr>
              <a:t>развития</a:t>
            </a:r>
            <a:r>
              <a:rPr lang="en-US" sz="2000" b="1" dirty="0">
                <a:latin typeface="+mn-lt"/>
                <a:cs typeface="Times New Roman" charset="0"/>
              </a:rPr>
              <a:t> 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err="1">
                <a:latin typeface="+mn-lt"/>
                <a:cs typeface="Times New Roman" charset="0"/>
              </a:rPr>
              <a:t>бананы</a:t>
            </a:r>
            <a:r>
              <a:rPr lang="en-US" sz="2000" b="1" dirty="0">
                <a:latin typeface="+mn-lt"/>
                <a:cs typeface="Times New Roman" charset="0"/>
              </a:rPr>
              <a:t> </a:t>
            </a:r>
            <a:r>
              <a:rPr lang="en-US" sz="2000" b="1" dirty="0" err="1">
                <a:latin typeface="+mn-lt"/>
                <a:cs typeface="Times New Roman" charset="0"/>
              </a:rPr>
              <a:t>требуют</a:t>
            </a:r>
            <a:r>
              <a:rPr lang="en-US" sz="2000" b="1" dirty="0">
                <a:latin typeface="+mn-lt"/>
                <a:cs typeface="Times New Roman" charset="0"/>
              </a:rPr>
              <a:t> </a:t>
            </a:r>
            <a:r>
              <a:rPr lang="en-US" sz="2000" b="1" dirty="0" err="1">
                <a:latin typeface="+mn-lt"/>
                <a:cs typeface="Times New Roman" charset="0"/>
              </a:rPr>
              <a:t>очень</a:t>
            </a:r>
            <a:r>
              <a:rPr lang="en-US" sz="2000" b="1" dirty="0">
                <a:latin typeface="+mn-lt"/>
                <a:cs typeface="Times New Roman" charset="0"/>
              </a:rPr>
              <a:t> </a:t>
            </a:r>
            <a:r>
              <a:rPr lang="en-US" sz="2000" b="1" dirty="0" err="1">
                <a:latin typeface="+mn-lt"/>
                <a:cs typeface="Times New Roman" charset="0"/>
              </a:rPr>
              <a:t>много</a:t>
            </a:r>
            <a:r>
              <a:rPr lang="en-US" sz="2000" b="1" dirty="0">
                <a:latin typeface="+mn-lt"/>
                <a:cs typeface="Times New Roman" charset="0"/>
              </a:rPr>
              <a:t> </a:t>
            </a:r>
            <a:r>
              <a:rPr lang="en-US" sz="2000" b="1" dirty="0" err="1">
                <a:latin typeface="+mn-lt"/>
                <a:cs typeface="Times New Roman" charset="0"/>
              </a:rPr>
              <a:t>воды</a:t>
            </a:r>
            <a:r>
              <a:rPr lang="en-US" sz="2000" b="1" dirty="0">
                <a:latin typeface="+mn-lt"/>
                <a:cs typeface="Times New Roman" charset="0"/>
              </a:rPr>
              <a:t>. </a:t>
            </a:r>
            <a:r>
              <a:rPr lang="en-US" sz="2000" b="1" dirty="0" err="1">
                <a:latin typeface="+mn-lt"/>
                <a:cs typeface="Times New Roman" charset="0"/>
              </a:rPr>
              <a:t>Плоды</a:t>
            </a:r>
            <a:r>
              <a:rPr lang="en-US" sz="2000" b="1" dirty="0">
                <a:latin typeface="+mn-lt"/>
                <a:cs typeface="Times New Roman" charset="0"/>
              </a:rPr>
              <a:t> 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err="1">
                <a:latin typeface="+mn-lt"/>
                <a:cs typeface="Times New Roman" charset="0"/>
              </a:rPr>
              <a:t>банана</a:t>
            </a:r>
            <a:r>
              <a:rPr lang="en-US" sz="2000" b="1" dirty="0">
                <a:latin typeface="+mn-lt"/>
                <a:cs typeface="Times New Roman" charset="0"/>
              </a:rPr>
              <a:t> </a:t>
            </a:r>
            <a:r>
              <a:rPr lang="en-US" sz="2000" b="1" dirty="0" err="1">
                <a:latin typeface="+mn-lt"/>
                <a:cs typeface="Times New Roman" charset="0"/>
              </a:rPr>
              <a:t>употребляют</a:t>
            </a:r>
            <a:r>
              <a:rPr lang="en-US" sz="2000" b="1" dirty="0">
                <a:latin typeface="+mn-lt"/>
                <a:cs typeface="Times New Roman" charset="0"/>
              </a:rPr>
              <a:t> в </a:t>
            </a:r>
            <a:r>
              <a:rPr lang="en-US" sz="2000" b="1" dirty="0" err="1">
                <a:latin typeface="+mn-lt"/>
                <a:cs typeface="Times New Roman" charset="0"/>
              </a:rPr>
              <a:t>пищу</a:t>
            </a:r>
            <a:r>
              <a:rPr lang="en-US" sz="2000" b="1" dirty="0">
                <a:latin typeface="+mn-lt"/>
                <a:cs typeface="Times New Roman" charset="0"/>
              </a:rPr>
              <a:t> в </a:t>
            </a:r>
            <a:r>
              <a:rPr lang="en-US" sz="2000" b="1" dirty="0" err="1">
                <a:latin typeface="+mn-lt"/>
                <a:cs typeface="Times New Roman" charset="0"/>
              </a:rPr>
              <a:t>свежем</a:t>
            </a:r>
            <a:r>
              <a:rPr lang="en-US" sz="2000" b="1" dirty="0">
                <a:latin typeface="+mn-lt"/>
                <a:cs typeface="Times New Roman" charset="0"/>
              </a:rPr>
              <a:t> и 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err="1">
                <a:latin typeface="+mn-lt"/>
                <a:cs typeface="Times New Roman" charset="0"/>
              </a:rPr>
              <a:t>сушеном</a:t>
            </a:r>
            <a:r>
              <a:rPr lang="en-US" sz="2000" b="1" dirty="0">
                <a:latin typeface="+mn-lt"/>
                <a:cs typeface="Times New Roman" charset="0"/>
              </a:rPr>
              <a:t> </a:t>
            </a:r>
            <a:r>
              <a:rPr lang="en-US" sz="2000" b="1" dirty="0" err="1">
                <a:latin typeface="+mn-lt"/>
                <a:cs typeface="Times New Roman" charset="0"/>
              </a:rPr>
              <a:t>виде</a:t>
            </a:r>
            <a:r>
              <a:rPr lang="en-US" sz="2000" b="1" dirty="0">
                <a:latin typeface="+mn-lt"/>
                <a:cs typeface="Times New Roman" charset="0"/>
              </a:rPr>
              <a:t>. </a:t>
            </a:r>
            <a:r>
              <a:rPr lang="en-US" sz="2000" b="1" dirty="0" err="1">
                <a:latin typeface="+mn-lt"/>
                <a:cs typeface="Times New Roman" charset="0"/>
              </a:rPr>
              <a:t>Кроме</a:t>
            </a:r>
            <a:r>
              <a:rPr lang="en-US" sz="2000" b="1" dirty="0">
                <a:latin typeface="+mn-lt"/>
                <a:cs typeface="Times New Roman" charset="0"/>
              </a:rPr>
              <a:t> </a:t>
            </a:r>
            <a:r>
              <a:rPr lang="en-US" sz="2000" b="1" dirty="0" err="1">
                <a:latin typeface="+mn-lt"/>
                <a:cs typeface="Times New Roman" charset="0"/>
              </a:rPr>
              <a:t>того</a:t>
            </a:r>
            <a:r>
              <a:rPr lang="en-US" sz="2000" b="1" dirty="0">
                <a:latin typeface="+mn-lt"/>
                <a:cs typeface="Times New Roman" charset="0"/>
              </a:rPr>
              <a:t>, </a:t>
            </a:r>
            <a:r>
              <a:rPr lang="en-US" sz="2000" b="1" dirty="0" err="1">
                <a:latin typeface="+mn-lt"/>
                <a:cs typeface="Times New Roman" charset="0"/>
              </a:rPr>
              <a:t>из</a:t>
            </a:r>
            <a:r>
              <a:rPr lang="en-US" sz="2000" b="1" dirty="0">
                <a:latin typeface="+mn-lt"/>
                <a:cs typeface="Times New Roman" charset="0"/>
              </a:rPr>
              <a:t> </a:t>
            </a:r>
            <a:r>
              <a:rPr lang="en-US" sz="2000" b="1" dirty="0" err="1">
                <a:latin typeface="+mn-lt"/>
                <a:cs typeface="Times New Roman" charset="0"/>
              </a:rPr>
              <a:t>них</a:t>
            </a:r>
            <a:r>
              <a:rPr lang="en-US" sz="2000" b="1" dirty="0">
                <a:latin typeface="+mn-lt"/>
                <a:cs typeface="Times New Roman" charset="0"/>
              </a:rPr>
              <a:t> </a:t>
            </a:r>
            <a:r>
              <a:rPr lang="en-US" sz="2000" b="1" dirty="0" err="1">
                <a:latin typeface="+mn-lt"/>
                <a:cs typeface="Times New Roman" charset="0"/>
              </a:rPr>
              <a:t>готовят</a:t>
            </a:r>
            <a:r>
              <a:rPr lang="en-US" sz="2000" b="1" dirty="0">
                <a:latin typeface="+mn-lt"/>
                <a:cs typeface="Times New Roman" charset="0"/>
              </a:rPr>
              <a:t> 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err="1">
                <a:latin typeface="+mn-lt"/>
                <a:cs typeface="Times New Roman" charset="0"/>
              </a:rPr>
              <a:t>банановую</a:t>
            </a:r>
            <a:r>
              <a:rPr lang="en-US" sz="2000" b="1" dirty="0">
                <a:latin typeface="+mn-lt"/>
                <a:cs typeface="Times New Roman" charset="0"/>
              </a:rPr>
              <a:t> </a:t>
            </a:r>
            <a:r>
              <a:rPr lang="en-US" sz="2000" b="1" dirty="0" err="1">
                <a:latin typeface="+mn-lt"/>
                <a:cs typeface="Times New Roman" charset="0"/>
              </a:rPr>
              <a:t>муку</a:t>
            </a:r>
            <a:r>
              <a:rPr lang="en-US" sz="2000" b="1" dirty="0">
                <a:latin typeface="+mn-lt"/>
                <a:cs typeface="Times New Roman" charset="0"/>
              </a:rPr>
              <a:t>, </a:t>
            </a:r>
            <a:r>
              <a:rPr lang="en-US" sz="2000" b="1" dirty="0" err="1">
                <a:latin typeface="+mn-lt"/>
                <a:cs typeface="Times New Roman" charset="0"/>
              </a:rPr>
              <a:t>консервы</a:t>
            </a:r>
            <a:r>
              <a:rPr lang="en-US" sz="2000" b="1" dirty="0">
                <a:latin typeface="+mn-lt"/>
                <a:cs typeface="Times New Roman" charset="0"/>
              </a:rPr>
              <a:t>, </a:t>
            </a:r>
            <a:r>
              <a:rPr lang="en-US" sz="2000" b="1" dirty="0" err="1">
                <a:latin typeface="+mn-lt"/>
                <a:cs typeface="Times New Roman" charset="0"/>
              </a:rPr>
              <a:t>мармелад</a:t>
            </a:r>
            <a:r>
              <a:rPr lang="en-US" sz="2000" b="1" dirty="0">
                <a:latin typeface="+mn-lt"/>
                <a:cs typeface="Times New Roman" charset="0"/>
              </a:rPr>
              <a:t>, 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err="1">
                <a:latin typeface="+mn-lt"/>
                <a:cs typeface="Times New Roman" charset="0"/>
              </a:rPr>
              <a:t>сироп</a:t>
            </a:r>
            <a:r>
              <a:rPr lang="en-US" sz="2000" b="1" dirty="0">
                <a:latin typeface="+mn-lt"/>
                <a:cs typeface="Times New Roman" charset="0"/>
              </a:rPr>
              <a:t>, </a:t>
            </a:r>
            <a:r>
              <a:rPr lang="en-US" sz="2000" b="1" dirty="0" err="1">
                <a:latin typeface="+mn-lt"/>
                <a:cs typeface="Times New Roman" charset="0"/>
              </a:rPr>
              <a:t>вино</a:t>
            </a:r>
            <a:r>
              <a:rPr lang="en-US" sz="2000" b="1" dirty="0">
                <a:latin typeface="+mn-lt"/>
                <a:cs typeface="Times New Roman" charset="0"/>
              </a:rPr>
              <a:t> и </a:t>
            </a:r>
            <a:r>
              <a:rPr lang="en-US" sz="2000" b="1" dirty="0" err="1">
                <a:latin typeface="+mn-lt"/>
                <a:cs typeface="Times New Roman" charset="0"/>
              </a:rPr>
              <a:t>многое</a:t>
            </a:r>
            <a:r>
              <a:rPr lang="en-US" sz="2000" b="1" dirty="0">
                <a:latin typeface="+mn-lt"/>
                <a:cs typeface="Times New Roman" charset="0"/>
              </a:rPr>
              <a:t> </a:t>
            </a:r>
            <a:r>
              <a:rPr lang="en-US" sz="2000" b="1" dirty="0" err="1">
                <a:latin typeface="+mn-lt"/>
                <a:cs typeface="Times New Roman" charset="0"/>
              </a:rPr>
              <a:t>другое</a:t>
            </a:r>
            <a:r>
              <a:rPr lang="en-US" sz="2000" b="1" dirty="0">
                <a:latin typeface="+mn-lt"/>
                <a:cs typeface="Times New Roman" charset="0"/>
              </a:rPr>
              <a:t>. </a:t>
            </a:r>
            <a:r>
              <a:rPr lang="en-US" sz="2000" b="1" dirty="0" err="1">
                <a:latin typeface="+mn-lt"/>
                <a:cs typeface="Times New Roman" charset="0"/>
              </a:rPr>
              <a:t>Некоторые</a:t>
            </a:r>
            <a:r>
              <a:rPr lang="en-US" sz="2000" b="1" dirty="0">
                <a:latin typeface="+mn-lt"/>
                <a:cs typeface="Times New Roman" charset="0"/>
              </a:rPr>
              <a:t> 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err="1">
                <a:latin typeface="+mn-lt"/>
                <a:cs typeface="Times New Roman" charset="0"/>
              </a:rPr>
              <a:t>сорта</a:t>
            </a:r>
            <a:r>
              <a:rPr lang="en-US" sz="2000" b="1" dirty="0">
                <a:latin typeface="+mn-lt"/>
                <a:cs typeface="Times New Roman" charset="0"/>
              </a:rPr>
              <a:t> </a:t>
            </a:r>
            <a:r>
              <a:rPr lang="en-US" sz="2000" b="1" dirty="0" err="1">
                <a:latin typeface="+mn-lt"/>
                <a:cs typeface="Times New Roman" charset="0"/>
              </a:rPr>
              <a:t>бананов</a:t>
            </a:r>
            <a:r>
              <a:rPr lang="en-US" sz="2000" b="1" dirty="0">
                <a:latin typeface="+mn-lt"/>
                <a:cs typeface="Times New Roman" charset="0"/>
              </a:rPr>
              <a:t> </a:t>
            </a:r>
            <a:r>
              <a:rPr lang="en-US" sz="2000" b="1" dirty="0" err="1">
                <a:latin typeface="+mn-lt"/>
                <a:cs typeface="Times New Roman" charset="0"/>
              </a:rPr>
              <a:t>идут</a:t>
            </a:r>
            <a:r>
              <a:rPr lang="en-US" sz="2000" b="1" dirty="0">
                <a:latin typeface="+mn-lt"/>
                <a:cs typeface="Times New Roman" charset="0"/>
              </a:rPr>
              <a:t> </a:t>
            </a:r>
            <a:r>
              <a:rPr lang="en-US" sz="2000" b="1" dirty="0" err="1">
                <a:latin typeface="+mn-lt"/>
                <a:cs typeface="Times New Roman" charset="0"/>
              </a:rPr>
              <a:t>на</a:t>
            </a:r>
            <a:r>
              <a:rPr lang="en-US" sz="2000" b="1" dirty="0">
                <a:latin typeface="+mn-lt"/>
                <a:cs typeface="Times New Roman" charset="0"/>
              </a:rPr>
              <a:t> </a:t>
            </a:r>
            <a:r>
              <a:rPr lang="en-US" sz="2000" b="1" dirty="0" err="1">
                <a:latin typeface="+mn-lt"/>
                <a:cs typeface="Times New Roman" charset="0"/>
              </a:rPr>
              <a:t>корм</a:t>
            </a:r>
            <a:r>
              <a:rPr lang="en-US" sz="2000" b="1" dirty="0">
                <a:latin typeface="+mn-lt"/>
                <a:cs typeface="Times New Roman" charset="0"/>
              </a:rPr>
              <a:t> </a:t>
            </a:r>
            <a:r>
              <a:rPr lang="en-US" sz="2000" b="1" dirty="0" err="1">
                <a:latin typeface="+mn-lt"/>
                <a:cs typeface="Times New Roman" charset="0"/>
              </a:rPr>
              <a:t>животным</a:t>
            </a:r>
            <a:r>
              <a:rPr lang="en-US" sz="2000" b="1" dirty="0">
                <a:latin typeface="+mn-lt"/>
                <a:cs typeface="Times New Roman" charset="0"/>
              </a:rPr>
              <a:t>, 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err="1">
                <a:latin typeface="+mn-lt"/>
                <a:cs typeface="Times New Roman" charset="0"/>
              </a:rPr>
              <a:t>на</a:t>
            </a:r>
            <a:r>
              <a:rPr lang="en-US" sz="2000" b="1" dirty="0">
                <a:latin typeface="+mn-lt"/>
                <a:cs typeface="Times New Roman" charset="0"/>
              </a:rPr>
              <a:t> </a:t>
            </a:r>
            <a:r>
              <a:rPr lang="en-US" sz="2000" b="1" dirty="0" err="1">
                <a:latin typeface="+mn-lt"/>
                <a:cs typeface="Times New Roman" charset="0"/>
              </a:rPr>
              <a:t>изготовление</a:t>
            </a:r>
            <a:r>
              <a:rPr lang="en-US" sz="2000" b="1" dirty="0">
                <a:latin typeface="+mn-lt"/>
                <a:cs typeface="Times New Roman" charset="0"/>
              </a:rPr>
              <a:t> </a:t>
            </a:r>
            <a:r>
              <a:rPr lang="en-US" sz="2000" b="1" dirty="0" err="1">
                <a:latin typeface="+mn-lt"/>
                <a:cs typeface="Times New Roman" charset="0"/>
              </a:rPr>
              <a:t>текстильных</a:t>
            </a:r>
            <a:r>
              <a:rPr lang="en-US" sz="2000" b="1" dirty="0">
                <a:latin typeface="+mn-lt"/>
                <a:cs typeface="Times New Roman" charset="0"/>
              </a:rPr>
              <a:t> </a:t>
            </a:r>
            <a:r>
              <a:rPr lang="en-US" sz="2000" b="1" dirty="0" err="1">
                <a:latin typeface="+mn-lt"/>
                <a:cs typeface="Times New Roman" charset="0"/>
              </a:rPr>
              <a:t>тканей</a:t>
            </a:r>
            <a:r>
              <a:rPr lang="en-US" sz="2000" b="1" dirty="0">
                <a:latin typeface="+mn-lt"/>
                <a:cs typeface="Times New Roman" charset="0"/>
              </a:rPr>
              <a:t>.</a:t>
            </a:r>
            <a:endParaRPr lang="ru-RU" sz="2000" b="1" dirty="0">
              <a:latin typeface="+mn-lt"/>
              <a:cs typeface="+mn-cs"/>
            </a:endParaRPr>
          </a:p>
          <a:p>
            <a:pPr algn="just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528</Words>
  <PresentationFormat>Экран (4:3)</PresentationFormat>
  <Paragraphs>50</Paragraphs>
  <Slides>10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Тема Office</vt:lpstr>
      <vt:lpstr>Фотография Microsoft Photo Editor 3.0</vt:lpstr>
      <vt:lpstr>Природные зоны Африки</vt:lpstr>
      <vt:lpstr>Цели и задачи урока:</vt:lpstr>
      <vt:lpstr>Слайд 3</vt:lpstr>
      <vt:lpstr>Слайд 4</vt:lpstr>
      <vt:lpstr>Экваториальные леса, или гилея </vt:lpstr>
      <vt:lpstr>  Растительный мир </vt:lpstr>
      <vt:lpstr>Слайд 7</vt:lpstr>
      <vt:lpstr>Слайд 8</vt:lpstr>
      <vt:lpstr>                                                                                                               Бананы 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Природные зоны Африки</dc:title>
  <cp:lastModifiedBy>school5</cp:lastModifiedBy>
  <cp:revision>2</cp:revision>
  <dcterms:modified xsi:type="dcterms:W3CDTF">2013-10-10T09:02:24Z</dcterms:modified>
</cp:coreProperties>
</file>