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64" r:id="rId3"/>
    <p:sldMasterId id="2147483888" r:id="rId4"/>
    <p:sldMasterId id="2147483900" r:id="rId5"/>
    <p:sldMasterId id="2147483948" r:id="rId6"/>
    <p:sldMasterId id="2147483972" r:id="rId7"/>
    <p:sldMasterId id="2147483984" r:id="rId8"/>
    <p:sldMasterId id="2147483996" r:id="rId9"/>
    <p:sldMasterId id="2147484008" r:id="rId10"/>
    <p:sldMasterId id="2147484056" r:id="rId11"/>
  </p:sldMasterIdLst>
  <p:sldIdLst>
    <p:sldId id="257" r:id="rId12"/>
    <p:sldId id="260" r:id="rId13"/>
    <p:sldId id="281" r:id="rId14"/>
    <p:sldId id="261" r:id="rId15"/>
    <p:sldId id="262" r:id="rId16"/>
    <p:sldId id="271" r:id="rId17"/>
    <p:sldId id="272" r:id="rId18"/>
    <p:sldId id="263" r:id="rId19"/>
    <p:sldId id="270" r:id="rId20"/>
    <p:sldId id="273" r:id="rId21"/>
    <p:sldId id="265" r:id="rId22"/>
    <p:sldId id="266" r:id="rId23"/>
    <p:sldId id="267" r:id="rId24"/>
    <p:sldId id="269" r:id="rId25"/>
    <p:sldId id="274" r:id="rId26"/>
    <p:sldId id="275" r:id="rId27"/>
    <p:sldId id="276" r:id="rId28"/>
    <p:sldId id="277" r:id="rId29"/>
    <p:sldId id="279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DA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14310645724258289"/>
          <c:y val="0.33431952662721937"/>
          <c:w val="0.48342059336823789"/>
          <c:h val="0.3284023668639058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697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697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697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3940">
                <a:noFill/>
              </a:ln>
            </c:spPr>
            <c:txPr>
              <a:bodyPr/>
              <a:lstStyle/>
              <a:p>
                <a:pPr>
                  <a:defRPr sz="1603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Лист1!$D$1:$D$3</c:f>
              <c:strCache>
                <c:ptCount val="3"/>
                <c:pt idx="0">
                  <c:v>не замечаю</c:v>
                </c:pt>
                <c:pt idx="1">
                  <c:v>помогаю</c:v>
                </c:pt>
                <c:pt idx="2">
                  <c:v>отношусь отрицательно</c:v>
                </c:pt>
              </c:strCache>
            </c:strRef>
          </c:cat>
          <c:val>
            <c:numRef>
              <c:f>Лист1!$E$1:$E$3</c:f>
              <c:numCache>
                <c:formatCode>0%</c:formatCode>
                <c:ptCount val="3"/>
                <c:pt idx="0">
                  <c:v>0.38000000000000034</c:v>
                </c:pt>
                <c:pt idx="1">
                  <c:v>0.51</c:v>
                </c:pt>
                <c:pt idx="2">
                  <c:v>0.11000000000000007</c:v>
                </c:pt>
              </c:numCache>
            </c:numRef>
          </c:val>
        </c:ser>
        <c:dLbls>
          <c:showPercent val="1"/>
        </c:dLbls>
      </c:pie3DChart>
      <c:spPr>
        <a:noFill/>
        <a:ln w="33940">
          <a:noFill/>
        </a:ln>
      </c:spPr>
    </c:plotArea>
    <c:legend>
      <c:legendPos val="r"/>
      <c:layout>
        <c:manualLayout>
          <c:xMode val="edge"/>
          <c:yMode val="edge"/>
          <c:x val="0.77137870855148361"/>
          <c:y val="0.30769230769230782"/>
          <c:w val="0.22164048865619579"/>
          <c:h val="0.3846153846153848"/>
        </c:manualLayout>
      </c:layout>
      <c:spPr>
        <a:solidFill>
          <a:srgbClr val="FFFFFF"/>
        </a:solidFill>
        <a:ln w="4242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4242">
      <a:solidFill>
        <a:srgbClr val="000000"/>
      </a:solidFill>
      <a:prstDash val="solid"/>
    </a:ln>
  </c:spPr>
  <c:txPr>
    <a:bodyPr/>
    <a:lstStyle/>
    <a:p>
      <a:pPr>
        <a:defRPr sz="160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1517509727626459"/>
          <c:y val="0.37500000000000028"/>
          <c:w val="0.45330739299610895"/>
          <c:h val="0.2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663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663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663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33261">
                <a:noFill/>
              </a:ln>
            </c:spPr>
            <c:txPr>
              <a:bodyPr/>
              <a:lstStyle/>
              <a:p>
                <a:pPr>
                  <a:defRPr sz="157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Лист1!$G$1:$G$3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Лист1!$H$1:$H$3</c:f>
              <c:numCache>
                <c:formatCode>0%</c:formatCode>
                <c:ptCount val="3"/>
                <c:pt idx="0">
                  <c:v>0.53</c:v>
                </c:pt>
                <c:pt idx="1">
                  <c:v>0.35000000000000026</c:v>
                </c:pt>
                <c:pt idx="2">
                  <c:v>0.12000000000000002</c:v>
                </c:pt>
              </c:numCache>
            </c:numRef>
          </c:val>
        </c:ser>
        <c:dLbls>
          <c:showPercent val="1"/>
        </c:dLbls>
      </c:pie3DChart>
      <c:spPr>
        <a:noFill/>
        <a:ln w="33261">
          <a:noFill/>
        </a:ln>
      </c:spPr>
    </c:plotArea>
    <c:legend>
      <c:legendPos val="r"/>
      <c:layout>
        <c:manualLayout>
          <c:xMode val="edge"/>
          <c:yMode val="edge"/>
          <c:x val="0.75875486381322965"/>
          <c:y val="0.32336956521739191"/>
          <c:w val="0.23346303501945542"/>
          <c:h val="0.35326086956521774"/>
        </c:manualLayout>
      </c:layout>
      <c:spPr>
        <a:solidFill>
          <a:srgbClr val="FFFFFF"/>
        </a:solidFill>
        <a:ln w="4158">
          <a:solidFill>
            <a:srgbClr val="000000"/>
          </a:solidFill>
          <a:prstDash val="solid"/>
        </a:ln>
      </c:spPr>
      <c:txPr>
        <a:bodyPr/>
        <a:lstStyle/>
        <a:p>
          <a:pPr>
            <a:defRPr sz="144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4158">
      <a:solidFill>
        <a:srgbClr val="000000"/>
      </a:solidFill>
      <a:prstDash val="solid"/>
    </a:ln>
  </c:spPr>
  <c:txPr>
    <a:bodyPr/>
    <a:lstStyle/>
    <a:p>
      <a:pPr>
        <a:defRPr sz="157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1563636363636364"/>
          <c:y val="0.33756345177665026"/>
          <c:w val="0.5872727272727265"/>
          <c:h val="0.3248730964467004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4256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4256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8512">
                <a:noFill/>
              </a:ln>
            </c:spPr>
            <c:txPr>
              <a:bodyPr/>
              <a:lstStyle/>
              <a:p>
                <a:pPr>
                  <a:defRPr sz="1347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Лист1!$A$1:$A$2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8.0000000000000043E-2</c:v>
                </c:pt>
                <c:pt idx="1">
                  <c:v>0.92</c:v>
                </c:pt>
              </c:numCache>
            </c:numRef>
          </c:val>
        </c:ser>
        <c:dLbls>
          <c:showPercent val="1"/>
        </c:dLbls>
      </c:pie3DChart>
      <c:spPr>
        <a:noFill/>
        <a:ln w="28512">
          <a:noFill/>
        </a:ln>
      </c:spPr>
    </c:plotArea>
    <c:legend>
      <c:legendPos val="r"/>
      <c:layout>
        <c:manualLayout>
          <c:xMode val="edge"/>
          <c:yMode val="edge"/>
          <c:x val="0.90181818181818152"/>
          <c:y val="0.43908629441624403"/>
          <c:w val="9.090909090909105E-2"/>
          <c:h val="0.12436548223350265"/>
        </c:manualLayout>
      </c:layout>
      <c:spPr>
        <a:solidFill>
          <a:srgbClr val="FFFFFF"/>
        </a:solidFill>
        <a:ln w="3564">
          <a:solidFill>
            <a:srgbClr val="000000"/>
          </a:solidFill>
          <a:prstDash val="solid"/>
        </a:ln>
      </c:spPr>
      <c:txPr>
        <a:bodyPr/>
        <a:lstStyle/>
        <a:p>
          <a:pPr>
            <a:defRPr sz="123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3564">
      <a:solidFill>
        <a:srgbClr val="000000"/>
      </a:solidFill>
      <a:prstDash val="solid"/>
    </a:ln>
  </c:spPr>
  <c:txPr>
    <a:bodyPr/>
    <a:lstStyle/>
    <a:p>
      <a:pPr>
        <a:defRPr sz="134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14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3003802281368818"/>
          <c:y val="2.3872679045092837E-2"/>
          <c:w val="0.75095057034220569"/>
          <c:h val="0.88063660477453576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4.2288557213930454E-2"/>
                  <c:y val="-1.033591731266149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18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1.7412935323383085E-2"/>
                  <c:y val="6.8906115417743394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74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6.185702718010453E-2"/>
                  <c:y val="2.2907437181667149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8 %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Лист1!$G$50:$G$52</c:f>
              <c:strCache>
                <c:ptCount val="3"/>
                <c:pt idx="0">
                  <c:v>не заводить животное</c:v>
                </c:pt>
                <c:pt idx="1">
                  <c:v>открывать приюты</c:v>
                </c:pt>
                <c:pt idx="2">
                  <c:v>уничтожение </c:v>
                </c:pt>
              </c:strCache>
            </c:strRef>
          </c:cat>
          <c:val>
            <c:numRef>
              <c:f>Лист1!$H$50:$H$52</c:f>
              <c:numCache>
                <c:formatCode>0%</c:formatCode>
                <c:ptCount val="3"/>
                <c:pt idx="0">
                  <c:v>0.1800000000000001</c:v>
                </c:pt>
                <c:pt idx="1">
                  <c:v>0.74000000000000044</c:v>
                </c:pt>
                <c:pt idx="2">
                  <c:v>8.0000000000000043E-2</c:v>
                </c:pt>
              </c:numCache>
            </c:numRef>
          </c:val>
        </c:ser>
        <c:dLbls>
          <c:showVal val="1"/>
        </c:dLbls>
        <c:shape val="box"/>
        <c:axId val="115391104"/>
        <c:axId val="115462528"/>
        <c:axId val="0"/>
      </c:bar3DChart>
      <c:catAx>
        <c:axId val="115391104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462528"/>
        <c:crosses val="autoZero"/>
        <c:auto val="1"/>
        <c:lblAlgn val="ctr"/>
        <c:lblOffset val="100"/>
        <c:tickLblSkip val="1"/>
        <c:tickMarkSkip val="1"/>
      </c:catAx>
      <c:valAx>
        <c:axId val="115462528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5391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0.40205</cdr:x>
      <cdr:y>0.75194</cdr:y>
    </cdr:from>
    <cdr:to>
      <cdr:x>0.63713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2634" y="2771775"/>
          <a:ext cx="12001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825CB2-BECC-49AF-9FF4-B0829116A5D3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55009A-14DB-423F-8103-3494C5800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Научно – практическая конференция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«Родной край глазами молодых»</a:t>
            </a:r>
            <a:endParaRPr lang="ru-RU" sz="2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«Бездомные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проблема всех и каждого»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Выполнила обучающаяся 5 класса</a:t>
            </a: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МОУ «ООШ№ 19 с.Ключи Красноармейского </a:t>
            </a: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района Саратовской области»</a:t>
            </a:r>
          </a:p>
          <a:p>
            <a:pPr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Марченко Альбина</a:t>
            </a: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Научный руководитель: Криворучко Юлия </a:t>
            </a:r>
          </a:p>
          <a:p>
            <a:pPr marL="0" indent="0"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Александровна учитель биологии, экологии</a:t>
            </a:r>
          </a:p>
          <a:p>
            <a:pPr marL="0" indent="0"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МОУ «ООШ № 19 с.Ключи Красноармейского</a:t>
            </a:r>
          </a:p>
          <a:p>
            <a:pPr marL="0" indent="0">
              <a:buNone/>
            </a:pP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2011 год</a:t>
            </a:r>
          </a:p>
          <a:p>
            <a:pPr marL="0" indent="0" algn="ct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 descr="C:\Users\1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85992"/>
            <a:ext cx="4000528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Ищу хозяина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3283634"/>
            <a:ext cx="3429024" cy="19202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Добрая, ласковая, умная. Никогда не предам своего хозяина.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«Люди! Не будьте к нам жестоки и равнодушны!»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OG0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36841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вопрос «Как Вы относитесь к бездомным животным?», мы получили ответы: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57158" y="2000240"/>
          <a:ext cx="850112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28662" y="1571612"/>
          <a:ext cx="765813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357165"/>
            <a:ext cx="8072437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вопрос: согласны ли Вы, что бездомные животные могут быть опасны?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ответов на вопрос: Случалось ли, что Вы брали бездомное животное в дом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85786" y="2108994"/>
          <a:ext cx="6643734" cy="432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3536"/>
            <a:ext cx="8358246" cy="103232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методы сокращения численности  бездомных животных для Вас наиболее приемлемы?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71538" y="2065338"/>
          <a:ext cx="7429552" cy="414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результате проведенной работы нами сделаны следующие выводы: </a:t>
            </a:r>
          </a:p>
          <a:p>
            <a:pPr lvl="0"/>
            <a:r>
              <a:rPr lang="ru-RU" sz="2800" dirty="0" smtClean="0">
                <a:latin typeface="Monotype Corsiva" pitchFamily="66" charset="0"/>
              </a:rPr>
              <a:t>большинство жителей нашего села – сочувствующие и добрые люди, которые своими силами стараются помочь бездомным животным, подкармливают их, некоторых берут к себе, а затем "пристраивают в хорошие руки".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endParaRPr lang="ru-RU" sz="2800" dirty="0" smtClean="0">
              <a:latin typeface="Monotype Corsiva" pitchFamily="66" charset="0"/>
            </a:endParaRPr>
          </a:p>
          <a:p>
            <a:pPr lvl="0"/>
            <a:r>
              <a:rPr lang="ru-RU" sz="2800" dirty="0" smtClean="0">
                <a:latin typeface="Monotype Corsiva" pitchFamily="66" charset="0"/>
              </a:rPr>
              <a:t>многие жители нашего села предлагают возможные пути решения проблемы.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5DA1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Отношение жителей села Ключи к проблеме бездомных животных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Домашний уют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Боня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на прогулке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0290" name="Picture 2" descr="C:\Users\1\Desktop\GGiKrji1G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57298"/>
            <a:ext cx="3974336" cy="4000528"/>
          </a:xfrm>
          <a:prstGeom prst="rect">
            <a:avLst/>
          </a:prstGeom>
          <a:noFill/>
        </p:spPr>
      </p:pic>
      <p:pic>
        <p:nvPicPr>
          <p:cNvPr id="140291" name="Picture 3" descr="C:\Users\1\Desktop\chau_chau_shhe_ranimoj_dushoj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143404" cy="400052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429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Решения проблемы  бездомных животных.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70000" lnSpcReduction="20000"/>
          </a:bodyPr>
          <a:lstStyle/>
          <a:p>
            <a:pPr marL="93663" indent="-4763" algn="just">
              <a:buNone/>
            </a:pPr>
            <a:r>
              <a:rPr lang="ru-RU" dirty="0" smtClean="0"/>
              <a:t>Необходимо помнить, что мы, в отличие от животных, существа разумные, во всяком случае, считаем себя таковыми, и то, что собаки бродят по улицам, прежде всего, зависит от нас самих.  Поэтому мы призываем людей к ответственности за тех, кто был ими приручен.  Силами школьников, к сожалению, мало, что можно сделать. Такую масштабную проблему невозможно решить без государственного вмешательства, но смотреть и ничего не делать тоже невозможно.                              Поэтому, мы уже проводим следующую работу:</a:t>
            </a:r>
          </a:p>
          <a:p>
            <a:pPr lvl="0" algn="just"/>
            <a:r>
              <a:rPr lang="ru-RU" dirty="0" smtClean="0"/>
              <a:t>ищем и (находим) хозяев для бездомных животных;</a:t>
            </a:r>
          </a:p>
          <a:p>
            <a:pPr lvl="0" algn="just"/>
            <a:r>
              <a:rPr lang="ru-RU" dirty="0" smtClean="0"/>
              <a:t>в данное время готовим агитбригаду с выступлением о проблеме для младших школьников;</a:t>
            </a:r>
          </a:p>
          <a:p>
            <a:pPr lvl="0" algn="just"/>
            <a:r>
              <a:rPr lang="ru-RU" dirty="0" smtClean="0"/>
              <a:t>пропагандируем  правильное  отношение человека к содержанию домашних животных. </a:t>
            </a:r>
          </a:p>
          <a:p>
            <a:pPr lvl="0" algn="just"/>
            <a:r>
              <a:rPr lang="ru-RU" dirty="0" smtClean="0"/>
              <a:t>планируем провести акцию "Мы в ответе за тех, кого приручили" с  выпуском информационных листовок, где привлекается внимание жителей села к проблеме бездомных животных.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Пропагандируем  правильное  отношение человека к содержанию домашних животных.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ф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3878286" cy="4429155"/>
          </a:xfrm>
          <a:prstGeom prst="rect">
            <a:avLst/>
          </a:prstGeom>
          <a:noFill/>
        </p:spPr>
      </p:pic>
      <p:pic>
        <p:nvPicPr>
          <p:cNvPr id="141316" name="Picture 4" descr="C:\Users\1\Desktop\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4918"/>
          <a:stretch>
            <a:fillRect/>
          </a:stretch>
        </p:blipFill>
        <p:spPr bwMode="auto">
          <a:xfrm>
            <a:off x="5500694" y="1714488"/>
            <a:ext cx="3357586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Акции в защиту четвероногих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62" name="Picture 2" descr="C:\Users\1\Desktop\юю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986115" cy="4429155"/>
          </a:xfrm>
          <a:prstGeom prst="rect">
            <a:avLst/>
          </a:prstGeom>
          <a:noFill/>
        </p:spPr>
      </p:pic>
      <p:pic>
        <p:nvPicPr>
          <p:cNvPr id="143363" name="Picture 3" descr="C:\Users\1\Desktop\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14488"/>
            <a:ext cx="557216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«Бездомные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проблема всех и каждого»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8715436" cy="577527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1800" dirty="0" smtClean="0"/>
              <a:t>Недавно на уроках литературы мы изучали произведение И.С. Тургенева «</a:t>
            </a:r>
            <a:r>
              <a:rPr lang="ru-RU" sz="1800" dirty="0" err="1" smtClean="0"/>
              <a:t>Муму</a:t>
            </a:r>
            <a:r>
              <a:rPr lang="ru-RU" sz="1800" dirty="0" smtClean="0"/>
              <a:t>», которое тронуло меня до глубины души. Огромная, безграничная любовь человека к маленькому беззащитному существу описана на примере отношения Герасима к своей собачке. По дороге домой,  все еще находясь под впечатлением добрых, теплых и преданных  отношений человека и животного,  вдруг я увидела ужасную картину: на обочине лежала мертвая собака. Откуда она? Что с ней случилось? Есть ли у нее хозяин? Почему произошла такая беда? Если ее сбила машина, то почему водитель даже не убрал ее тело, которое поражает прохожих своим видом?  А может она брошена хозяином или бездомна? В поисках ответа на мучившие меня вопросы, я стала спрашивать прохожих, чья это собака, заходить в дома, интересоваться,  </a:t>
            </a:r>
          </a:p>
          <a:p>
            <a:pPr algn="just">
              <a:buNone/>
            </a:pPr>
            <a:r>
              <a:rPr lang="ru-RU" sz="1800" dirty="0" smtClean="0"/>
              <a:t>     не пропала ли она у кого-нибудь. </a:t>
            </a:r>
          </a:p>
          <a:p>
            <a:pPr algn="just">
              <a:buNone/>
            </a:pPr>
            <a:r>
              <a:rPr lang="ru-RU" sz="1800" dirty="0" smtClean="0"/>
              <a:t>     Оказалось, что она ничья и у нее нет</a:t>
            </a:r>
          </a:p>
          <a:p>
            <a:pPr algn="just">
              <a:buNone/>
            </a:pPr>
            <a:r>
              <a:rPr lang="ru-RU" sz="1800" dirty="0" smtClean="0"/>
              <a:t>     хозяина. Как больно, как  жалко видеть </a:t>
            </a:r>
          </a:p>
          <a:p>
            <a:pPr algn="just">
              <a:buNone/>
            </a:pPr>
            <a:r>
              <a:rPr lang="ru-RU" sz="1800" dirty="0" smtClean="0"/>
              <a:t>     бездомных   животных, выброшенных </a:t>
            </a:r>
          </a:p>
          <a:p>
            <a:pPr algn="just">
              <a:buNone/>
            </a:pPr>
            <a:r>
              <a:rPr lang="ru-RU" sz="1800" dirty="0" smtClean="0"/>
              <a:t>     на улицу  прежними хозяевами. Почему</a:t>
            </a:r>
          </a:p>
          <a:p>
            <a:pPr algn="just">
              <a:buNone/>
            </a:pPr>
            <a:r>
              <a:rPr lang="ru-RU" sz="1800" dirty="0" smtClean="0"/>
              <a:t>    люди забыли о верности и привязанности тех, кого приручили и равнодушно проходят мимо них, делая вид, что ничего не замечают. </a:t>
            </a: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2050" name="Picture 2" descr="C:\Users\1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14818"/>
            <a:ext cx="3538534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85992"/>
            <a:ext cx="8183880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Погибшая  собака на обочине дороги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04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7500990" cy="50859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571504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действий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получить ответы на эти вопросы мы вместе с ребятами из моего класса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составили план действий: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наблюдения на улицах нашего села;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подсчитать количество бездомных собак;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социологический опрос населения и учащихся школы;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 причины возникновения бездомных животных;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помощи бездомным животным.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Бездомные животные</a:t>
            </a:r>
            <a:endParaRPr lang="ru-RU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5214974" cy="5143536"/>
          </a:xfrm>
          <a:solidFill>
            <a:srgbClr val="FFC000"/>
          </a:solidFill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400" dirty="0" smtClean="0"/>
              <a:t>    </a:t>
            </a:r>
            <a:r>
              <a:rPr lang="ru-RU" sz="4000" dirty="0" smtClean="0"/>
              <a:t>«Бездомные животные – безнадзорные собаки, кошки или другие домашние животные, которые обитают стаями и поодиночке на  улицах. Источником появления бездомных животных являются выброшенные, потерявшиеся собаки, а также те, которые родились на улице, т.е. изначально бездомные. Бездомные собаки  существуют во всех российских городах и селах. Одичавшие собаки встречаются в сельской и городской среде, лесной зоне, вблизи населенных пунктов. Точных данных о численности бездомных животных нет.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1\Desktop\Рисунок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14422"/>
            <a:ext cx="3643338" cy="2794038"/>
          </a:xfrm>
          <a:prstGeom prst="rect">
            <a:avLst/>
          </a:prstGeom>
          <a:noFill/>
        </p:spPr>
      </p:pic>
      <p:pic>
        <p:nvPicPr>
          <p:cNvPr id="3076" name="Picture 4" descr="C:\Users\1\Desktop\huiop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364333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Причины возникновения бездомных животных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7218" name="Picture 2" descr="C:\Users\1\Desktop\0_5881a_eb913827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85992"/>
            <a:ext cx="3000396" cy="2405865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4286248" y="17859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4357686" y="44291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071670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6000760" y="328612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785794"/>
            <a:ext cx="300039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приютов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0892" y="2214554"/>
            <a:ext cx="2000264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обучения владельцев правилам содержания животных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2214554"/>
            <a:ext cx="2000264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Безответственное владение животными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00364" y="5429264"/>
            <a:ext cx="321471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Коммерческое использование животных.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связанные с бездомными животными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89567"/>
            <a:ext cx="4210080" cy="4572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/>
              <a:t>Проблемы связанные с бездомными животными остаются актуальными, хотя большинство людей не обращают внимания или делают вид, что не замечают их. Даже сами по себе уличные животные составляют множество проблем для человеческого общества. </a:t>
            </a:r>
          </a:p>
          <a:p>
            <a:pPr marL="0" indent="0" algn="just">
              <a:buNone/>
            </a:pPr>
            <a:r>
              <a:rPr lang="ru-RU" sz="2400" dirty="0" smtClean="0"/>
              <a:t>    Из всех существующих в природе животных собака теснее всего связана с человеком, поэтому неудивительно, что у них много общих болезней таких, как гельминтозы, бешенство, стригущий лишай и др.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139266" name="Picture 2" descr="C:\Users\1\Desktop\photo20355_ful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286280" cy="421484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Бездомные животные в нашем селе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8890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Изучая проблему  «Бездомные животные в нашем селе»,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я и мои одноклассники в течение определенного времени  наблюдали за ситуацией на улицах. В ходе наблюдений нами было  выявлено около 20 особей бездомных собак.</a:t>
            </a:r>
          </a:p>
          <a:p>
            <a:pPr marL="8890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Произведенный нами учет бездомных собак и социологический опрос, позволили нам получить общее представление о данной проблеме в нашем селе:</a:t>
            </a:r>
          </a:p>
          <a:p>
            <a:pPr marL="8890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всего жителей в селе – 575 человек </a:t>
            </a:r>
          </a:p>
          <a:p>
            <a:pPr lvl="0"/>
            <a:endParaRPr lang="ru-RU" sz="2000" dirty="0" smtClean="0">
              <a:solidFill>
                <a:schemeClr val="bg1"/>
              </a:solidFill>
            </a:endParaRP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marL="176213" indent="-39688" algn="just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4000504"/>
          <a:ext cx="6096000" cy="2357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589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3" y="3857630"/>
          <a:ext cx="7572428" cy="264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1"/>
                <a:gridCol w="2714643"/>
                <a:gridCol w="1893107"/>
                <a:gridCol w="1893107"/>
              </a:tblGrid>
              <a:tr h="769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№  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Название улицы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Количество жителей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бездомных собак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4327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Советская 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27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Ульяновская 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</a:t>
                      </a:r>
                      <a:endParaRPr lang="ru-R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27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Чехова 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274</a:t>
                      </a:r>
                      <a:endParaRPr lang="ru-R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27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Чапаева 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143</a:t>
                      </a:r>
                      <a:endParaRPr lang="ru-R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Безнадзорные собаки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ул. Чехова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ул. Советская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6196" name="Picture 4" descr="C:\Users\1\Desktop\addb918612060154874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786214" cy="3429024"/>
          </a:xfrm>
          <a:prstGeom prst="rect">
            <a:avLst/>
          </a:prstGeom>
          <a:noFill/>
        </p:spPr>
      </p:pic>
      <p:pic>
        <p:nvPicPr>
          <p:cNvPr id="136195" name="Picture 3" descr="C:\Users\1\Desktop\sobak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14876" y="1643050"/>
            <a:ext cx="403860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862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Городская</vt:lpstr>
      <vt:lpstr>Изящная</vt:lpstr>
      <vt:lpstr>Тема Office</vt:lpstr>
      <vt:lpstr>1_Литейная</vt:lpstr>
      <vt:lpstr>1_Изящная</vt:lpstr>
      <vt:lpstr>Открытая</vt:lpstr>
      <vt:lpstr>Обычная</vt:lpstr>
      <vt:lpstr>1_Городская</vt:lpstr>
      <vt:lpstr>Трек</vt:lpstr>
      <vt:lpstr>Солнцестояние</vt:lpstr>
      <vt:lpstr>Поток</vt:lpstr>
      <vt:lpstr>Научно – практическая конференция «Родной край глазами молодых»</vt:lpstr>
      <vt:lpstr>  Тема: «Бездомные животные -  проблема всех и каждого» </vt:lpstr>
      <vt:lpstr>Погибшая  собака на обочине дороги</vt:lpstr>
      <vt:lpstr>План действий</vt:lpstr>
      <vt:lpstr>Бездомные животные</vt:lpstr>
      <vt:lpstr>Причины возникновения бездомных животных </vt:lpstr>
      <vt:lpstr>Проблемы, связанные с бездомными животными </vt:lpstr>
      <vt:lpstr>    Бездомные животные в нашем селе</vt:lpstr>
      <vt:lpstr>Безнадзорные собаки</vt:lpstr>
      <vt:lpstr>Ищу хозяина</vt:lpstr>
      <vt:lpstr> Социологический опрос На вопрос «Как Вы относитесь к бездомным животным?», мы получили ответы: </vt:lpstr>
      <vt:lpstr>На вопрос: согласны ли Вы, что бездомные животные могут быть опасны?</vt:lpstr>
      <vt:lpstr>Результаты ответов на вопрос: Случалось ли, что Вы брали бездомное животное в дом?</vt:lpstr>
      <vt:lpstr>Какие методы сокращения численности  бездомных животных для Вас наиболее приемлемы?</vt:lpstr>
      <vt:lpstr>  Отношение жителей села Ключи к проблеме бездомных животных </vt:lpstr>
      <vt:lpstr>Домашний уют</vt:lpstr>
      <vt:lpstr>Решения проблемы  бездомных животных. </vt:lpstr>
      <vt:lpstr> Пропагандируем  правильное  отношение человека к содержанию домашних животных.  </vt:lpstr>
      <vt:lpstr>Акции в защиту четвероногих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 – практическая конференция «Родной край глазами молодых»</dc:title>
  <dc:creator>1</dc:creator>
  <cp:lastModifiedBy>1</cp:lastModifiedBy>
  <cp:revision>73</cp:revision>
  <dcterms:created xsi:type="dcterms:W3CDTF">2012-02-06T18:30:01Z</dcterms:created>
  <dcterms:modified xsi:type="dcterms:W3CDTF">2012-02-19T17:57:29Z</dcterms:modified>
</cp:coreProperties>
</file>