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6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E137E3D-5AB1-49D1-9963-F0B3D99BDE38}">
          <p14:sldIdLst>
            <p14:sldId id="256"/>
            <p14:sldId id="257"/>
            <p14:sldId id="271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71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76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134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7581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01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214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584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150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86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68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65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9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76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90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26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38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F51BA-F44A-4849-8E30-C74CE6C7DA2B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CEFC2-A912-4FE5-A380-98FF41F66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7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  <p:sldLayoutId id="2147484018" r:id="rId12"/>
    <p:sldLayoutId id="2147484019" r:id="rId13"/>
    <p:sldLayoutId id="2147484020" r:id="rId14"/>
    <p:sldLayoutId id="2147484021" r:id="rId15"/>
    <p:sldLayoutId id="2147484022" r:id="rId16"/>
    <p:sldLayoutId id="214748402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235" y="682387"/>
            <a:ext cx="7602939" cy="1840643"/>
          </a:xfrm>
        </p:spPr>
        <p:txBody>
          <a:bodyPr>
            <a:normAutofit/>
          </a:bodyPr>
          <a:lstStyle/>
          <a:p>
            <a:pPr algn="ctr"/>
            <a:endParaRPr lang="ru-RU" sz="44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96500" y="6159310"/>
            <a:ext cx="5204347" cy="698690"/>
          </a:xfrm>
        </p:spPr>
        <p:txBody>
          <a:bodyPr>
            <a:noAutofit/>
          </a:bodyPr>
          <a:lstStyle/>
          <a:p>
            <a:endParaRPr lang="ru-RU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55427" y="2852383"/>
            <a:ext cx="10272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Тема</a:t>
            </a:r>
            <a:r>
              <a:rPr lang="en-US" sz="4000" dirty="0" smtClean="0"/>
              <a:t>: </a:t>
            </a:r>
            <a:r>
              <a:rPr lang="ru-RU" sz="4000" dirty="0" smtClean="0"/>
              <a:t>Силовые возможности человека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9819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4906" y="1023583"/>
            <a:ext cx="6702188" cy="829102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Calibri" panose="020F0502020204030204" pitchFamily="34" charset="0"/>
              </a:rPr>
              <a:t>Силовая выносливость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1085" y="2003492"/>
            <a:ext cx="10409830" cy="4024125"/>
          </a:xfrm>
        </p:spPr>
        <p:txBody>
          <a:bodyPr/>
          <a:lstStyle/>
          <a:p>
            <a:r>
              <a:rPr lang="ru-RU" b="1" dirty="0"/>
              <a:t>Силовая выносливость </a:t>
            </a:r>
            <a:r>
              <a:rPr lang="ru-RU" dirty="0"/>
              <a:t>— это способность противостоять утомлению, вызываемому относительно продолжительными мышечными напряжениями значительной величины. В зависимости от режима работы мышц выделяют статическую и динамическую силовую выносливость. Динамическая силовая выносливость характерна для циклической и ациклической деятельности, а статическая силовая выносливость типична для деятельности, связанной с удержанием рабочего напряжения в определенной позе</a:t>
            </a:r>
          </a:p>
        </p:txBody>
      </p:sp>
    </p:spTree>
    <p:extLst>
      <p:ext uri="{BB962C8B-B14F-4D97-AF65-F5344CB8AC3E}">
        <p14:creationId xmlns:p14="http://schemas.microsoft.com/office/powerpoint/2010/main" val="299158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5061" y="1078174"/>
            <a:ext cx="5241878" cy="842750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Calibri" panose="020F0502020204030204" pitchFamily="34" charset="0"/>
              </a:rPr>
              <a:t>Силовая ловкость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Силовая ловкость </a:t>
            </a:r>
            <a:r>
              <a:rPr lang="ru-RU" dirty="0"/>
              <a:t>проявляется там, где есть сменный характер режима работы мышц, меняющиеся и непредвиденные ситуации деятельности (регби, борьба, хоккей с мячом и др.). Ее можно определить как «способность точно дифференцировать мышечные усилия различной величины в условиях непредвиденных ситуаций и смешанных режимов работы мышц»</a:t>
            </a:r>
          </a:p>
        </p:txBody>
      </p:sp>
    </p:spTree>
    <p:extLst>
      <p:ext uri="{BB962C8B-B14F-4D97-AF65-F5344CB8AC3E}">
        <p14:creationId xmlns:p14="http://schemas.microsoft.com/office/powerpoint/2010/main" val="19603781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5098" y="1365555"/>
            <a:ext cx="7601803" cy="1050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>
                <a:latin typeface="Calibri" panose="020F0502020204030204" pitchFamily="34" charset="0"/>
              </a:rPr>
              <a:t>Задачи развития силовых </a:t>
            </a:r>
            <a:r>
              <a:rPr lang="en-US" sz="4900" dirty="0" smtClean="0">
                <a:latin typeface="Calibri" panose="020F0502020204030204" pitchFamily="34" charset="0"/>
              </a:rPr>
              <a:t/>
            </a:r>
            <a:br>
              <a:rPr lang="en-US" sz="4900" dirty="0" smtClean="0">
                <a:latin typeface="Calibri" panose="020F0502020204030204" pitchFamily="34" charset="0"/>
              </a:rPr>
            </a:br>
            <a:r>
              <a:rPr lang="ru-RU" sz="4900" dirty="0" smtClean="0">
                <a:latin typeface="Calibri" panose="020F0502020204030204" pitchFamily="34" charset="0"/>
              </a:rPr>
              <a:t>способностей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Первая задача — общее гармоническое развитие всех мышечных групп опорно-двигательного аппарата человека. Она решается путем использования избирательных силовых упражнений. Здесь важное значение имеют их объем и </a:t>
            </a:r>
            <a:r>
              <a:rPr lang="ru-RU" dirty="0" smtClean="0"/>
              <a:t>содержание</a:t>
            </a:r>
            <a:r>
              <a:rPr lang="en-US" dirty="0" smtClean="0"/>
              <a:t>.</a:t>
            </a:r>
          </a:p>
          <a:p>
            <a:r>
              <a:rPr lang="ru-RU" dirty="0"/>
              <a:t>Вторая задача — разностороннее развитие силовых способностей в единстве с освоением жизненно важных двигательных </a:t>
            </a:r>
            <a:r>
              <a:rPr lang="ru-RU" dirty="0" smtClean="0"/>
              <a:t>действий. </a:t>
            </a:r>
            <a:r>
              <a:rPr lang="ru-RU" dirty="0"/>
              <a:t>Данная задача предполагает развитие силовых способностей всех основных видов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Третья задача — создание условий и возможностей (базы) для дальнейшего совершенствования силовых способностей в рамках занятий конкретным видом спорта или в плане профессионально прикладной физической подготовки. </a:t>
            </a:r>
          </a:p>
        </p:txBody>
      </p:sp>
    </p:spTree>
    <p:extLst>
      <p:ext uri="{BB962C8B-B14F-4D97-AF65-F5344CB8AC3E}">
        <p14:creationId xmlns:p14="http://schemas.microsoft.com/office/powerpoint/2010/main" val="42137109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1668">
            <a:off x="6833892" y="3010804"/>
            <a:ext cx="5035180" cy="308153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8509">
            <a:off x="314705" y="2831986"/>
            <a:ext cx="5161789" cy="34349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12" y="1089962"/>
            <a:ext cx="12115988" cy="129302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Применение силовых возможностей</a:t>
            </a:r>
            <a:endParaRPr lang="ru-RU" sz="4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341" y="1987306"/>
            <a:ext cx="3152408" cy="472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2469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05971"/>
            <a:ext cx="11944635" cy="13784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Контрольные упражнения </a:t>
            </a:r>
            <a:r>
              <a:rPr lang="ru-RU" sz="4400" dirty="0" smtClean="0"/>
              <a:t> </a:t>
            </a:r>
            <a:r>
              <a:rPr lang="ru-RU" sz="4400" dirty="0"/>
              <a:t>для определения уровня развития силовых способностей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0405" y="3286382"/>
            <a:ext cx="11324230" cy="290970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В </a:t>
            </a:r>
            <a:r>
              <a:rPr lang="ru-RU" dirty="0"/>
              <a:t>практике физического воспитания количественно-силовые возможности оцениваются двумя способами: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smtClean="0"/>
              <a:t>с </a:t>
            </a:r>
            <a:r>
              <a:rPr lang="ru-RU" dirty="0"/>
              <a:t>помощью измерительных устройств — динамометров</a:t>
            </a:r>
            <a:r>
              <a:rPr lang="ru-RU" i="1" dirty="0"/>
              <a:t> , </a:t>
            </a:r>
            <a:r>
              <a:rPr lang="ru-RU" dirty="0"/>
              <a:t>динамографов, тензометрических силоизмерительных </a:t>
            </a:r>
            <a:r>
              <a:rPr lang="ru-RU" dirty="0" smtClean="0"/>
              <a:t>устройств</a:t>
            </a:r>
          </a:p>
          <a:p>
            <a:pPr marL="457200" indent="-457200">
              <a:buAutoNum type="arabicParenR"/>
            </a:pPr>
            <a:r>
              <a:rPr lang="ru-RU" dirty="0" smtClean="0"/>
              <a:t>с </a:t>
            </a:r>
            <a:r>
              <a:rPr lang="ru-RU" dirty="0"/>
              <a:t>помощью специальных контрольных упражнений, тестов на </a:t>
            </a:r>
            <a:r>
              <a:rPr lang="ru-RU" dirty="0" smtClean="0"/>
              <a:t>силу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4946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7992" y="941794"/>
            <a:ext cx="10114128" cy="1293028"/>
          </a:xfrm>
        </p:spPr>
        <p:txBody>
          <a:bodyPr>
            <a:normAutofit fontScale="90000"/>
          </a:bodyPr>
          <a:lstStyle/>
          <a:p>
            <a:r>
              <a:rPr lang="ru-RU" dirty="0"/>
              <a:t>Факторы, обусловливающие силовые возможности человека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948" y="1845714"/>
            <a:ext cx="11364604" cy="15858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  Структура </a:t>
            </a:r>
            <a:r>
              <a:rPr lang="ru-RU" dirty="0"/>
              <a:t>мышц. По структуре и метаболическими свойствами различают два основных типа мышечных волокон: ПС и ШС волокна. </a:t>
            </a:r>
            <a:r>
              <a:rPr lang="ru-RU" dirty="0" err="1"/>
              <a:t>Пс</a:t>
            </a:r>
            <a:r>
              <a:rPr lang="ru-RU" dirty="0"/>
              <a:t> волокна способны к длительной, медленной работы. Сила и скорость сокращения ШС волокон значительно выше, чем ПС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47" y="3066912"/>
            <a:ext cx="2848401" cy="363625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71081" y="3042476"/>
            <a:ext cx="840247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000" dirty="0" smtClean="0"/>
              <a:t>При малом напряжены в работу включаются преимущественно медленно сократительные  волокна. Быстро сократительные имеют более высокий порог возбуждения и включаются при значительных нагрузках. Интересно, что даже при очень больших нагрузках одновременно включаются в работу всего 40-50% количества двигательных единиц. Даже сильнейшие хорошо тренированные штангисты во время рекордных подходов могут мобилизовать не более 60-65% двигательных единиц. Наибольшее количество двигательных единиц организм включает в работу в экстремальных условиях под влиянием очень сильных эмоций.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13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2768" y="1023582"/>
            <a:ext cx="7466463" cy="733568"/>
          </a:xfrm>
        </p:spPr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smtClean="0"/>
              <a:t>jd-sport.ru/index.php/fitnes/14-sila-cheloveka.htm</a:t>
            </a:r>
            <a:endParaRPr lang="ru-RU" dirty="0" smtClean="0"/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gos.ucoz.ru/news/2008-06-14-13</a:t>
            </a:r>
            <a:endParaRPr lang="ru-RU" dirty="0" smtClean="0"/>
          </a:p>
          <a:p>
            <a:r>
              <a:rPr lang="en-US" dirty="0"/>
              <a:t>https://</a:t>
            </a:r>
            <a:r>
              <a:rPr lang="en-US" dirty="0" smtClean="0"/>
              <a:t>www.google.ru/search</a:t>
            </a:r>
            <a:endParaRPr lang="ru-RU" dirty="0" smtClean="0"/>
          </a:p>
          <a:p>
            <a:r>
              <a:rPr lang="en-US" dirty="0"/>
              <a:t>http://makethemselvesbetter.blogspot.ru/2012/09/blog-post_361.html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3807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4291" y="1856095"/>
            <a:ext cx="9263418" cy="45263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    Сила</a:t>
            </a:r>
            <a:r>
              <a:rPr lang="ru-RU" dirty="0"/>
              <a:t> – способность людей противодействовать внешнему сопротивлению или преодолевать его мышечными усилиями.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59422" y="600600"/>
            <a:ext cx="1873156" cy="695937"/>
          </a:xfrm>
        </p:spPr>
        <p:txBody>
          <a:bodyPr>
            <a:noAutofit/>
          </a:bodyPr>
          <a:lstStyle/>
          <a:p>
            <a:r>
              <a:rPr lang="ru-RU" sz="4400" dirty="0" smtClean="0"/>
              <a:t>СИЛА</a:t>
            </a:r>
            <a:endParaRPr lang="ru-RU" sz="4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261" y="2605482"/>
            <a:ext cx="6105478" cy="406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914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4559" y="1023582"/>
            <a:ext cx="6442881" cy="719920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Calibri" panose="020F0502020204030204" pitchFamily="34" charset="0"/>
              </a:rPr>
              <a:t>Силовые способности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3582" y="2221856"/>
            <a:ext cx="10714060" cy="402412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      </a:t>
            </a:r>
            <a:r>
              <a:rPr lang="ru-RU" b="1" dirty="0" smtClean="0"/>
              <a:t>Силовые </a:t>
            </a:r>
            <a:r>
              <a:rPr lang="ru-RU" b="1" dirty="0"/>
              <a:t>способности </a:t>
            </a:r>
            <a:r>
              <a:rPr lang="ru-RU" dirty="0"/>
              <a:t>— это комплекс различных проявление человека в определенной двигательной деятельности, в основе которых лежит понятие «сила</a:t>
            </a:r>
            <a:r>
              <a:rPr lang="ru-RU" dirty="0" smtClean="0"/>
              <a:t>».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ru-RU" dirty="0" smtClean="0"/>
              <a:t>Силовые </a:t>
            </a:r>
            <a:r>
              <a:rPr lang="ru-RU" dirty="0"/>
              <a:t>способности проявляются не сами по себе, а через какую-либо двигательную деятельность. При этом влияние на проявление силовых способностей оказывают разные факторы, вклад которых в каждом конкретном случае меняется в зависимости конкретных двигательных действий и условий их осуществления вида силовых способностей, возрастных, половых и индивидуальных особенностей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66698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8273" y="1187355"/>
            <a:ext cx="8435454" cy="638034"/>
          </a:xfrm>
        </p:spPr>
        <p:txBody>
          <a:bodyPr>
            <a:noAutofit/>
          </a:bodyPr>
          <a:lstStyle/>
          <a:p>
            <a:r>
              <a:rPr lang="ru-RU" sz="4400" dirty="0">
                <a:latin typeface="Calibri" panose="020F0502020204030204" pitchFamily="34" charset="0"/>
              </a:rPr>
              <a:t>Виды силовых способностей: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992" y="2019869"/>
            <a:ext cx="11720015" cy="4531056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dirty="0"/>
              <a:t>Собственные – определяют возможности нервно-мышечного аппарата. Существует медленная и статическая сила.</a:t>
            </a:r>
          </a:p>
          <a:p>
            <a:pPr fontAlgn="base"/>
            <a:r>
              <a:rPr lang="ru-RU" dirty="0"/>
              <a:t>Скоростно-силовые – преодоление  какого-то сопротивления за очень короткое время. Эти способности делятся на быструю силу и взрывную силу.</a:t>
            </a:r>
          </a:p>
          <a:p>
            <a:pPr fontAlgn="base"/>
            <a:r>
              <a:rPr lang="ru-RU" dirty="0"/>
              <a:t>Силовая выносливость – противостояние утомлению за счет мышечных, усилий под действием внешних отягощений или собственного веса. Эта способность делится на динамическую силовую выносливость, статическую силовую выносливость.</a:t>
            </a:r>
          </a:p>
          <a:p>
            <a:pPr fontAlgn="base"/>
            <a:r>
              <a:rPr lang="ru-RU" dirty="0"/>
              <a:t>Силовая ловкость – дифференцирование мышечных усилий в условиях неопределенных ситуаций и разных работ мышц.</a:t>
            </a:r>
          </a:p>
          <a:p>
            <a:pPr fontAlgn="base"/>
            <a:r>
              <a:rPr lang="ru-RU" dirty="0"/>
              <a:t> Средства развития силовых способностей:</a:t>
            </a:r>
          </a:p>
          <a:p>
            <a:pPr fontAlgn="base"/>
            <a:r>
              <a:rPr lang="ru-RU" dirty="0"/>
              <a:t>Упражнения без внешнего отягощения, а только с собственным весом.</a:t>
            </a:r>
          </a:p>
          <a:p>
            <a:pPr fontAlgn="base"/>
            <a:r>
              <a:rPr lang="ru-RU" dirty="0"/>
              <a:t>Различные упражнения с отягощением ( свободный вес (гантели и штанги), тренажеры, амортизаторы и другие устройства).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26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8619" y="1132863"/>
            <a:ext cx="8694761" cy="1293028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latin typeface="Calibri" panose="020F0502020204030204" pitchFamily="34" charset="0"/>
              </a:rPr>
              <a:t>Факторы определения силовых способностей: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765" y="2711045"/>
            <a:ext cx="7079208" cy="3839880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  </a:t>
            </a:r>
            <a:r>
              <a:rPr lang="ru-RU" sz="2400" dirty="0"/>
              <a:t>Пол.</a:t>
            </a:r>
          </a:p>
          <a:p>
            <a:pPr fontAlgn="base"/>
            <a:r>
              <a:rPr lang="ru-RU" sz="2400" dirty="0"/>
              <a:t>  Возраст человека.</a:t>
            </a:r>
          </a:p>
          <a:p>
            <a:pPr fontAlgn="base"/>
            <a:r>
              <a:rPr lang="ru-RU" sz="2400" dirty="0"/>
              <a:t>  Вес человека.</a:t>
            </a:r>
          </a:p>
          <a:p>
            <a:pPr fontAlgn="base"/>
            <a:r>
              <a:rPr lang="ru-RU" sz="2400" dirty="0"/>
              <a:t>  Физическая форма человека.</a:t>
            </a:r>
          </a:p>
          <a:p>
            <a:pPr fontAlgn="base"/>
            <a:r>
              <a:rPr lang="ru-RU" sz="2400" dirty="0"/>
              <a:t> Психологическое состояние человека.</a:t>
            </a:r>
          </a:p>
          <a:p>
            <a:pPr fontAlgn="base"/>
            <a:r>
              <a:rPr lang="ru-RU" sz="2400" dirty="0"/>
              <a:t> Объем мышц.</a:t>
            </a:r>
          </a:p>
          <a:p>
            <a:pPr fontAlgn="base"/>
            <a:r>
              <a:rPr lang="ru-RU" sz="2400" dirty="0"/>
              <a:t> Техника выполнения упражнений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08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634" y="1201003"/>
            <a:ext cx="10400731" cy="733568"/>
          </a:xfrm>
        </p:spPr>
        <p:txBody>
          <a:bodyPr>
            <a:noAutofit/>
          </a:bodyPr>
          <a:lstStyle/>
          <a:p>
            <a:r>
              <a:rPr lang="ru-RU" sz="4400" dirty="0">
                <a:latin typeface="Calibri" panose="020F0502020204030204" pitchFamily="34" charset="0"/>
              </a:rPr>
              <a:t>Формы проявления мышечной </a:t>
            </a:r>
            <a:r>
              <a:rPr lang="ru-RU" sz="4400" dirty="0" smtClean="0">
                <a:latin typeface="Calibri" panose="020F0502020204030204" pitchFamily="34" charset="0"/>
              </a:rPr>
              <a:t>силы</a:t>
            </a:r>
            <a:endParaRPr lang="ru-RU" sz="4400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588" y="2221857"/>
            <a:ext cx="11378821" cy="3742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Сила </a:t>
            </a:r>
            <a:r>
              <a:rPr lang="ru-RU" dirty="0"/>
              <a:t>мышцы - это способность за счет мышечных сокращений преодолевать внешнее сопротивление. При ее оценке различают абсолютную и относительную мышечную силу.</a:t>
            </a:r>
          </a:p>
          <a:p>
            <a:pPr marL="0" indent="0">
              <a:buNone/>
            </a:pPr>
            <a:r>
              <a:rPr lang="ru-RU" dirty="0" smtClean="0"/>
              <a:t>     Изометрически </a:t>
            </a:r>
            <a:r>
              <a:rPr lang="ru-RU" dirty="0"/>
              <a:t>сокращающаяся мышца развивает максимально возможное для нее напряжение при одновременном выполнении следующих трех условий:</a:t>
            </a:r>
          </a:p>
          <a:p>
            <a:pPr marL="0" indent="0">
              <a:buNone/>
            </a:pPr>
            <a:r>
              <a:rPr lang="ru-RU" dirty="0" smtClean="0"/>
              <a:t> 1</a:t>
            </a:r>
            <a:r>
              <a:rPr lang="ru-RU" dirty="0"/>
              <a:t>) активации всех двигательных единиц (мышечных волокон) данной мышцы;</a:t>
            </a:r>
          </a:p>
          <a:p>
            <a:pPr marL="0" indent="0">
              <a:buNone/>
            </a:pPr>
            <a:r>
              <a:rPr lang="ru-RU" dirty="0" smtClean="0"/>
              <a:t> 2</a:t>
            </a:r>
            <a:r>
              <a:rPr lang="ru-RU" dirty="0"/>
              <a:t>) режиме полного тетануса у всех ее двигательных единиц;</a:t>
            </a:r>
          </a:p>
          <a:p>
            <a:pPr marL="0" indent="0">
              <a:buNone/>
            </a:pPr>
            <a:r>
              <a:rPr lang="ru-RU" dirty="0" smtClean="0"/>
              <a:t> 3</a:t>
            </a:r>
            <a:r>
              <a:rPr lang="ru-RU" dirty="0"/>
              <a:t>) сокращении мышцы при длине покоя.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93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600" y="1433016"/>
            <a:ext cx="11242343" cy="11327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900" dirty="0" smtClean="0">
                <a:latin typeface="Calibri" panose="020F0502020204030204" pitchFamily="34" charset="0"/>
              </a:rPr>
              <a:t>Физиологические </a:t>
            </a:r>
            <a:r>
              <a:rPr lang="ru-RU" sz="4900" dirty="0">
                <a:latin typeface="Calibri" panose="020F0502020204030204" pitchFamily="34" charset="0"/>
              </a:rPr>
              <a:t>механизмы развития силы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9572" y="2833875"/>
            <a:ext cx="10820400" cy="2911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В </a:t>
            </a:r>
            <a:r>
              <a:rPr lang="ru-RU" sz="2400" dirty="0"/>
              <a:t>развитии мышечной силы имеют значение: </a:t>
            </a:r>
            <a:endParaRPr lang="ru-RU" sz="2400" dirty="0" smtClean="0"/>
          </a:p>
          <a:p>
            <a:r>
              <a:rPr lang="ru-RU" sz="2400" dirty="0" smtClean="0"/>
              <a:t>1</a:t>
            </a:r>
            <a:r>
              <a:rPr lang="ru-RU" sz="2400" dirty="0"/>
              <a:t>) внутримышечные </a:t>
            </a:r>
            <a:r>
              <a:rPr lang="ru-RU" sz="2400" dirty="0" smtClean="0"/>
              <a:t>факторы </a:t>
            </a:r>
          </a:p>
          <a:p>
            <a:r>
              <a:rPr lang="ru-RU" sz="2400" dirty="0" smtClean="0"/>
              <a:t>2</a:t>
            </a:r>
            <a:r>
              <a:rPr lang="ru-RU" sz="2400" dirty="0"/>
              <a:t>) особенности нервной </a:t>
            </a:r>
            <a:r>
              <a:rPr lang="ru-RU" sz="2400" dirty="0" smtClean="0"/>
              <a:t>регуляции</a:t>
            </a:r>
          </a:p>
          <a:p>
            <a:r>
              <a:rPr lang="ru-RU" sz="2400" dirty="0" smtClean="0"/>
              <a:t>3</a:t>
            </a:r>
            <a:r>
              <a:rPr lang="ru-RU" sz="2400" dirty="0"/>
              <a:t>) психофизиологические </a:t>
            </a:r>
            <a:r>
              <a:rPr lang="ru-RU" sz="2400" dirty="0" smtClean="0"/>
              <a:t>механизмы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0069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4943" y="1364874"/>
            <a:ext cx="9062113" cy="129302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Классификация </a:t>
            </a:r>
            <a:r>
              <a:rPr lang="ru-RU" sz="4400" dirty="0"/>
              <a:t>силовых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ru-RU" sz="4400" dirty="0" smtClean="0"/>
              <a:t>способностей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799" y="2640843"/>
            <a:ext cx="10820400" cy="353818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ru-RU" sz="2800" dirty="0" smtClean="0"/>
              <a:t>Различают</a:t>
            </a:r>
            <a:r>
              <a:rPr lang="ru-RU" sz="2800" dirty="0"/>
              <a:t> собственно силовые способности и их соединение с другими физическими способностями </a:t>
            </a:r>
            <a:endParaRPr lang="en-US" sz="2800" dirty="0" smtClean="0"/>
          </a:p>
          <a:p>
            <a:r>
              <a:rPr lang="ru-RU" sz="2800" dirty="0" smtClean="0"/>
              <a:t>скоростно-силовые</a:t>
            </a:r>
            <a:endParaRPr lang="en-US" sz="2800" dirty="0" smtClean="0"/>
          </a:p>
          <a:p>
            <a:r>
              <a:rPr lang="ru-RU" sz="2800" dirty="0" smtClean="0"/>
              <a:t>силовая ловкость</a:t>
            </a:r>
            <a:endParaRPr lang="en-US" sz="2800" dirty="0" smtClean="0"/>
          </a:p>
          <a:p>
            <a:r>
              <a:rPr lang="ru-RU" sz="2800" dirty="0" smtClean="0"/>
              <a:t>силовая </a:t>
            </a:r>
            <a:r>
              <a:rPr lang="ru-RU" sz="2800" dirty="0"/>
              <a:t>выносливость </a:t>
            </a:r>
          </a:p>
        </p:txBody>
      </p:sp>
    </p:spTree>
    <p:extLst>
      <p:ext uri="{BB962C8B-B14F-4D97-AF65-F5344CB8AC3E}">
        <p14:creationId xmlns:p14="http://schemas.microsoft.com/office/powerpoint/2010/main" val="8338325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9401" y="901532"/>
            <a:ext cx="5733197" cy="1293028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Calibri" panose="020F0502020204030204" pitchFamily="34" charset="0"/>
              </a:rPr>
              <a:t>Скоростно-силовые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799" y="2194560"/>
            <a:ext cx="10820400" cy="2677691"/>
          </a:xfrm>
        </p:spPr>
        <p:txBody>
          <a:bodyPr/>
          <a:lstStyle/>
          <a:p>
            <a:r>
              <a:rPr lang="ru-RU" b="1" dirty="0"/>
              <a:t>Скоростно-силовые </a:t>
            </a:r>
            <a:r>
              <a:rPr lang="ru-RU" dirty="0"/>
              <a:t>способности характеризуются непредельными напряжениями мышц, проявляемыми с необходимой, часто максимальной мощностью в упражнениях, выполняемых со значительной скоростью, но не достигающей, как правило, предельной величины. Они проявляются в двигательных действиях, в которых наряду со значительной силой мышц требуется и быстрота </a:t>
            </a:r>
            <a:r>
              <a:rPr lang="ru-RU" dirty="0" smtClean="0"/>
              <a:t>движений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9489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След самолета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TC104033937[[fn=След самолета]]</Template>
  <TotalTime>70</TotalTime>
  <Words>217</Words>
  <Application>Microsoft Office PowerPoint</Application>
  <PresentationFormat>Произвольный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След самолета</vt:lpstr>
      <vt:lpstr>Презентация PowerPoint</vt:lpstr>
      <vt:lpstr>СИЛА</vt:lpstr>
      <vt:lpstr>Силовые способности</vt:lpstr>
      <vt:lpstr>Виды силовых способностей:</vt:lpstr>
      <vt:lpstr>Факторы определения силовых способностей:</vt:lpstr>
      <vt:lpstr>Формы проявления мышечной силы</vt:lpstr>
      <vt:lpstr>   Физиологические механизмы развития силы   </vt:lpstr>
      <vt:lpstr>Классификация силовых  способностей </vt:lpstr>
      <vt:lpstr>Скоростно-силовые</vt:lpstr>
      <vt:lpstr>Силовая выносливость</vt:lpstr>
      <vt:lpstr>Силовая ловкость</vt:lpstr>
      <vt:lpstr>Задачи развития силовых  способностей </vt:lpstr>
      <vt:lpstr>Применение силовых возможностей</vt:lpstr>
      <vt:lpstr>Контрольные упражнения  для определения уровня развития силовых способностей </vt:lpstr>
      <vt:lpstr>Факторы, обусловливающие силовые возможности человека </vt:lpstr>
      <vt:lpstr>Источники информации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Санкт-петербургский колледж информационных технологий</dc:title>
  <dc:creator>danila.volin@mail.ru</dc:creator>
  <cp:lastModifiedBy>Блащук ВВ</cp:lastModifiedBy>
  <cp:revision>8</cp:revision>
  <dcterms:created xsi:type="dcterms:W3CDTF">2014-01-31T09:25:54Z</dcterms:created>
  <dcterms:modified xsi:type="dcterms:W3CDTF">2014-02-05T10:52:33Z</dcterms:modified>
</cp:coreProperties>
</file>