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61" r:id="rId3"/>
    <p:sldId id="277" r:id="rId4"/>
    <p:sldId id="256" r:id="rId5"/>
    <p:sldId id="258" r:id="rId6"/>
    <p:sldId id="274" r:id="rId7"/>
    <p:sldId id="260" r:id="rId8"/>
    <p:sldId id="275" r:id="rId9"/>
    <p:sldId id="279" r:id="rId10"/>
    <p:sldId id="280" r:id="rId11"/>
    <p:sldId id="281" r:id="rId12"/>
    <p:sldId id="257" r:id="rId13"/>
    <p:sldId id="265" r:id="rId14"/>
    <p:sldId id="267" r:id="rId15"/>
    <p:sldId id="272" r:id="rId16"/>
    <p:sldId id="273" r:id="rId17"/>
    <p:sldId id="269" r:id="rId18"/>
    <p:sldId id="268" r:id="rId19"/>
    <p:sldId id="271" r:id="rId20"/>
    <p:sldId id="270" r:id="rId21"/>
    <p:sldId id="276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0D04D1-E105-4349-939F-77E2D2B22078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5A0530-17DD-4DC7-B3A1-C6052E3AAB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mw-av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554148"/>
            <a:ext cx="3071802" cy="23038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429000"/>
            <a:ext cx="7406640" cy="147218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ДОБРО ПОЖАЛОВАТЬ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УРОК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ФИЗИКИ!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643578"/>
            <a:ext cx="740664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f_clip_image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96" y="0"/>
            <a:ext cx="2521604" cy="1654172"/>
          </a:xfrm>
          <a:prstGeom prst="rect">
            <a:avLst/>
          </a:prstGeom>
        </p:spPr>
      </p:pic>
      <p:pic>
        <p:nvPicPr>
          <p:cNvPr id="6" name="Рисунок 5" descr="MCj00953110000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143332"/>
            <a:ext cx="2759632" cy="2714668"/>
          </a:xfrm>
          <a:prstGeom prst="rect">
            <a:avLst/>
          </a:prstGeom>
        </p:spPr>
      </p:pic>
      <p:pic>
        <p:nvPicPr>
          <p:cNvPr id="7" name="Рисунок 6" descr="proj13612-image-fizika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2000264" cy="170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2.Высота подъема жидкости в капилляре зависит 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радиуса капилляра,</a:t>
            </a:r>
          </a:p>
          <a:p>
            <a:r>
              <a:rPr lang="ru-RU" dirty="0" smtClean="0"/>
              <a:t>Б) массы жидкости,</a:t>
            </a:r>
          </a:p>
          <a:p>
            <a:r>
              <a:rPr lang="ru-RU" dirty="0" smtClean="0"/>
              <a:t>В) атмосферного давления,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смачиваемости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8858280" cy="401478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σ</a:t>
            </a:r>
            <a:r>
              <a:rPr lang="ru-RU" dirty="0" err="1" smtClean="0"/>
              <a:t> </a:t>
            </a:r>
            <a:r>
              <a:rPr lang="ru-RU" dirty="0" smtClean="0"/>
              <a:t>– </a:t>
            </a:r>
            <a:r>
              <a:rPr lang="ru-RU" sz="2800" dirty="0" smtClean="0"/>
              <a:t>поверхностное натяжение воды; </a:t>
            </a:r>
            <a:r>
              <a:rPr lang="ru-RU" sz="2800" dirty="0" err="1" smtClean="0"/>
              <a:t>σ </a:t>
            </a:r>
            <a:r>
              <a:rPr lang="ru-RU" sz="2800" dirty="0" smtClean="0"/>
              <a:t>= 0,073 Н/м</a:t>
            </a:r>
          </a:p>
          <a:p>
            <a:r>
              <a:rPr lang="ru-RU" b="1" i="1" dirty="0" err="1" smtClean="0"/>
              <a:t>ρ</a:t>
            </a:r>
            <a:r>
              <a:rPr lang="ru-RU" dirty="0" err="1" smtClean="0"/>
              <a:t> </a:t>
            </a:r>
            <a:r>
              <a:rPr lang="ru-RU" dirty="0" smtClean="0"/>
              <a:t>– плотность воды, </a:t>
            </a:r>
            <a:r>
              <a:rPr lang="ru-RU" dirty="0" err="1" smtClean="0"/>
              <a:t>ρ </a:t>
            </a:r>
            <a:r>
              <a:rPr lang="ru-RU" dirty="0" smtClean="0"/>
              <a:t>= 1000 кг/м</a:t>
            </a:r>
            <a:r>
              <a:rPr lang="ru-RU" baseline="30000" dirty="0" smtClean="0"/>
              <a:t>3</a:t>
            </a:r>
            <a:endParaRPr lang="ru-RU" dirty="0" smtClean="0"/>
          </a:p>
          <a:p>
            <a:r>
              <a:rPr lang="ru-RU" b="1" i="1" dirty="0" err="1" smtClean="0"/>
              <a:t>g</a:t>
            </a:r>
            <a:r>
              <a:rPr lang="ru-RU" dirty="0" smtClean="0"/>
              <a:t> – ускорение свободного падения; </a:t>
            </a:r>
            <a:r>
              <a:rPr lang="en-US" dirty="0" smtClean="0"/>
              <a:t>g</a:t>
            </a:r>
            <a:r>
              <a:rPr lang="ru-RU" dirty="0" smtClean="0"/>
              <a:t> = 9,8 м/с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en-US" b="1" i="1" dirty="0" smtClean="0"/>
              <a:t>r</a:t>
            </a:r>
            <a:r>
              <a:rPr lang="en-US" i="1" dirty="0" smtClean="0"/>
              <a:t> </a:t>
            </a:r>
            <a:r>
              <a:rPr lang="ru-RU" dirty="0" smtClean="0"/>
              <a:t>– радиус капилляра, м</a:t>
            </a:r>
          </a:p>
          <a:p>
            <a:r>
              <a:rPr lang="en-US" b="1" i="1" dirty="0" smtClean="0"/>
              <a:t>h</a:t>
            </a:r>
            <a:r>
              <a:rPr lang="ru-RU" dirty="0" smtClean="0"/>
              <a:t> – высота подъема жидкости в капилляре, м  </a:t>
            </a:r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928926" y="285728"/>
          <a:ext cx="2721653" cy="2140418"/>
        </p:xfrm>
        <a:graphic>
          <a:graphicData uri="http://schemas.openxmlformats.org/presentationml/2006/ole">
            <p:oleObj spid="_x0000_s17409" name="Формула" r:id="rId3" imgW="5331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Рис.7.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56515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7" name="Picture 15" descr="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1196975"/>
            <a:ext cx="29749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5965" name="Group 13"/>
          <p:cNvGraphicFramePr>
            <a:graphicFrameLocks noGrp="1"/>
          </p:cNvGraphicFramePr>
          <p:nvPr/>
        </p:nvGraphicFramePr>
        <p:xfrm>
          <a:off x="0" y="3573463"/>
          <a:ext cx="5292725" cy="2520951"/>
        </p:xfrm>
        <a:graphic>
          <a:graphicData uri="http://schemas.openxmlformats.org/drawingml/2006/table">
            <a:tbl>
              <a:tblPr/>
              <a:tblGrid>
                <a:gridCol w="5292725"/>
              </a:tblGrid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C52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Капилляр в смачивающей (а) и не смачивающей (б) жидкостях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57BBFF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Капиллярные явления. </a:t>
            </a:r>
          </a:p>
        </p:txBody>
      </p:sp>
      <p:sp>
        <p:nvSpPr>
          <p:cNvPr id="125966" name="Rectangle 14"/>
          <p:cNvSpPr>
            <a:spLocks noChangeArrowheads="1"/>
          </p:cNvSpPr>
          <p:nvPr/>
        </p:nvSpPr>
        <p:spPr bwMode="auto">
          <a:xfrm>
            <a:off x="3059113" y="3259138"/>
            <a:ext cx="579596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80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</a:t>
            </a:r>
            <a:endParaRPr lang="ru-RU">
              <a:effectLst/>
            </a:endParaRPr>
          </a:p>
          <a:p>
            <a:pPr algn="ctr" eaLnBrk="0" hangingPunct="0">
              <a:defRPr/>
            </a:pPr>
            <a:r>
              <a:rPr lang="ru-RU" sz="2100" i="1">
                <a:solidFill>
                  <a:srgbClr val="2FC5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Капиллярное поднятие жидкости, смачивающей</a:t>
            </a:r>
            <a:endParaRPr lang="ru-RU" sz="2100">
              <a:solidFill>
                <a:srgbClr val="2FC52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2100" i="1">
                <a:solidFill>
                  <a:srgbClr val="2FC5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 стенки (вода в стеклянном сосуде и капилляре).</a:t>
            </a:r>
          </a:p>
          <a:p>
            <a:pPr algn="ctr" eaLnBrk="0" hangingPunct="0">
              <a:defRPr/>
            </a:pPr>
            <a:endParaRPr lang="ru-RU" sz="2000">
              <a:solidFill>
                <a:srgbClr val="2FC52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uestion_mark_pe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2152381" cy="21523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Попробуем определить 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толщину салфетки</a:t>
            </a:r>
          </a:p>
          <a:p>
            <a:r>
              <a:rPr lang="ru-RU" dirty="0" smtClean="0"/>
              <a:t>её площадь</a:t>
            </a:r>
          </a:p>
          <a:p>
            <a:r>
              <a:rPr lang="ru-RU" dirty="0" smtClean="0"/>
              <a:t>плотность</a:t>
            </a:r>
          </a:p>
          <a:p>
            <a:r>
              <a:rPr lang="ru-RU" dirty="0" smtClean="0"/>
              <a:t>высоту подъема по салфетке воды и масла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/>
              <a:t>Толщину </a:t>
            </a:r>
            <a:r>
              <a:rPr lang="ru-RU" dirty="0" smtClean="0"/>
              <a:t>салфеток мы </a:t>
            </a:r>
            <a:r>
              <a:rPr lang="ru-RU" dirty="0" smtClean="0"/>
              <a:t>измерим </a:t>
            </a:r>
            <a:r>
              <a:rPr lang="ru-RU" dirty="0" smtClean="0"/>
              <a:t>методом рядов, после </a:t>
            </a:r>
            <a:r>
              <a:rPr lang="ru-RU" dirty="0" smtClean="0"/>
              <a:t>определим </a:t>
            </a:r>
            <a:r>
              <a:rPr lang="ru-RU" dirty="0" smtClean="0"/>
              <a:t>массу салфетки. Затем мы </a:t>
            </a:r>
            <a:r>
              <a:rPr lang="ru-RU" dirty="0" smtClean="0"/>
              <a:t>рассчитаем </a:t>
            </a:r>
            <a:r>
              <a:rPr lang="ru-RU" dirty="0" smtClean="0"/>
              <a:t>объем салфетки и ее плотность.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2" y="285730"/>
          <a:ext cx="8648730" cy="6572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1455"/>
                <a:gridCol w="1441455"/>
                <a:gridCol w="1441455"/>
                <a:gridCol w="1441455"/>
                <a:gridCol w="1441455"/>
                <a:gridCol w="1441455"/>
              </a:tblGrid>
              <a:tr h="1314454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Толщина, мм ,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Полщадь</a:t>
                      </a:r>
                      <a:r>
                        <a:rPr lang="ru-RU" dirty="0" smtClean="0"/>
                        <a:t>, см</a:t>
                      </a:r>
                      <a:r>
                        <a:rPr lang="ru-RU" sz="1400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Объем, м</a:t>
                      </a:r>
                      <a:r>
                        <a:rPr lang="ru-RU" sz="1200" dirty="0" smtClean="0"/>
                        <a:t>3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Масса,г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Плотность,</a:t>
                      </a:r>
                    </a:p>
                    <a:p>
                      <a:r>
                        <a:rPr lang="ru-RU" dirty="0" smtClean="0"/>
                        <a:t>г/см</a:t>
                      </a:r>
                      <a:r>
                        <a:rPr lang="ru-RU" sz="900" dirty="0" smtClean="0"/>
                        <a:t>3</a:t>
                      </a:r>
                      <a:endParaRPr lang="ru-RU" sz="20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314454">
                <a:tc>
                  <a:txBody>
                    <a:bodyPr/>
                    <a:lstStyle/>
                    <a:p>
                      <a:r>
                        <a:rPr lang="ru-RU" dirty="0" smtClean="0"/>
                        <a:t>«Пушинка люкс» </a:t>
                      </a:r>
                      <a:r>
                        <a:rPr lang="ru-RU" sz="1400" dirty="0" smtClean="0"/>
                        <a:t>фабрика «ЛЮКС» г.Пятигорск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14454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en-US" dirty="0" smtClean="0"/>
                        <a:t>ALMAX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sz="1600" dirty="0" smtClean="0"/>
                        <a:t> ООО «БРИЗ» </a:t>
                      </a:r>
                      <a:r>
                        <a:rPr lang="ru-RU" sz="1200" dirty="0" smtClean="0"/>
                        <a:t>г.Новороссийск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14454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en-US" dirty="0" err="1" smtClean="0"/>
                        <a:t>Lambi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sz="1600" dirty="0" err="1" smtClean="0"/>
                        <a:t>Ойскирхен</a:t>
                      </a:r>
                      <a:r>
                        <a:rPr lang="ru-RU" sz="1600" dirty="0" smtClean="0"/>
                        <a:t>, Германия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14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85730"/>
          <a:ext cx="8215370" cy="628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14549"/>
                <a:gridCol w="2714549"/>
                <a:gridCol w="2786272"/>
              </a:tblGrid>
              <a:tr h="1257308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подъема</a:t>
                      </a:r>
                      <a:r>
                        <a:rPr lang="ru-RU" baseline="0" dirty="0" smtClean="0"/>
                        <a:t> воды ,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Радиус капилляра ,</a:t>
                      </a:r>
                      <a:r>
                        <a:rPr lang="ru-RU" baseline="0" dirty="0" smtClean="0"/>
                        <a:t> мм</a:t>
                      </a:r>
                      <a:endParaRPr lang="ru-RU" dirty="0"/>
                    </a:p>
                  </a:txBody>
                  <a:tcPr/>
                </a:tc>
              </a:tr>
              <a:tr h="12573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«Пушинка люкс» </a:t>
                      </a:r>
                      <a:r>
                        <a:rPr lang="ru-RU" dirty="0" smtClean="0"/>
                        <a:t>фабрика «ЛЮКС» г.Пятигорск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3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</a:t>
                      </a:r>
                      <a:r>
                        <a:rPr lang="en-US" b="1" dirty="0" smtClean="0"/>
                        <a:t>ALMAX</a:t>
                      </a:r>
                      <a:r>
                        <a:rPr lang="ru-RU" b="1" dirty="0" smtClean="0"/>
                        <a:t>»</a:t>
                      </a:r>
                    </a:p>
                    <a:p>
                      <a:r>
                        <a:rPr lang="ru-RU" dirty="0" smtClean="0"/>
                        <a:t> ООО «БРИЗ» г.Новороссийск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73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</a:t>
                      </a:r>
                      <a:r>
                        <a:rPr lang="en-US" b="1" dirty="0" err="1" smtClean="0"/>
                        <a:t>Lambi</a:t>
                      </a:r>
                      <a:r>
                        <a:rPr lang="ru-RU" b="1" dirty="0" smtClean="0"/>
                        <a:t>»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Ойскирхен</a:t>
                      </a:r>
                      <a:r>
                        <a:rPr lang="ru-RU" dirty="0" smtClean="0"/>
                        <a:t>, 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5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214290"/>
          <a:ext cx="8791608" cy="62150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5883"/>
                <a:gridCol w="1143009"/>
                <a:gridCol w="1379760"/>
                <a:gridCol w="1245739"/>
                <a:gridCol w="1089277"/>
                <a:gridCol w="1402201"/>
                <a:gridCol w="1245739"/>
              </a:tblGrid>
              <a:tr h="115729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Название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Диаметр пятна воды ,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Время растекания воды,</a:t>
                      </a:r>
                      <a:r>
                        <a:rPr lang="ru-RU" baseline="0" dirty="0" smtClean="0"/>
                        <a:t>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Наличие следа на стекле (+</a:t>
                      </a:r>
                      <a:r>
                        <a:rPr lang="ru-RU" baseline="0" dirty="0" smtClean="0"/>
                        <a:t> или 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Диаметр пятна масла  </a:t>
                      </a:r>
                      <a:r>
                        <a:rPr lang="ru-RU" baseline="0" dirty="0" smtClean="0"/>
                        <a:t> , см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Время растекания масла ,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Наличие следа на стекле (+</a:t>
                      </a:r>
                      <a:r>
                        <a:rPr lang="ru-RU" baseline="0" dirty="0" smtClean="0"/>
                        <a:t> или -)</a:t>
                      </a:r>
                      <a:endParaRPr lang="ru-RU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«Пушинка люкс» </a:t>
                      </a:r>
                      <a:r>
                        <a:rPr lang="ru-RU" sz="1400" dirty="0" smtClean="0"/>
                        <a:t>фабрика «ЛЮКС» г.Пятигорск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</a:t>
                      </a:r>
                      <a:r>
                        <a:rPr lang="en-US" b="1" dirty="0" smtClean="0"/>
                        <a:t>ALMAX</a:t>
                      </a:r>
                      <a:r>
                        <a:rPr lang="ru-RU" b="1" dirty="0" smtClean="0"/>
                        <a:t>»</a:t>
                      </a:r>
                    </a:p>
                    <a:p>
                      <a:r>
                        <a:rPr lang="ru-RU" sz="1600" dirty="0" smtClean="0"/>
                        <a:t> ООО «БРИЗ» </a:t>
                      </a:r>
                      <a:r>
                        <a:rPr lang="ru-RU" sz="1200" dirty="0" smtClean="0"/>
                        <a:t>г.Новороссийск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</a:t>
                      </a:r>
                      <a:r>
                        <a:rPr lang="en-US" b="1" dirty="0" err="1" smtClean="0"/>
                        <a:t>Lambi</a:t>
                      </a:r>
                      <a:r>
                        <a:rPr lang="ru-RU" b="1" dirty="0" smtClean="0"/>
                        <a:t>»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sz="1600" dirty="0" err="1" smtClean="0"/>
                        <a:t>Ойскирхен</a:t>
                      </a:r>
                      <a:r>
                        <a:rPr lang="ru-RU" sz="1600" dirty="0" smtClean="0"/>
                        <a:t>, Германия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7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ВЫВОД: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 меньше радиус капилляра и плотность салфетки, тем лучше  ее потребительские свойства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смач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312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своим потребительским свойствам лидируют салфетки ………….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ru-RU" dirty="0" smtClean="0"/>
              <a:t> </a:t>
            </a:r>
            <a:r>
              <a:rPr lang="ru-RU" b="1" dirty="0" smtClean="0">
                <a:latin typeface="Comic Sans MS" pitchFamily="66" charset="0"/>
              </a:rPr>
              <a:t>Изучено явление  капиллярности.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ru-RU" b="1" dirty="0" smtClean="0">
                <a:latin typeface="Comic Sans MS" pitchFamily="66" charset="0"/>
              </a:rPr>
              <a:t>Результат капиллярных явлений зависит от силы 	взаимодействия молекул внутри жидкости, и от силы 	взаимодействия молекул твердого тела с молекулами 	жидкости.  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ru-RU" b="1" dirty="0" smtClean="0">
                <a:latin typeface="Comic Sans MS" pitchFamily="66" charset="0"/>
              </a:rPr>
              <a:t>	Чем меньше радиус капилляра, тем выше поднимается 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b="1" dirty="0" smtClean="0">
                <a:latin typeface="Comic Sans MS" pitchFamily="66" charset="0"/>
              </a:rPr>
              <a:t>        вода по капилляру.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arenR" startAt="4"/>
            </a:pPr>
            <a:r>
              <a:rPr lang="ru-RU" b="1" dirty="0" smtClean="0">
                <a:latin typeface="Comic Sans MS" pitchFamily="66" charset="0"/>
              </a:rPr>
              <a:t>Уровень движения жидкости по капиллярам зависит  	также от плотности жидкости и поверхностного 	натяжения.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arenR" startAt="5"/>
            </a:pPr>
            <a:r>
              <a:rPr lang="ru-RU" b="1" dirty="0" smtClean="0">
                <a:latin typeface="Comic Sans MS" pitchFamily="66" charset="0"/>
              </a:rPr>
              <a:t>Наименьший воздушный зазор между стеклянными пластинами дает яркую картину капиллярных явлений.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AutoNum type="arabicParenR" startAt="6"/>
            </a:pPr>
            <a:r>
              <a:rPr lang="ru-RU" b="1" dirty="0" smtClean="0">
                <a:latin typeface="Comic Sans MS" pitchFamily="66" charset="0"/>
              </a:rPr>
              <a:t>По ткани и бумаге вода поднимается потому, что эти 	материалы пронизаны капиллярами.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7387"/>
            <a:ext cx="8501122" cy="6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vo_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6731000" cy="5054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28270b38b695668d21318750699436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34" y="214290"/>
            <a:ext cx="4022725" cy="4022725"/>
          </a:xfrm>
        </p:spPr>
      </p:pic>
      <p:pic>
        <p:nvPicPr>
          <p:cNvPr id="8" name="Содержимое 7" descr="1214855794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6314" y="214290"/>
            <a:ext cx="3286148" cy="4079519"/>
          </a:xfrm>
        </p:spPr>
      </p:pic>
      <p:pic>
        <p:nvPicPr>
          <p:cNvPr id="9" name="Рисунок 8" descr="800px-Water_drops_on_spider_w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357670"/>
            <a:ext cx="3711065" cy="2500330"/>
          </a:xfrm>
          <a:prstGeom prst="rect">
            <a:avLst/>
          </a:prstGeom>
        </p:spPr>
      </p:pic>
      <p:pic>
        <p:nvPicPr>
          <p:cNvPr id="11" name="Рисунок 10" descr="dzieci-noszą-buty-gumowe-w-kałuży_139913.jpg"/>
          <p:cNvPicPr>
            <a:picLocks noChangeAspect="1"/>
          </p:cNvPicPr>
          <p:nvPr/>
        </p:nvPicPr>
        <p:blipFill>
          <a:blip r:embed="rId6"/>
          <a:srcRect b="5606"/>
          <a:stretch>
            <a:fillRect/>
          </a:stretch>
        </p:blipFill>
        <p:spPr>
          <a:xfrm>
            <a:off x="571472" y="285728"/>
            <a:ext cx="5962650" cy="3929090"/>
          </a:xfrm>
          <a:prstGeom prst="rect">
            <a:avLst/>
          </a:prstGeom>
        </p:spPr>
      </p:pic>
      <p:pic>
        <p:nvPicPr>
          <p:cNvPr id="12" name="Рисунок 11" descr="k556775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2714620"/>
            <a:ext cx="3000396" cy="3778277"/>
          </a:xfrm>
          <a:prstGeom prst="rect">
            <a:avLst/>
          </a:prstGeom>
        </p:spPr>
      </p:pic>
      <p:pic>
        <p:nvPicPr>
          <p:cNvPr id="14" name="Picture 4" descr="143488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4071942"/>
            <a:ext cx="3891280" cy="26212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</p:pic>
      <p:pic>
        <p:nvPicPr>
          <p:cNvPr id="13" name="Рисунок 12" descr="9999939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290" y="428604"/>
            <a:ext cx="6796677" cy="5872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t2.gstatic.com/images?q=tbn:ANd9GcT500Rl9Z28dbGF-FV_v9gyOPSe9Cky_7IGls68V24L8oRxKwDQlVcFQTA5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3073">
            <a:off x="5188455" y="3024771"/>
            <a:ext cx="3720223" cy="2109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http://kp.ru/f/12/image/83/72/2817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43116"/>
            <a:ext cx="7406640" cy="14721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572008"/>
            <a:ext cx="7406640" cy="1752600"/>
          </a:xfrm>
          <a:scene3d>
            <a:camera prst="perspectiveContrastingLeftFacing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КОНТРОЛЬНАЯ ЗАКУПКА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835837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Исследование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капиллярных свойств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столовых салфеток.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1285860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ru-RU" b="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Один опыт я ставлю выше, чем тысячу мнений, </a:t>
            </a:r>
            <a:br>
              <a:rPr lang="ru-RU" b="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рожденных  только воображением.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/>
              <a:t>М. В. Ломоносов.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upload.wikimedia.org/wikipedia/commons/thumb/b/b9/Lomonosov_(3).jpg/250px-Lomonosov_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42844" y="3786190"/>
            <a:ext cx="2190782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dirty="0" smtClean="0"/>
              <a:t>знать как можно больше о капиллярных явлениях,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пределить параметры салфеток ,от которых зависят их потребительские свойства,</a:t>
            </a:r>
          </a:p>
          <a:p>
            <a:r>
              <a:rPr lang="ru-RU" dirty="0" smtClean="0"/>
              <a:t>в</a:t>
            </a:r>
            <a:r>
              <a:rPr lang="ru-RU" dirty="0" smtClean="0"/>
              <a:t>ыявить из предложенных образцов лучшие салфетки (по потребительским свойствам)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3886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«</a:t>
            </a:r>
            <a:r>
              <a:rPr lang="en-US" b="1" i="1" dirty="0" err="1" smtClean="0"/>
              <a:t>capillus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»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волос (в переводе с латинского) – узкие цилиндрические трубки с диаметром около миллиметра и менее называются              </a:t>
            </a:r>
            <a:r>
              <a:rPr lang="ru-RU" sz="3600" b="1" u="sng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капиллярами.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79388" y="616585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pic>
        <p:nvPicPr>
          <p:cNvPr id="44042" name="Picture 10" descr="S8300208"/>
          <p:cNvPicPr>
            <a:picLocks noChangeAspect="1" noChangeArrowheads="1"/>
          </p:cNvPicPr>
          <p:nvPr/>
        </p:nvPicPr>
        <p:blipFill>
          <a:blip r:embed="rId2"/>
          <a:srcRect l="25061" t="53123" r="33101" b="6314"/>
          <a:stretch>
            <a:fillRect/>
          </a:stretch>
        </p:blipFill>
        <p:spPr bwMode="auto">
          <a:xfrm>
            <a:off x="6732588" y="4868863"/>
            <a:ext cx="2160587" cy="1571625"/>
          </a:xfrm>
          <a:prstGeom prst="rect">
            <a:avLst/>
          </a:prstGeom>
          <a:noFill/>
        </p:spPr>
      </p:pic>
      <p:pic>
        <p:nvPicPr>
          <p:cNvPr id="44043" name="Picture 11" descr="S8300224"/>
          <p:cNvPicPr>
            <a:picLocks noChangeAspect="1" noChangeArrowheads="1"/>
          </p:cNvPicPr>
          <p:nvPr/>
        </p:nvPicPr>
        <p:blipFill>
          <a:blip r:embed="rId3"/>
          <a:srcRect l="21317" t="16270" r="21317" b="25247"/>
          <a:stretch>
            <a:fillRect/>
          </a:stretch>
        </p:blipFill>
        <p:spPr bwMode="auto">
          <a:xfrm>
            <a:off x="2268538" y="4868863"/>
            <a:ext cx="2087562" cy="1595437"/>
          </a:xfrm>
          <a:prstGeom prst="rect">
            <a:avLst/>
          </a:prstGeom>
          <a:noFill/>
        </p:spPr>
      </p:pic>
      <p:pic>
        <p:nvPicPr>
          <p:cNvPr id="44045" name="Picture 13" descr="S8300242"/>
          <p:cNvPicPr>
            <a:picLocks noChangeAspect="1" noChangeArrowheads="1"/>
          </p:cNvPicPr>
          <p:nvPr/>
        </p:nvPicPr>
        <p:blipFill>
          <a:blip r:embed="rId4"/>
          <a:srcRect l="12872" t="36136" r="50000" b="8411"/>
          <a:stretch>
            <a:fillRect/>
          </a:stretch>
        </p:blipFill>
        <p:spPr bwMode="auto">
          <a:xfrm>
            <a:off x="468313" y="4724400"/>
            <a:ext cx="1655762" cy="1727200"/>
          </a:xfrm>
          <a:prstGeom prst="rect">
            <a:avLst/>
          </a:prstGeom>
          <a:noFill/>
        </p:spPr>
      </p:pic>
      <p:pic>
        <p:nvPicPr>
          <p:cNvPr id="44046" name="Picture 14" descr="S83004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868863"/>
            <a:ext cx="2087562" cy="156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ЗАГАДОЧНЫЕ КАПИЛЛЯРЫ,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Под капиллярными явлениями понимают подъём или опускание жидкости в узких трубках - капиллярах.</a:t>
            </a:r>
          </a:p>
          <a:p>
            <a:r>
              <a:rPr lang="ru-RU" dirty="0" smtClean="0"/>
              <a:t>Термин «капилляр» происходит от латинского слова</a:t>
            </a:r>
            <a:r>
              <a:rPr lang="ru-RU" b="1" dirty="0" smtClean="0"/>
              <a:t> </a:t>
            </a:r>
            <a:r>
              <a:rPr lang="en-US" b="1" i="1" dirty="0" err="1" smtClean="0"/>
              <a:t>capillus</a:t>
            </a:r>
            <a:r>
              <a:rPr lang="ru-RU" b="1" dirty="0" smtClean="0"/>
              <a:t>-</a:t>
            </a:r>
            <a:r>
              <a:rPr lang="ru-RU" dirty="0" smtClean="0"/>
              <a:t>волос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 Капиллярные явления впервые были исследованы Леонардо да Винчи в пятнадцатом веке.</a:t>
            </a:r>
          </a:p>
          <a:p>
            <a:r>
              <a:rPr lang="ru-RU" dirty="0" smtClean="0"/>
              <a:t>Движение жидкости в капиллярах может быть вызвано разностью капиллярных давлений, возникающей в результате различной кривизны поверхности жидкости</a:t>
            </a:r>
            <a:r>
              <a:rPr lang="ru-RU" dirty="0" smtClean="0"/>
              <a:t>.</a:t>
            </a:r>
            <a:r>
              <a:rPr lang="ru-RU" dirty="0" smtClean="0"/>
              <a:t> Высота поднятия смачивающей жидкости в капилляре равна     </a:t>
            </a:r>
          </a:p>
          <a:p>
            <a:r>
              <a:rPr lang="ru-RU" dirty="0" smtClean="0"/>
              <a:t>Радиус капилляра салфетки посчитаем по высоте подъема воды. </a:t>
            </a:r>
          </a:p>
          <a:p>
            <a:r>
              <a:rPr lang="ru-RU" dirty="0" err="1" smtClean="0"/>
              <a:t>σ </a:t>
            </a:r>
            <a:r>
              <a:rPr lang="ru-RU" dirty="0" smtClean="0"/>
              <a:t>– поверхностное натяжение воды; </a:t>
            </a:r>
            <a:r>
              <a:rPr lang="ru-RU" dirty="0" err="1" smtClean="0"/>
              <a:t>σ </a:t>
            </a:r>
            <a:r>
              <a:rPr lang="ru-RU" dirty="0" smtClean="0"/>
              <a:t>= 0,073 Н/м</a:t>
            </a:r>
          </a:p>
          <a:p>
            <a:r>
              <a:rPr lang="ru-RU" i="1" dirty="0" err="1" smtClean="0"/>
              <a:t>ρ</a:t>
            </a:r>
            <a:r>
              <a:rPr lang="ru-RU" dirty="0" err="1" smtClean="0"/>
              <a:t> </a:t>
            </a:r>
            <a:r>
              <a:rPr lang="ru-RU" dirty="0" smtClean="0"/>
              <a:t>– плотность воды, </a:t>
            </a:r>
            <a:r>
              <a:rPr lang="ru-RU" dirty="0" err="1" smtClean="0"/>
              <a:t>ρ </a:t>
            </a:r>
            <a:r>
              <a:rPr lang="ru-RU" dirty="0" smtClean="0"/>
              <a:t>= 1000 кг/м</a:t>
            </a:r>
            <a:r>
              <a:rPr lang="ru-RU" baseline="30000" dirty="0" smtClean="0"/>
              <a:t>3</a:t>
            </a:r>
            <a:endParaRPr lang="ru-RU" dirty="0" smtClean="0"/>
          </a:p>
          <a:p>
            <a:r>
              <a:rPr lang="ru-RU" i="1" dirty="0" err="1" smtClean="0"/>
              <a:t>g</a:t>
            </a:r>
            <a:r>
              <a:rPr lang="ru-RU" dirty="0" smtClean="0"/>
              <a:t> – ускорение свободного падения; </a:t>
            </a:r>
            <a:r>
              <a:rPr lang="en-US" dirty="0" smtClean="0"/>
              <a:t>g</a:t>
            </a:r>
            <a:r>
              <a:rPr lang="ru-RU" dirty="0" smtClean="0"/>
              <a:t> = 9,8 м/с</a:t>
            </a:r>
            <a:r>
              <a:rPr lang="ru-RU" baseline="30000" dirty="0" smtClean="0"/>
              <a:t>2</a:t>
            </a:r>
            <a:endParaRPr lang="ru-RU" dirty="0" smtClean="0"/>
          </a:p>
          <a:p>
            <a:r>
              <a:rPr lang="en-US" i="1" dirty="0" smtClean="0"/>
              <a:t>r </a:t>
            </a:r>
            <a:r>
              <a:rPr lang="ru-RU" dirty="0" smtClean="0"/>
              <a:t>– радиус капилляра, м</a:t>
            </a:r>
          </a:p>
          <a:p>
            <a:r>
              <a:rPr lang="en-US" i="1" dirty="0" smtClean="0"/>
              <a:t>h</a:t>
            </a:r>
            <a:r>
              <a:rPr lang="ru-RU" dirty="0" smtClean="0"/>
              <a:t> – высота подъем жидкости в капилляре, м  </a:t>
            </a:r>
            <a:endParaRPr lang="ru-RU" dirty="0" smtClean="0"/>
          </a:p>
          <a:p>
            <a:r>
              <a:rPr lang="ru-RU" dirty="0" smtClean="0"/>
              <a:t>Капиллярное кровообращение это движение крови в мельчайших сосудах – капиллярах, обеспечивающее обмен веществ между кровью и тканями. Капиллярное кровообращение осуществляется вследствие разности </a:t>
            </a:r>
            <a:r>
              <a:rPr lang="ru-RU" dirty="0" err="1" smtClean="0"/>
              <a:t>гидростатичных</a:t>
            </a:r>
            <a:r>
              <a:rPr lang="ru-RU" dirty="0" smtClean="0"/>
              <a:t> давлений в артериальном и венозном концах капилляра.</a:t>
            </a:r>
          </a:p>
          <a:p>
            <a:r>
              <a:rPr lang="ru-RU" dirty="0" smtClean="0"/>
              <a:t>Применение и проявление капиллярности в быту, в природе и технике:</a:t>
            </a:r>
          </a:p>
          <a:p>
            <a:r>
              <a:rPr lang="ru-RU" dirty="0" smtClean="0"/>
              <a:t>В быту используется медицинский термометр.</a:t>
            </a:r>
          </a:p>
          <a:p>
            <a:r>
              <a:rPr lang="ru-RU" dirty="0" smtClean="0"/>
              <a:t>Кирпичные дома в своей нижней части должны быть изолированы от влаги, т.к. кирпичи - пористые тела и хорошо впитывают влагу, а это может привести к ухудшению теплоизоляционных свойств кладки и разрушению.</a:t>
            </a:r>
          </a:p>
          <a:p>
            <a:r>
              <a:rPr lang="ru-RU" dirty="0" smtClean="0"/>
              <a:t>В природе благодаря многочисленным капиллярам в почве вода поднимается к поверхности и интенсивно испаряется. Это ведёт к потере влаги, необходимой растениям, а чтобы влага не испарялась, землю надо чаще рыхлить, то есть ломать капилляры.</a:t>
            </a:r>
          </a:p>
          <a:p>
            <a:r>
              <a:rPr lang="ru-RU" dirty="0" smtClean="0"/>
              <a:t>В технике - капиллярные явления применяют как один из способов подвода смазки к деталям машины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nabor capilar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52"/>
            <a:ext cx="1071570" cy="1728339"/>
          </a:xfrm>
          <a:prstGeom prst="rect">
            <a:avLst/>
          </a:prstGeom>
          <a:noFill/>
        </p:spPr>
      </p:pic>
      <p:pic>
        <p:nvPicPr>
          <p:cNvPr id="6" name="Picture 4" descr="Рис.7.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52"/>
            <a:ext cx="2857520" cy="18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1.Движение жидкости в капиллярах вызвано:</a:t>
            </a:r>
          </a:p>
          <a:p>
            <a:r>
              <a:rPr lang="ru-RU" dirty="0" smtClean="0"/>
              <a:t>А) поверхностным натяжением жидкости,</a:t>
            </a:r>
          </a:p>
          <a:p>
            <a:r>
              <a:rPr lang="ru-RU" dirty="0" smtClean="0"/>
              <a:t>Б)</a:t>
            </a:r>
            <a:r>
              <a:rPr lang="ru-RU" dirty="0" smtClean="0"/>
              <a:t> </a:t>
            </a:r>
            <a:r>
              <a:rPr lang="ru-RU" dirty="0" smtClean="0"/>
              <a:t>разностью </a:t>
            </a:r>
            <a:r>
              <a:rPr lang="ru-RU" dirty="0" smtClean="0"/>
              <a:t>капиллярных давлений, </a:t>
            </a:r>
            <a:r>
              <a:rPr lang="ru-RU" dirty="0" smtClean="0"/>
              <a:t>возникающих </a:t>
            </a:r>
            <a:r>
              <a:rPr lang="ru-RU" dirty="0" smtClean="0"/>
              <a:t>в результате различной кривизны поверхности </a:t>
            </a:r>
            <a:r>
              <a:rPr lang="ru-RU" dirty="0" smtClean="0"/>
              <a:t>жидкости, </a:t>
            </a:r>
          </a:p>
          <a:p>
            <a:r>
              <a:rPr lang="ru-RU" dirty="0" smtClean="0"/>
              <a:t>В)  силой тяжести, действующей на всю жидкость,</a:t>
            </a:r>
          </a:p>
          <a:p>
            <a:r>
              <a:rPr lang="ru-RU" dirty="0" smtClean="0"/>
              <a:t>Г) притяжением жидкости к воздушному сдою внутри капилляра.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608</TotalTime>
  <Words>661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Солнцестояние</vt:lpstr>
      <vt:lpstr>Microsoft Equation 3.0</vt:lpstr>
      <vt:lpstr>ДОБРО ПОЖАЛОВАТЬ  НА УРОК  ФИЗИКИ!</vt:lpstr>
      <vt:lpstr>Слайд 2</vt:lpstr>
      <vt:lpstr>Слайд 3</vt:lpstr>
      <vt:lpstr>Слайд 4</vt:lpstr>
      <vt:lpstr>Один опыт я ставлю выше, чем тысячу мнений,  рожденных  только воображением.   М. В. Ломоносов. </vt:lpstr>
      <vt:lpstr>Цель:</vt:lpstr>
      <vt:lpstr>    </vt:lpstr>
      <vt:lpstr>ЗАГАДОЧНЫЕ КАПИЛЛЯРЫ,</vt:lpstr>
      <vt:lpstr>ТЕСТ</vt:lpstr>
      <vt:lpstr>2.Высота подъема жидкости в капилляре зависит от</vt:lpstr>
      <vt:lpstr>3.</vt:lpstr>
      <vt:lpstr>Слайд 12</vt:lpstr>
      <vt:lpstr>Слайд 13</vt:lpstr>
      <vt:lpstr>Попробуем определить ….</vt:lpstr>
      <vt:lpstr>Слайд 15</vt:lpstr>
      <vt:lpstr>Слайд 16</vt:lpstr>
      <vt:lpstr>Слайд 17</vt:lpstr>
      <vt:lpstr>Слайд 18</vt:lpstr>
      <vt:lpstr>ВЫВОД: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капиллярных свойств столовых салфеток.</dc:title>
  <dc:creator>Comp</dc:creator>
  <cp:lastModifiedBy>Comp</cp:lastModifiedBy>
  <cp:revision>58</cp:revision>
  <dcterms:created xsi:type="dcterms:W3CDTF">2011-12-02T18:13:39Z</dcterms:created>
  <dcterms:modified xsi:type="dcterms:W3CDTF">2011-12-06T20:43:50Z</dcterms:modified>
</cp:coreProperties>
</file>