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4968-7B40-457E-B5D8-29CD0D6DA30A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14B4-D39F-4DD9-B140-182703A99A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90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Constantia" pitchFamily="18" charset="0"/>
              </a:rPr>
              <a:t>Использование информационно – коммуникативных технологий в исследовательской экологической деятельности  школьников в процессе обучения химии</a:t>
            </a:r>
            <a:r>
              <a:rPr lang="ru-RU" sz="3600" dirty="0">
                <a:latin typeface="Constantia" pitchFamily="18" charset="0"/>
              </a:rPr>
              <a:t/>
            </a:r>
            <a:br>
              <a:rPr lang="ru-RU" sz="3600" dirty="0">
                <a:latin typeface="Constantia" pitchFamily="18" charset="0"/>
              </a:rPr>
            </a:br>
            <a:endParaRPr lang="ru-RU" sz="36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819672"/>
            <a:ext cx="4214842" cy="17526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М. Н. Афанасьева, учитель химии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МБОУ «Средняя общеобразовательная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школа с углубленным изучением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отдельных предметов № 53» города Курска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Берегите Землю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3143272" cy="33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2852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Задание. Вы – заместитель директора фабрики резиновых игрушек. Вам предложили новую краску, содержащую кадмий, более дешевую и яркую, чем та, которая есть на фабрике. В результате ее использования фабрика получит большую прибыль. Как вы поступите, если знаете о токсичности красителей, содержащих кадмий: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а) согласитесь с директором на покупку новой краски;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б) будете против этого решения;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в) пойдете на компромисс и предложите выпускать 50% игрушек с использованием новой краски и 50% – старой?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9701" name="Picture 5" descr="резиновые игр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14841"/>
            <a:ext cx="8343142" cy="21145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1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Задание. Вам выданы образцы воды, взятой из разных источников (они указаны на этикетках). Предположительно в них содержатся ионы: Fe</a:t>
            </a:r>
            <a:r>
              <a:rPr kumimoji="0" lang="ru-RU" sz="2400" b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Fe</a:t>
            </a:r>
            <a:r>
              <a:rPr kumimoji="0" lang="ru-RU" sz="2400" b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Zn</a:t>
            </a:r>
            <a:r>
              <a:rPr kumimoji="0" lang="ru-RU" sz="2400" b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Cu</a:t>
            </a:r>
            <a:r>
              <a:rPr kumimoji="0" lang="ru-RU" sz="2400" b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Pb</a:t>
            </a:r>
            <a:r>
              <a:rPr kumimoji="0" lang="ru-RU" sz="2400" b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Составьте план их определения. Предложите способы очистки воды от этих ионов. Каковы будут ваши действия, если концентрация указанных ионов в образцах будет слишком высокой (значительно превышать ПДК)?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8678" name="Picture 6" descr="Очистка воды, очистка сточных вод, локальные очистные сооружения"/>
          <p:cNvPicPr>
            <a:picLocks noChangeAspect="1" noChangeArrowheads="1"/>
          </p:cNvPicPr>
          <p:nvPr/>
        </p:nvPicPr>
        <p:blipFill>
          <a:blip r:embed="rId2"/>
          <a:srcRect l="18750"/>
          <a:stretch>
            <a:fillRect/>
          </a:stretch>
        </p:blipFill>
        <p:spPr bwMode="auto">
          <a:xfrm>
            <a:off x="1976462" y="3071810"/>
            <a:ext cx="4952992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1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Задание. На заводе, производящем свинцово-никелевые аккумуляторы, произошел аварийный сброс сточных вод в закрытый водоем. Оцените экологическую обстановку в водоеме. Каковы вероятные последствия для обитателей этого водоема и для здоровья человека (при условии, что человек пользуется ими)?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33794" name="Picture 2" descr="Energizer CR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286148" cy="3286148"/>
          </a:xfrm>
          <a:prstGeom prst="rect">
            <a:avLst/>
          </a:prstGeom>
          <a:noFill/>
        </p:spPr>
      </p:pic>
      <p:pic>
        <p:nvPicPr>
          <p:cNvPr id="33796" name="Picture 4" descr="Батарейк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48"/>
            <a:ext cx="4000528" cy="3263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09488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Задание. Элемент магний входит в состав зеленого пигмента хлорофилла. В питательной среде, в которой выращивается растение методом гидропоники, вместо ионов магния присутствуют ионы кальция. Вызовет ли это какие-либо изменения в растении? Если да, то какие и почему? Какие причины могут обусловить аналогичный процесс в природной среде?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7653" name="Picture 5" descr="Файл:Chlorophyll a structur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5905500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1976"/>
            <a:ext cx="885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Игра 1.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«Найди ошибку».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Команды (4—5 обучающихся) получают схему производства. В схеме допущены ошибки (технологические, химические, нарушение техники безопасности), из-за которых нанесен ущерб окружающей природной среде или здоровья человека. За отведенное время команды должны найти эти ошибки, указать пути их устранения и способы ликвидации последствий загрязнения из числа тех, что перечислены на листе задания. Выигрывает команда, быстрее всех справившаяся с заданием.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6627" name="Picture 3" descr="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2643196" cy="1991210"/>
          </a:xfrm>
          <a:prstGeom prst="rect">
            <a:avLst/>
          </a:prstGeom>
          <a:noFill/>
        </p:spPr>
      </p:pic>
      <p:pic>
        <p:nvPicPr>
          <p:cNvPr id="26629" name="Picture 5" descr="http://ecologia72.ru/files/karate/images/news/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14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Игра 2.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«Экологическая экспертиза».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 классе формируют группы по 5—6 обучающихся. Каждая группа получает одинаковый по содержанию текст об экологическом состоянии конкретной местности и анализирует его только в рамках указанного для нее направления: 1-ая группа — почва; 2-ая группа — воздух и состояние атмосферы; 3-я группа — вода; 4-ая группа — состояние флоры;5-ая группа — состояние фауны. Затем от каждой группы зачитывается часть текста, которая отражает конкретное направление.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 состоит в том, что все участники игры должны определить характер предприятия, расположенного в данной местности, технологическую схему производства, потоки вредных выбросов и идею создания экологически безопасного производства.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Теперь, когда мы умеем летать по небу, как птицы,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плавать по воде, как рыбы,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нам осталось одно </a:t>
            </a:r>
            <a:r>
              <a:rPr lang="ru-RU" sz="2800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научиться жить на земле, как люди.</a:t>
            </a:r>
            <a:r>
              <a:rPr lang="ru-RU" sz="2800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Б. Шоу.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Рисунок 3" descr="Экология нашей планет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214822" cy="4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52" y="4071942"/>
            <a:ext cx="86439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«Общение с природой не только</a:t>
            </a:r>
            <a:r>
              <a:rPr lang="ru-RU" sz="2800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доставляет эстетическое наслаждение, но и влияет на формирование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мировоззрения детей, на 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нравственное развитие, </a:t>
            </a:r>
            <a:r>
              <a:rPr lang="ru-RU" sz="2800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расширяет их кругозор,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обогащает впечатление»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К.Д. Ушинский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5123" name="Picture 3" descr="http://mirgif.com/priroda/priroda-1.jpg"/>
          <p:cNvPicPr>
            <a:picLocks noChangeAspect="1" noChangeArrowheads="1"/>
          </p:cNvPicPr>
          <p:nvPr/>
        </p:nvPicPr>
        <p:blipFill>
          <a:blip r:embed="rId2"/>
          <a:srcRect t="10553"/>
          <a:stretch>
            <a:fillRect/>
          </a:stretch>
        </p:blipFill>
        <p:spPr bwMode="auto">
          <a:xfrm>
            <a:off x="383153" y="142852"/>
            <a:ext cx="847512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onstantia" pitchFamily="18" charset="0"/>
              </a:rPr>
              <a:t>Роль химии в решении экологических проблем </a:t>
            </a:r>
            <a:endParaRPr lang="ru-RU" sz="4000" dirty="0">
              <a:latin typeface="Constantia" pitchFamily="18" charset="0"/>
            </a:endParaRPr>
          </a:p>
        </p:txBody>
      </p:sp>
      <p:pic>
        <p:nvPicPr>
          <p:cNvPr id="3" name="Рисунок 2" descr="Фото на www.fotto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 на www.fotto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3852874" cy="31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Элементы-аналоги в природной среде вступают в конкуренцию и могут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взаимозаменяться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в живых организмах, оказывая тем самым влияние на структуру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биомолекул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их биохимическую активность. Примерами конкурентных пар, возникающих при загрязнении природной среды, могут служить: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), S–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K–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K–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Tl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Sr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все галогены между собой.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Сведения о биологической взаимозаменяемости химических элементов иллюстрируют зависимость химических свойств элементов, их биологической роли от строения атомов.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71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Так, замена натрия или калия в организмах животных и человека на литий вызывает расстройства нервной системы, т.к. в этом случае изменяется разность потенциалов на клеточных мембранах, и клетки не проводят нервный импульс. Подобные нарушения приводят к шизофрении.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Таллий, биологический конкурент калия, заменяет его в клеточных мембранах, поражает центральную и периферическую нервную систему, желудочно-кишечный тракт и почки.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Игра 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«История погибшего озера».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Ученикам предлагается ситуация: на берегу озера расположено химическое предприятие (указывается какое), деятельность которого привела к гибели этого природного объекта.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 Задание 1. Восстановите          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lang="ru-RU" sz="2800" dirty="0" smtClean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событий,</a:t>
            </a:r>
            <a:r>
              <a:rPr lang="ru-RU" sz="2800" dirty="0" smtClean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начиная с того 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момента, когда              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озеро было живым,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 заканчивая его гибелью.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Задание 2. Предложите меры по восстановлению мертвого озера, если известно, что источники, питающие его, остались живыми (мелкие лесные ручьи, подземные грунтовые воды).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1027" name="Picture 3" descr="Горные озёра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286147" cy="245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72209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Основной компонент природного газа – метан. Некоторые крупные месторождения природного газа, например Астраханское, Оренбургское, помимо углеводородных газов содержат значительное количество сероводорода. Эта примесь, с одной стороны опасна, так как вызывает сильную коррозию трубопроводов и перекачивающей аппаратуры. Кроме того, при сгорании такого газа получается оксид серы (IV), что вызывает загрязнение атмосферы. С другой стороны сероводород является ценным химическим сырьем, из которого можно получить, например, серную кислоту. Предложите рациональные, по вашему мнению, способы очистки природного газа от сероводорода.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Демонстрационный опыт 1.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Взаимодействие концентрированной азотной кислоты с медью.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214422"/>
            <a:ext cx="63698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Constantia" pitchFamily="18" charset="0"/>
              </a:rPr>
              <a:t>Cu + </a:t>
            </a:r>
            <a:r>
              <a:rPr lang="pt-BR" sz="2400" dirty="0" smtClean="0">
                <a:latin typeface="Constantia" pitchFamily="18" charset="0"/>
              </a:rPr>
              <a:t>4HNO</a:t>
            </a:r>
            <a:r>
              <a:rPr lang="pt-BR" sz="2400" baseline="-25000" dirty="0" smtClean="0">
                <a:latin typeface="Constantia" pitchFamily="18" charset="0"/>
              </a:rPr>
              <a:t>3</a:t>
            </a:r>
            <a:r>
              <a:rPr lang="ru-RU" sz="2400" baseline="-25000" dirty="0" smtClean="0">
                <a:latin typeface="Constantia" pitchFamily="18" charset="0"/>
              </a:rPr>
              <a:t> (</a:t>
            </a:r>
            <a:r>
              <a:rPr lang="ru-RU" sz="2400" baseline="-25000" dirty="0" err="1" smtClean="0">
                <a:latin typeface="Constantia" pitchFamily="18" charset="0"/>
              </a:rPr>
              <a:t>конц</a:t>
            </a:r>
            <a:r>
              <a:rPr lang="ru-RU" sz="2400" baseline="-25000" dirty="0" smtClean="0">
                <a:latin typeface="Constantia" pitchFamily="18" charset="0"/>
              </a:rPr>
              <a:t>.)</a:t>
            </a:r>
            <a:r>
              <a:rPr lang="pt-BR" sz="2400" dirty="0">
                <a:latin typeface="Constantia" pitchFamily="18" charset="0"/>
              </a:rPr>
              <a:t> = Cu(NO</a:t>
            </a:r>
            <a:r>
              <a:rPr lang="pt-BR" sz="2400" baseline="-25000" dirty="0">
                <a:latin typeface="Constantia" pitchFamily="18" charset="0"/>
              </a:rPr>
              <a:t>3</a:t>
            </a:r>
            <a:r>
              <a:rPr lang="pt-BR" sz="2400" dirty="0">
                <a:latin typeface="Constantia" pitchFamily="18" charset="0"/>
              </a:rPr>
              <a:t>)</a:t>
            </a:r>
            <a:r>
              <a:rPr lang="pt-BR" sz="2400" baseline="-25000" dirty="0">
                <a:latin typeface="Constantia" pitchFamily="18" charset="0"/>
              </a:rPr>
              <a:t>2</a:t>
            </a:r>
            <a:r>
              <a:rPr lang="pt-BR" sz="2400" dirty="0">
                <a:latin typeface="Constantia" pitchFamily="18" charset="0"/>
              </a:rPr>
              <a:t> + </a:t>
            </a:r>
            <a:r>
              <a:rPr lang="pt-BR" sz="2400" dirty="0" smtClean="0">
                <a:latin typeface="Constantia" pitchFamily="18" charset="0"/>
              </a:rPr>
              <a:t>2NO</a:t>
            </a:r>
            <a:r>
              <a:rPr lang="pt-BR" sz="2400" baseline="-25000" dirty="0" smtClean="0">
                <a:latin typeface="Constantia" pitchFamily="18" charset="0"/>
              </a:rPr>
              <a:t>2</a:t>
            </a:r>
            <a:r>
              <a:rPr lang="pt-BR" sz="2400" baseline="-25000" dirty="0">
                <a:latin typeface="Times New Roman"/>
                <a:cs typeface="Times New Roman"/>
              </a:rPr>
              <a:t>↑</a:t>
            </a:r>
            <a:r>
              <a:rPr lang="pt-BR" sz="2400" dirty="0">
                <a:latin typeface="Constantia" pitchFamily="18" charset="0"/>
              </a:rPr>
              <a:t> + </a:t>
            </a:r>
            <a:r>
              <a:rPr lang="pt-BR" sz="2400" dirty="0" smtClean="0">
                <a:latin typeface="Constantia" pitchFamily="18" charset="0"/>
              </a:rPr>
              <a:t>2H</a:t>
            </a:r>
            <a:r>
              <a:rPr lang="pt-BR" sz="2400" baseline="-25000" dirty="0" smtClean="0">
                <a:latin typeface="Constantia" pitchFamily="18" charset="0"/>
              </a:rPr>
              <a:t>2</a:t>
            </a:r>
            <a:r>
              <a:rPr lang="pt-BR" sz="2400" dirty="0" smtClean="0">
                <a:latin typeface="Constantia" pitchFamily="18" charset="0"/>
              </a:rPr>
              <a:t>O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i="1" dirty="0" smtClean="0">
                <a:latin typeface="Constantia" pitchFamily="18" charset="0"/>
              </a:rPr>
              <a:t>Поглотители:</a:t>
            </a:r>
          </a:p>
          <a:p>
            <a:r>
              <a:rPr lang="ru-RU" sz="2400" dirty="0" smtClean="0">
                <a:latin typeface="Constantia" pitchFamily="18" charset="0"/>
              </a:rPr>
              <a:t>-щелочь</a:t>
            </a:r>
          </a:p>
          <a:p>
            <a:r>
              <a:rPr lang="ru-RU" sz="2400" dirty="0" smtClean="0">
                <a:latin typeface="Constantia" pitchFamily="18" charset="0"/>
              </a:rPr>
              <a:t>-гидрокарбонат натрия</a:t>
            </a:r>
          </a:p>
          <a:p>
            <a:r>
              <a:rPr lang="ru-RU" sz="2400" dirty="0" smtClean="0">
                <a:latin typeface="Constantia" pitchFamily="18" charset="0"/>
              </a:rPr>
              <a:t>-водный раствор аммиака</a:t>
            </a:r>
          </a:p>
          <a:p>
            <a:r>
              <a:rPr lang="ru-RU" sz="2400" dirty="0" smtClean="0">
                <a:latin typeface="Constantia" pitchFamily="18" charset="0"/>
              </a:rPr>
              <a:t>-карбонат аммония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31749" name="Picture 5" descr="Реакция меди и концентрированной азотной кисл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916095" cy="1985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85993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onstantia" pitchFamily="18" charset="0"/>
              </a:rPr>
              <a:t>Демонстрационный опыт 2.</a:t>
            </a:r>
            <a:r>
              <a:rPr lang="ru-RU" sz="2800" dirty="0">
                <a:latin typeface="Constantia" pitchFamily="18" charset="0"/>
              </a:rPr>
              <a:t> </a:t>
            </a:r>
            <a:r>
              <a:rPr lang="ru-RU" sz="2800" i="1" dirty="0">
                <a:latin typeface="Constantia" pitchFamily="18" charset="0"/>
              </a:rPr>
              <a:t>Взаимодействие этилена с раствором перманганата калия (а не с бромной водой). </a:t>
            </a:r>
          </a:p>
        </p:txBody>
      </p:sp>
      <p:pic>
        <p:nvPicPr>
          <p:cNvPr id="31751" name="Picture 7" descr="http://www.chemistry.ssu.samara.ru/chem2/pic/arro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1" y="5405452"/>
            <a:ext cx="333375" cy="95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5214950"/>
            <a:ext cx="6104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=СН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+ [О] + Н-ОН         CH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ОН-CH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Демонстрационный опыт 3.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Взаимодействие оксида углерода (IV) с раствором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гидроксида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кальция.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Опыт служит иллюстрацией части круговорота углерода в природе, связанной с его изъятием из общего цикла. Происходит связывание газа CO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в недоступные для живых организмов карбонаты.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5761"/>
            <a:ext cx="8786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Демонстрационный опыт 4.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Способы очистки воды от нефтяного загрязнения.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Для очистки воды от нефтяного загрязнения используют различные адсорбенты: пробковую крошку, опилки, измельченный пенопласт, жгуты из пеньки. В обсуждении затрагивают проблему загрязнения Мирового океана нефтью и нефтепродуктами, а также различные способы очистки поверхности воды от этих соединений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информационно – коммуникативных технологий в исследовательской экологической деятельности  школьников в процессе обучения химии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 – коммуникативных технологий в исследовательской экологической деятельности  школьников в процессе обучения химии </dc:title>
  <dc:creator>User</dc:creator>
  <cp:lastModifiedBy>User</cp:lastModifiedBy>
  <cp:revision>13</cp:revision>
  <dcterms:created xsi:type="dcterms:W3CDTF">2013-04-09T04:53:05Z</dcterms:created>
  <dcterms:modified xsi:type="dcterms:W3CDTF">2013-04-09T06:56:40Z</dcterms:modified>
</cp:coreProperties>
</file>