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4"/>
  </p:notesMasterIdLst>
  <p:sldIdLst>
    <p:sldId id="267" r:id="rId2"/>
    <p:sldId id="274" r:id="rId3"/>
    <p:sldId id="278" r:id="rId4"/>
    <p:sldId id="279" r:id="rId5"/>
    <p:sldId id="269" r:id="rId6"/>
    <p:sldId id="280" r:id="rId7"/>
    <p:sldId id="282" r:id="rId8"/>
    <p:sldId id="283" r:id="rId9"/>
    <p:sldId id="277" r:id="rId10"/>
    <p:sldId id="275" r:id="rId11"/>
    <p:sldId id="284" r:id="rId12"/>
    <p:sldId id="28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  <a:srgbClr val="66FF33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53" autoAdjust="0"/>
    <p:restoredTop sz="94660"/>
  </p:normalViewPr>
  <p:slideViewPr>
    <p:cSldViewPr>
      <p:cViewPr varScale="1">
        <p:scale>
          <a:sx n="71" d="100"/>
          <a:sy n="71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798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F4EFFB-1B09-4F2C-A27B-1362C8BC2F9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C6BF8A-9273-433C-B282-BAA291BBDCE0}" type="slidenum">
              <a:rPr lang="ru-RU"/>
              <a:pPr/>
              <a:t>1</a:t>
            </a:fld>
            <a:endParaRPr lang="ru-RU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57B84C-01E4-432F-8B28-72A62E8C0F06}" type="slidenum">
              <a:rPr lang="ru-RU"/>
              <a:pPr/>
              <a:t>10</a:t>
            </a:fld>
            <a:endParaRPr lang="ru-RU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14B31-4963-4E0F-8B71-87D4DFAA6FF7}" type="slidenum">
              <a:rPr lang="ru-RU"/>
              <a:pPr/>
              <a:t>11</a:t>
            </a:fld>
            <a:endParaRPr lang="ru-RU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F63C6A-55CC-4BD7-B89C-627BB2D61BD0}" type="slidenum">
              <a:rPr lang="ru-RU"/>
              <a:pPr/>
              <a:t>12</a:t>
            </a:fld>
            <a:endParaRPr lang="ru-RU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B47A5B-DDCA-4B02-9C03-982649DD6BC4}" type="slidenum">
              <a:rPr lang="ru-RU"/>
              <a:pPr/>
              <a:t>2</a:t>
            </a:fld>
            <a:endParaRPr lang="ru-RU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3A14C-A9CE-437E-A2FB-E224FB9B0C4A}" type="slidenum">
              <a:rPr lang="ru-RU"/>
              <a:pPr/>
              <a:t>3</a:t>
            </a:fld>
            <a:endParaRPr lang="ru-RU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C3E8D-28A8-4FD9-BA8A-CD49ABA822F3}" type="slidenum">
              <a:rPr lang="ru-RU"/>
              <a:pPr/>
              <a:t>4</a:t>
            </a:fld>
            <a:endParaRPr lang="ru-RU"/>
          </a:p>
        </p:txBody>
      </p:sp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1F0A9D-1023-4036-85B8-99E2A1736247}" type="slidenum">
              <a:rPr lang="ru-RU"/>
              <a:pPr/>
              <a:t>5</a:t>
            </a:fld>
            <a:endParaRPr lang="ru-RU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F362A2-0F38-4209-BC8F-0A619E1855B1}" type="slidenum">
              <a:rPr lang="ru-RU"/>
              <a:pPr/>
              <a:t>6</a:t>
            </a:fld>
            <a:endParaRPr lang="ru-RU"/>
          </a:p>
        </p:txBody>
      </p:sp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6FD0E9-7CB4-442C-8819-B521617305B3}" type="slidenum">
              <a:rPr lang="ru-RU"/>
              <a:pPr/>
              <a:t>7</a:t>
            </a:fld>
            <a:endParaRPr lang="ru-RU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F96AB-FDB7-45E8-9767-92580E7C9A65}" type="slidenum">
              <a:rPr lang="ru-RU"/>
              <a:pPr/>
              <a:t>8</a:t>
            </a:fld>
            <a:endParaRPr lang="ru-RU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944010-52C2-4E1A-B63F-381E3D9996A5}" type="slidenum">
              <a:rPr lang="ru-RU"/>
              <a:pPr/>
              <a:t>9</a:t>
            </a:fld>
            <a:endParaRPr lang="ru-RU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017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8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0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0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0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0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0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0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0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0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0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0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021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021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1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021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21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0220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0221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0222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83B11D5-5B2C-451B-9735-E76FBBCD2F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18" grpId="0" autoUpdateAnimBg="0"/>
      <p:bldP spid="50219" grpId="0" build="p" autoUpdateAnimBg="0" advAuto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02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399DE-0C61-4723-9BD6-6625C1AED2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00727-5441-432E-B7ED-E69FC0833E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351586B-8AB6-4E5B-9998-4656C0B676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8FF3F-A8A9-4258-919E-A0177EDBD9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96A1A-4D57-4410-8E9F-9A0146D4B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ED20C-EF76-4BA8-8D10-86A59EE022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C6E1D-22E2-4164-9B50-0DA66F91C7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F8AA2-BB13-481F-8E08-11EFD96C8E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797B9-8DCD-44AB-BC22-EEB884099B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C20B9-BA4A-4900-BFA5-BCAC869D76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44E8F-FB0A-4C94-A95E-43CFD05C8D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915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5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5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5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5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6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7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7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7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7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7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7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7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7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7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7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8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8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8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8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8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8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8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8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8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8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9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919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919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9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919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919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19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919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919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C54CED9-4EDD-4CF1-8B00-B49E235A3F3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____Microsoft_Office_Word_97_-_20032.doc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____Microsoft_Office_Word_97_-_20031.doc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692150"/>
            <a:ext cx="8229600" cy="4608513"/>
          </a:xfrm>
        </p:spPr>
        <p:txBody>
          <a:bodyPr/>
          <a:lstStyle/>
          <a:p>
            <a:pPr algn="l"/>
            <a:r>
              <a:rPr lang="ru-RU" sz="4400" b="1"/>
              <a:t>Модернизация образования</a:t>
            </a:r>
            <a:r>
              <a:rPr lang="ru-RU" sz="4400"/>
              <a:t>:</a:t>
            </a:r>
            <a:br>
              <a:rPr lang="ru-RU" sz="4400"/>
            </a:br>
            <a:r>
              <a:rPr lang="ru-RU" sz="4400"/>
              <a:t>критериальный подход в системе оценивания учащихся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468313" y="333375"/>
            <a:ext cx="863600" cy="792163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827088" y="620713"/>
            <a:ext cx="863600" cy="79216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1187450" y="908050"/>
            <a:ext cx="863600" cy="7921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1743075" y="5518150"/>
            <a:ext cx="51339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/>
              <a:t>Ким. Э.В., Панасенкова О.А., Крылов А.И.</a:t>
            </a:r>
            <a:br>
              <a:rPr lang="ru-RU" sz="2000"/>
            </a:br>
            <a:r>
              <a:rPr lang="ru-RU" sz="2000"/>
              <a:t>Методическая лаборатория МИОО.</a:t>
            </a:r>
          </a:p>
          <a:p>
            <a:pPr algn="ctr"/>
            <a:r>
              <a:rPr lang="ru-RU" sz="2000"/>
              <a:t>2008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2" name="Object 2"/>
          <p:cNvGraphicFramePr>
            <a:graphicFrameLocks noChangeAspect="1"/>
          </p:cNvGraphicFramePr>
          <p:nvPr>
            <p:ph type="title"/>
          </p:nvPr>
        </p:nvGraphicFramePr>
        <p:xfrm>
          <a:off x="833438" y="1538288"/>
          <a:ext cx="7353300" cy="5319712"/>
        </p:xfrm>
        <a:graphic>
          <a:graphicData uri="http://schemas.openxmlformats.org/presentationml/2006/ole">
            <p:oleObj spid="_x0000_s71682" name="Документ" r:id="rId4" imgW="6101199" imgH="4413428" progId="Word.Document.8">
              <p:embed/>
            </p:oleObj>
          </a:graphicData>
        </a:graphic>
      </p:graphicFrame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2743200" algn="ctr"/>
                <a:tab pos="5486400" algn="r"/>
              </a:tabLst>
            </a:pPr>
            <a:endParaRPr lang="ru-RU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2743200" algn="ctr"/>
                <a:tab pos="5486400" algn="r"/>
              </a:tabLst>
            </a:pPr>
            <a:endParaRPr lang="ru-RU"/>
          </a:p>
        </p:txBody>
      </p:sp>
      <p:sp>
        <p:nvSpPr>
          <p:cNvPr id="71687" name="WordArt 7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705643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Критерии оценки задания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6176963" y="901700"/>
            <a:ext cx="2716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демоверсия 2008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Технология осуществления </a:t>
            </a:r>
            <a:r>
              <a:rPr lang="ru-RU" sz="4000" b="1">
                <a:solidFill>
                  <a:srgbClr val="FFFF00"/>
                </a:solidFill>
              </a:rPr>
              <a:t>критериального подхода в данном задании ЕГЭ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1025"/>
            <a:ext cx="8229600" cy="4530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2800"/>
              <a:t>Тема </a:t>
            </a:r>
            <a:r>
              <a:rPr lang="ru-RU" sz="2800">
                <a:effectLst/>
              </a:rPr>
              <a:t>«Виды изображения поверхности Земли»</a:t>
            </a:r>
          </a:p>
          <a:p>
            <a:pPr marL="0" indent="0">
              <a:buFont typeface="Wingdings" pitchFamily="2" charset="2"/>
              <a:buNone/>
            </a:pPr>
            <a:r>
              <a:rPr lang="ru-RU" sz="2800"/>
              <a:t>Единица содержания: </a:t>
            </a:r>
          </a:p>
          <a:p>
            <a:pPr marL="0" indent="0">
              <a:buFont typeface="Wingdings" pitchFamily="2" charset="2"/>
              <a:buNone/>
            </a:pPr>
            <a:r>
              <a:rPr lang="ru-RU" sz="2800">
                <a:effectLst/>
              </a:rPr>
              <a:t>	</a:t>
            </a:r>
            <a:r>
              <a:rPr lang="ru-RU" sz="2800" i="1">
                <a:effectLst/>
              </a:rPr>
              <a:t>условные знаки плана местности</a:t>
            </a:r>
          </a:p>
          <a:p>
            <a:pPr marL="0" indent="0">
              <a:buFont typeface="Wingdings" pitchFamily="2" charset="2"/>
              <a:buNone/>
            </a:pPr>
            <a:r>
              <a:rPr lang="ru-RU" sz="2800"/>
              <a:t>Ожидаемые результаты: </a:t>
            </a:r>
          </a:p>
          <a:p>
            <a:pPr marL="0" indent="0">
              <a:buFont typeface="Wingdings" pitchFamily="2" charset="2"/>
              <a:buNone/>
            </a:pPr>
            <a:r>
              <a:rPr lang="ru-RU" sz="2800">
                <a:effectLst/>
              </a:rPr>
              <a:t>	</a:t>
            </a:r>
            <a:r>
              <a:rPr lang="ru-RU" sz="2800" i="1">
                <a:effectLst/>
              </a:rPr>
              <a:t>уметь читать план местности</a:t>
            </a:r>
            <a:br>
              <a:rPr lang="ru-RU" sz="2800" i="1">
                <a:effectLst/>
              </a:rPr>
            </a:br>
            <a:endParaRPr lang="ru-RU" sz="2800" i="1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ru-RU" sz="2800">
                <a:effectLst/>
              </a:rPr>
              <a:t>Данное задание соответствует повышенному уровню, т.к. предполагает умение учащихся применять полученные знания на практике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Технология осуществления </a:t>
            </a:r>
            <a:r>
              <a:rPr lang="ru-RU" sz="4000" b="1">
                <a:solidFill>
                  <a:srgbClr val="FFFF00"/>
                </a:solidFill>
              </a:rPr>
              <a:t>критериального подхода в данном задании ЕГЭ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1025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Ответ считается полным и правильным, если он содержит следующие высказывания: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	- </a:t>
            </a:r>
            <a:r>
              <a:rPr lang="ru-RU" i="1"/>
              <a:t>для футбольного поля наиболее подходит участок 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	- участок 2 – </a:t>
            </a:r>
            <a:r>
              <a:rPr lang="ru-RU" i="1"/>
              <a:t>ровный</a:t>
            </a:r>
            <a:r>
              <a:rPr lang="ru-RU"/>
              <a:t> (вариант - без ям, впадин)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	- участок 2 – </a:t>
            </a:r>
            <a:r>
              <a:rPr lang="ru-RU" i="1"/>
              <a:t>сухой</a:t>
            </a:r>
            <a:r>
              <a:rPr lang="ru-RU"/>
              <a:t> (вариант - не заболоченный)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18732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>
                <a:solidFill>
                  <a:srgbClr val="FFFF00"/>
                </a:solidFill>
              </a:rPr>
              <a:t>   </a:t>
            </a:r>
            <a:r>
              <a:rPr lang="ru-RU" sz="4400">
                <a:solidFill>
                  <a:srgbClr val="FFFF00"/>
                </a:solidFill>
              </a:rPr>
              <a:t>  Критерии</a:t>
            </a:r>
            <a:r>
              <a:rPr lang="ru-RU" sz="4400"/>
              <a:t> – признаки, на основании которых осуществляется </a:t>
            </a:r>
            <a:r>
              <a:rPr lang="ru-RU" sz="4400">
                <a:solidFill>
                  <a:srgbClr val="66FF33"/>
                </a:solidFill>
              </a:rPr>
              <a:t>оценка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468313" y="3622675"/>
            <a:ext cx="8351837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3200" b="1"/>
              <a:t>Критериальный подход положен в основу государственных стандартов нового поколения и контрольно-измерительных материалов единого государственного экзамена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2349500"/>
            <a:ext cx="4038600" cy="3095625"/>
          </a:xfrm>
        </p:spPr>
        <p:txBody>
          <a:bodyPr/>
          <a:lstStyle/>
          <a:p>
            <a:r>
              <a:rPr lang="ru-RU" sz="2000" b="1"/>
              <a:t>Объективность</a:t>
            </a:r>
          </a:p>
          <a:p>
            <a:pPr>
              <a:buFont typeface="Wingdings" pitchFamily="2" charset="2"/>
              <a:buNone/>
            </a:pPr>
            <a:endParaRPr lang="ru-RU" sz="2000" b="1"/>
          </a:p>
          <a:p>
            <a:r>
              <a:rPr lang="ru-RU" sz="2000" b="1"/>
              <a:t>Понятность ученику, учителю, родителям</a:t>
            </a:r>
          </a:p>
          <a:p>
            <a:pPr>
              <a:buFont typeface="Wingdings" pitchFamily="2" charset="2"/>
              <a:buNone/>
            </a:pPr>
            <a:endParaRPr lang="ru-RU" sz="2000" b="1"/>
          </a:p>
          <a:p>
            <a:r>
              <a:rPr lang="ru-RU" sz="2000" b="1"/>
              <a:t>Содержательность (возможность проверки на разных уровнях)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03800" y="847725"/>
            <a:ext cx="4211638" cy="4525963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>
                <a:solidFill>
                  <a:srgbClr val="663300"/>
                </a:solidFill>
              </a:rPr>
              <a:t>   </a:t>
            </a:r>
            <a:r>
              <a:rPr lang="ru-RU" b="1">
                <a:solidFill>
                  <a:srgbClr val="FFFF00"/>
                </a:solidFill>
              </a:rPr>
              <a:t>Критериальный подход к оценке</a:t>
            </a:r>
            <a:r>
              <a:rPr lang="ru-RU" b="1"/>
              <a:t> </a:t>
            </a:r>
            <a:r>
              <a:rPr lang="ru-RU" b="1">
                <a:solidFill>
                  <a:srgbClr val="FFFF00"/>
                </a:solidFill>
              </a:rPr>
              <a:t>предполагает</a:t>
            </a:r>
            <a:endParaRPr lang="ru-RU" sz="2000" b="1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200" b="1"/>
              <a:t>1. Четкую формулировку ожидаемых результатов по теме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2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/>
              <a:t>	2. Определение условий</a:t>
            </a:r>
            <a:r>
              <a:rPr lang="ru-RU" sz="2200" b="1">
                <a:solidFill>
                  <a:srgbClr val="FF3399"/>
                </a:solidFill>
              </a:rPr>
              <a:t> </a:t>
            </a:r>
            <a:r>
              <a:rPr lang="ru-RU" sz="2200" b="1"/>
              <a:t>их  проверки (тест, практическая работа, задание с развернутым ответом и др.)</a:t>
            </a:r>
            <a:br>
              <a:rPr lang="ru-RU" sz="2200" b="1"/>
            </a:br>
            <a:endParaRPr lang="ru-RU" sz="22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/>
              <a:t/>
            </a:r>
            <a:br>
              <a:rPr lang="ru-RU" sz="2200" b="1"/>
            </a:br>
            <a:endParaRPr lang="ru-RU" sz="22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/>
              <a:t>	3. Составление   проверочных заданий</a:t>
            </a:r>
            <a:r>
              <a:rPr lang="ru-RU" sz="2200" b="1">
                <a:solidFill>
                  <a:srgbClr val="FF3399"/>
                </a:solidFill>
              </a:rPr>
              <a:t> </a:t>
            </a:r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 flipV="1">
            <a:off x="2562225" y="2276475"/>
            <a:ext cx="2225675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 flipV="1">
            <a:off x="3211513" y="2636838"/>
            <a:ext cx="1720850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 flipV="1">
            <a:off x="4003675" y="2852738"/>
            <a:ext cx="1073150" cy="1800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36" name="AutoShape 12"/>
          <p:cNvSpPr>
            <a:spLocks noChangeArrowheads="1"/>
          </p:cNvSpPr>
          <p:nvPr/>
        </p:nvSpPr>
        <p:spPr bwMode="auto">
          <a:xfrm>
            <a:off x="6804025" y="2779713"/>
            <a:ext cx="287338" cy="576262"/>
          </a:xfrm>
          <a:prstGeom prst="downArrow">
            <a:avLst>
              <a:gd name="adj1" fmla="val 50000"/>
              <a:gd name="adj2" fmla="val 5013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37" name="AutoShape 13"/>
          <p:cNvSpPr>
            <a:spLocks noChangeArrowheads="1"/>
          </p:cNvSpPr>
          <p:nvPr/>
        </p:nvSpPr>
        <p:spPr bwMode="auto">
          <a:xfrm>
            <a:off x="6804025" y="5084763"/>
            <a:ext cx="287338" cy="576262"/>
          </a:xfrm>
          <a:prstGeom prst="downArrow">
            <a:avLst>
              <a:gd name="adj1" fmla="val 50000"/>
              <a:gd name="adj2" fmla="val 5013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250825" y="760413"/>
            <a:ext cx="32591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Общие требования к оценке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u="sng"/>
              <a:t>Основная проблема при осуществлении критериального подхода - неумение четко сформулировать ожидаемый результат по теме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22463"/>
            <a:ext cx="8686800" cy="4530725"/>
          </a:xfrm>
        </p:spPr>
        <p:txBody>
          <a:bodyPr/>
          <a:lstStyle/>
          <a:p>
            <a:pPr marL="0" indent="360363">
              <a:lnSpc>
                <a:spcPct val="90000"/>
              </a:lnSpc>
              <a:buFont typeface="Wingdings" pitchFamily="2" charset="2"/>
              <a:buNone/>
            </a:pPr>
            <a:r>
              <a:rPr lang="ru-RU" b="1" i="1">
                <a:effectLst/>
              </a:rPr>
              <a:t>Формулировка ожидаемых результатов всегда сообщает о том, что может сделать обучаемый.</a:t>
            </a:r>
          </a:p>
          <a:p>
            <a:pPr marL="0" indent="360363">
              <a:lnSpc>
                <a:spcPct val="90000"/>
              </a:lnSpc>
              <a:buFont typeface="Wingdings" pitchFamily="2" charset="2"/>
              <a:buNone/>
            </a:pPr>
            <a:r>
              <a:rPr lang="ru-RU" b="1" i="1">
                <a:effectLst/>
              </a:rPr>
              <a:t>Она описывает </a:t>
            </a:r>
            <a:r>
              <a:rPr lang="ru-RU" b="1" i="1" u="sng">
                <a:effectLst/>
              </a:rPr>
              <a:t>процесс</a:t>
            </a:r>
            <a:r>
              <a:rPr lang="ru-RU" b="1" i="1">
                <a:effectLst/>
              </a:rPr>
              <a:t> (отбирать доказательства, устанавливать соответствие) или </a:t>
            </a:r>
            <a:br>
              <a:rPr lang="ru-RU" b="1" i="1">
                <a:effectLst/>
              </a:rPr>
            </a:br>
            <a:r>
              <a:rPr lang="ru-RU" b="1" i="1" u="sng">
                <a:effectLst/>
              </a:rPr>
              <a:t>результат</a:t>
            </a:r>
            <a:r>
              <a:rPr lang="ru-RU" b="1" i="1">
                <a:effectLst/>
              </a:rPr>
              <a:t> действий ученика, соответствующие поставленной цели.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Технология осуществления </a:t>
            </a:r>
            <a:r>
              <a:rPr lang="ru-RU" sz="4000" b="1">
                <a:solidFill>
                  <a:srgbClr val="FFFF00"/>
                </a:solidFill>
              </a:rPr>
              <a:t>критериального подхода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  <a:ln/>
        </p:spPr>
        <p:txBody>
          <a:bodyPr/>
          <a:lstStyle/>
          <a:p>
            <a:r>
              <a:rPr lang="ru-RU"/>
              <a:t>Деление материала, подлежащего проверке, на смысловые блоки (единицы содержания). </a:t>
            </a:r>
          </a:p>
          <a:p>
            <a:r>
              <a:rPr lang="ru-RU"/>
              <a:t>Тема «Население России». </a:t>
            </a:r>
          </a:p>
          <a:p>
            <a:pPr lvl="1">
              <a:buFontTx/>
              <a:buNone/>
            </a:pPr>
            <a:r>
              <a:rPr lang="ru-RU"/>
              <a:t>Единицы содержания: </a:t>
            </a:r>
          </a:p>
          <a:p>
            <a:pPr lvl="2"/>
            <a:r>
              <a:rPr lang="ru-RU"/>
              <a:t>численность населения, </a:t>
            </a:r>
          </a:p>
          <a:p>
            <a:pPr lvl="2"/>
            <a:r>
              <a:rPr lang="ru-RU"/>
              <a:t>размещение населения, </a:t>
            </a:r>
          </a:p>
          <a:p>
            <a:pPr lvl="2"/>
            <a:r>
              <a:rPr lang="ru-RU"/>
              <a:t>естественное движение населения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ru-RU" sz="4000" b="1"/>
              <a:t>Технология осуществления </a:t>
            </a:r>
            <a:r>
              <a:rPr lang="ru-RU" sz="4000" b="1">
                <a:solidFill>
                  <a:srgbClr val="FFFF00"/>
                </a:solidFill>
              </a:rPr>
              <a:t>критериального подхода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38275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600"/>
              <a:t>Для каждого смыслового блока определяются требования к знаниям и умениям учащихся на базовом и повышенном уровнях.</a:t>
            </a:r>
          </a:p>
          <a:p>
            <a:pPr lvl="1">
              <a:buFontTx/>
              <a:buNone/>
            </a:pPr>
            <a:r>
              <a:rPr lang="ru-RU" sz="2400"/>
              <a:t>Численность населения:</a:t>
            </a:r>
          </a:p>
          <a:p>
            <a:pPr lvl="1"/>
            <a:r>
              <a:rPr lang="ru-RU" sz="2400"/>
              <a:t>Базовый уровень: </a:t>
            </a:r>
            <a:r>
              <a:rPr lang="ru-RU" sz="2400" i="1"/>
              <a:t>называть численность населения России, сравнивать численность населения России с другими странами;</a:t>
            </a:r>
          </a:p>
          <a:p>
            <a:pPr lvl="1"/>
            <a:r>
              <a:rPr lang="ru-RU" sz="2400"/>
              <a:t>Повышенный уровень: </a:t>
            </a:r>
            <a:r>
              <a:rPr lang="ru-RU" sz="2400" i="1"/>
              <a:t>давать оценочную характеристику влияния численности населения страны на её развитие.</a:t>
            </a:r>
          </a:p>
        </p:txBody>
      </p:sp>
      <p:sp>
        <p:nvSpPr>
          <p:cNvPr id="94212" name="AutoShape 4"/>
          <p:cNvSpPr>
            <a:spLocks noChangeArrowheads="1"/>
          </p:cNvSpPr>
          <p:nvPr/>
        </p:nvSpPr>
        <p:spPr bwMode="auto">
          <a:xfrm>
            <a:off x="612775" y="5373688"/>
            <a:ext cx="7920038" cy="1368425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ru-RU" sz="28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Объективному измерению поддаются </a:t>
            </a:r>
            <a:br>
              <a:rPr lang="ru-RU" sz="28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наиболее простые знания и умения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Технология осуществления </a:t>
            </a:r>
            <a:r>
              <a:rPr lang="ru-RU" sz="4000" b="1">
                <a:solidFill>
                  <a:srgbClr val="FFFF00"/>
                </a:solidFill>
              </a:rPr>
              <a:t>критериального подхода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/>
              <a:t>Каждое требование проверяется заданиями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>
                <a:effectLst/>
              </a:rPr>
              <a:t>Единица содержания: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i="1">
                <a:effectLst/>
              </a:rPr>
              <a:t>	Естественное движение населения России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>
                <a:effectLst/>
              </a:rPr>
              <a:t>Ожидаемый результат: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i="1"/>
              <a:t>	</a:t>
            </a:r>
            <a:r>
              <a:rPr lang="ru-RU" sz="2200" i="1">
                <a:effectLst/>
              </a:rPr>
              <a:t>объяснять понятие «естественный прирост»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>
                <a:effectLst/>
              </a:rPr>
              <a:t>Задания: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i="1">
                <a:effectLst/>
              </a:rPr>
              <a:t>	1. Напишите формулу, по которой определяется естественный 	прирост населения.</a:t>
            </a:r>
            <a:br>
              <a:rPr lang="ru-RU" sz="2200" i="1">
                <a:effectLst/>
              </a:rPr>
            </a:br>
            <a:endParaRPr lang="ru-RU" sz="2200" i="1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i="1"/>
              <a:t>	2. </a:t>
            </a:r>
            <a:r>
              <a:rPr lang="ru-RU" sz="2200" i="1">
                <a:effectLst/>
              </a:rPr>
              <a:t>Определите по предложенным статистическим данным 	естественный прирост населения в разные годы.</a:t>
            </a:r>
            <a:br>
              <a:rPr lang="ru-RU" sz="2200" i="1">
                <a:effectLst/>
              </a:rPr>
            </a:br>
            <a:endParaRPr lang="ru-RU" sz="2200" i="1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i="1">
                <a:effectLst/>
              </a:rPr>
              <a:t>	3. Проанализируйте график «Изменение рождаемости и 	смертности в России в </a:t>
            </a:r>
            <a:r>
              <a:rPr lang="en-US" sz="2200" i="1">
                <a:effectLst/>
              </a:rPr>
              <a:t>XX</a:t>
            </a:r>
            <a:r>
              <a:rPr lang="ru-RU" sz="2200" i="1">
                <a:effectLst/>
              </a:rPr>
              <a:t> веке», назовите периоды с 	отрицательным и положительным приростом населения.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Технология осуществления </a:t>
            </a:r>
            <a:r>
              <a:rPr lang="ru-RU" sz="4000" b="1">
                <a:solidFill>
                  <a:srgbClr val="FFFF00"/>
                </a:solidFill>
              </a:rPr>
              <a:t>критериального подхода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ru-RU"/>
          </a:p>
          <a:p>
            <a:pPr marL="0" indent="0" algn="ctr">
              <a:buFont typeface="Wingdings" pitchFamily="2" charset="2"/>
              <a:buNone/>
            </a:pPr>
            <a:endParaRPr lang="ru-RU"/>
          </a:p>
          <a:p>
            <a:pPr marL="0" indent="0" algn="ctr">
              <a:buFont typeface="Wingdings" pitchFamily="2" charset="2"/>
              <a:buNone/>
            </a:pPr>
            <a:r>
              <a:rPr lang="ru-RU" sz="3600"/>
              <a:t>В основу заданий ЕГЭ положен критериальный подход к оцениванию достижений ученика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6" name="Picture 4" descr="рисС1демо"/>
          <p:cNvPicPr>
            <a:picLocks noChangeAspect="1" noChangeArrowheads="1"/>
          </p:cNvPicPr>
          <p:nvPr>
            <p:ph type="body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348038" y="1773238"/>
            <a:ext cx="5472112" cy="4976812"/>
          </a:xfrm>
          <a:noFill/>
          <a:ln/>
        </p:spPr>
      </p:pic>
      <p:graphicFrame>
        <p:nvGraphicFramePr>
          <p:cNvPr id="74758" name="Object 6"/>
          <p:cNvGraphicFramePr>
            <a:graphicFrameLocks noChangeAspect="1"/>
          </p:cNvGraphicFramePr>
          <p:nvPr>
            <p:ph/>
          </p:nvPr>
        </p:nvGraphicFramePr>
        <p:xfrm>
          <a:off x="323850" y="188913"/>
          <a:ext cx="8564563" cy="1317625"/>
        </p:xfrm>
        <a:graphic>
          <a:graphicData uri="http://schemas.openxmlformats.org/presentationml/2006/ole">
            <p:oleObj spid="_x0000_s74758" name="Документ" r:id="rId5" imgW="5706738" imgH="877277" progId="Word.Document.8">
              <p:embed/>
            </p:oleObj>
          </a:graphicData>
        </a:graphic>
      </p:graphicFrame>
      <p:sp>
        <p:nvSpPr>
          <p:cNvPr id="74763" name="WordArt 11"/>
          <p:cNvSpPr>
            <a:spLocks noChangeArrowheads="1" noChangeShapeType="1" noTextEdit="1"/>
          </p:cNvSpPr>
          <p:nvPr/>
        </p:nvSpPr>
        <p:spPr bwMode="auto">
          <a:xfrm>
            <a:off x="539750" y="2276475"/>
            <a:ext cx="2376488" cy="2592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ЕГЭ</a:t>
            </a:r>
          </a:p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Часть С</a:t>
            </a:r>
          </a:p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Задание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1034</TotalTime>
  <Words>289</Words>
  <Application>Microsoft Office PowerPoint</Application>
  <PresentationFormat>Экран (4:3)</PresentationFormat>
  <Paragraphs>76</Paragraphs>
  <Slides>12</Slides>
  <Notes>12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Wingdings</vt:lpstr>
      <vt:lpstr>Лучи</vt:lpstr>
      <vt:lpstr>Документ Microsoft Word</vt:lpstr>
      <vt:lpstr>Модернизация образования: критериальный подход в системе оценивания учащихся</vt:lpstr>
      <vt:lpstr>Слайд 2</vt:lpstr>
      <vt:lpstr>Слайд 3</vt:lpstr>
      <vt:lpstr>Основная проблема при осуществлении критериального подхода - неумение четко сформулировать ожидаемый результат по теме</vt:lpstr>
      <vt:lpstr>Технология осуществления критериального подхода</vt:lpstr>
      <vt:lpstr>Технология осуществления критериального подхода</vt:lpstr>
      <vt:lpstr>Технология осуществления критериального подхода</vt:lpstr>
      <vt:lpstr>Технология осуществления критериального подхода</vt:lpstr>
      <vt:lpstr>Слайд 9</vt:lpstr>
      <vt:lpstr>Слайд 10</vt:lpstr>
      <vt:lpstr>Технология осуществления критериального подхода в данном задании ЕГЭ</vt:lpstr>
      <vt:lpstr>Технология осуществления критериального подхода в данном задании ЕГЭ</vt:lpstr>
    </vt:vector>
  </TitlesOfParts>
  <Company>МИОО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alex</cp:lastModifiedBy>
  <cp:revision>85</cp:revision>
  <dcterms:created xsi:type="dcterms:W3CDTF">2007-11-13T19:01:20Z</dcterms:created>
  <dcterms:modified xsi:type="dcterms:W3CDTF">2013-10-06T14:48:21Z</dcterms:modified>
</cp:coreProperties>
</file>