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8" r:id="rId3"/>
    <p:sldId id="279" r:id="rId4"/>
    <p:sldId id="258" r:id="rId5"/>
    <p:sldId id="257" r:id="rId6"/>
    <p:sldId id="259" r:id="rId7"/>
    <p:sldId id="269" r:id="rId8"/>
    <p:sldId id="280" r:id="rId9"/>
    <p:sldId id="261" r:id="rId10"/>
    <p:sldId id="262" r:id="rId11"/>
    <p:sldId id="281" r:id="rId12"/>
    <p:sldId id="263" r:id="rId13"/>
    <p:sldId id="264" r:id="rId14"/>
    <p:sldId id="272" r:id="rId15"/>
    <p:sldId id="283" r:id="rId16"/>
    <p:sldId id="265" r:id="rId17"/>
    <p:sldId id="276" r:id="rId18"/>
    <p:sldId id="28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E8085-7DB2-490B-AB27-60935705F84C}" type="datetimeFigureOut">
              <a:rPr lang="ru-RU" smtClean="0"/>
              <a:pPr/>
              <a:t>08.11.2012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BEA129-FB75-4864-ACE7-3625D65065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ystem\Рабочий стол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715436" cy="300044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Географическое положение Африки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Люба\Рабочий стол\африка\afr_fiz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71604" y="0"/>
            <a:ext cx="5572164" cy="6948600"/>
          </a:xfrm>
          <a:ln w="25400">
            <a:solidFill>
              <a:schemeClr val="tx1"/>
            </a:solidFill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857488" y="3286124"/>
            <a:ext cx="3929090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олилиния 7"/>
          <p:cNvSpPr/>
          <p:nvPr/>
        </p:nvSpPr>
        <p:spPr>
          <a:xfrm>
            <a:off x="2928926" y="357166"/>
            <a:ext cx="285752" cy="6500834"/>
          </a:xfrm>
          <a:custGeom>
            <a:avLst/>
            <a:gdLst>
              <a:gd name="connsiteX0" fmla="*/ 396240 w 396240"/>
              <a:gd name="connsiteY0" fmla="*/ 0 h 6603492"/>
              <a:gd name="connsiteX1" fmla="*/ 21336 w 396240"/>
              <a:gd name="connsiteY1" fmla="*/ 3054096 h 6603492"/>
              <a:gd name="connsiteX2" fmla="*/ 268224 w 396240"/>
              <a:gd name="connsiteY2" fmla="*/ 6099048 h 6603492"/>
              <a:gd name="connsiteX3" fmla="*/ 259080 w 396240"/>
              <a:gd name="connsiteY3" fmla="*/ 6080760 h 660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6240" h="6603492">
                <a:moveTo>
                  <a:pt x="396240" y="0"/>
                </a:moveTo>
                <a:cubicBezTo>
                  <a:pt x="219456" y="1018794"/>
                  <a:pt x="42672" y="2037588"/>
                  <a:pt x="21336" y="3054096"/>
                </a:cubicBezTo>
                <a:cubicBezTo>
                  <a:pt x="0" y="4070604"/>
                  <a:pt x="228600" y="5594604"/>
                  <a:pt x="268224" y="6099048"/>
                </a:cubicBezTo>
                <a:cubicBezTo>
                  <a:pt x="307848" y="6603492"/>
                  <a:pt x="283464" y="6342126"/>
                  <a:pt x="259080" y="608076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785918" y="1428736"/>
            <a:ext cx="5286412" cy="142876"/>
          </a:xfrm>
          <a:prstGeom prst="line">
            <a:avLst/>
          </a:prstGeom>
          <a:ln w="317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286116" y="5143512"/>
            <a:ext cx="3429024" cy="71438"/>
          </a:xfrm>
          <a:prstGeom prst="line">
            <a:avLst/>
          </a:prstGeom>
          <a:ln w="254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286248" y="214290"/>
            <a:ext cx="2500313" cy="571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Мыс </a:t>
            </a:r>
            <a:r>
              <a:rPr lang="ru-RU" sz="2400" b="1" dirty="0" err="1" smtClean="0">
                <a:solidFill>
                  <a:srgbClr val="FF0000"/>
                </a:solidFill>
              </a:rPr>
              <a:t>Бен-Секка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86512" y="1071546"/>
            <a:ext cx="2643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Северный тропик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9356" y="4714884"/>
            <a:ext cx="27146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Южный тропик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3357562"/>
            <a:ext cx="3500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Нулевой меридиан</a:t>
            </a:r>
            <a:endParaRPr lang="ru-RU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00892" y="214290"/>
            <a:ext cx="223862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37° с.ш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.11°в.д.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15206" y="2143116"/>
            <a:ext cx="1714512" cy="7143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Мыс </a:t>
            </a:r>
            <a:r>
              <a:rPr lang="ru-RU" sz="2400" b="1" dirty="0" err="1">
                <a:solidFill>
                  <a:srgbClr val="FF0000"/>
                </a:solidFill>
              </a:rPr>
              <a:t>Рас-Хафун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2928934"/>
            <a:ext cx="220990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11°с.ш. 52° в.д.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15074" y="3500438"/>
            <a:ext cx="1714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экватор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57488" y="6143620"/>
            <a:ext cx="2857504" cy="3572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Мыс Игольный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6143644"/>
            <a:ext cx="224933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35° ю.ш.20°в.д.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2357430"/>
            <a:ext cx="2500313" cy="500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Мыс </a:t>
            </a:r>
            <a:r>
              <a:rPr lang="ru-RU" sz="2400" b="1" dirty="0" err="1">
                <a:solidFill>
                  <a:srgbClr val="FF0000"/>
                </a:solidFill>
              </a:rPr>
              <a:t>Альмади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714620"/>
            <a:ext cx="226055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15°с.ш. 17°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з.д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Блок-схема: узел 36"/>
          <p:cNvSpPr/>
          <p:nvPr/>
        </p:nvSpPr>
        <p:spPr>
          <a:xfrm>
            <a:off x="3857620" y="428604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Блок-схема: узел 37"/>
          <p:cNvSpPr/>
          <p:nvPr/>
        </p:nvSpPr>
        <p:spPr>
          <a:xfrm>
            <a:off x="4429124" y="5857892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Блок-схема: узел 38"/>
          <p:cNvSpPr/>
          <p:nvPr/>
        </p:nvSpPr>
        <p:spPr>
          <a:xfrm>
            <a:off x="1500166" y="2000240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узел 39"/>
          <p:cNvSpPr/>
          <p:nvPr/>
        </p:nvSpPr>
        <p:spPr>
          <a:xfrm>
            <a:off x="6929454" y="2428868"/>
            <a:ext cx="214314" cy="21431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  <p:bldP spid="13" grpId="0"/>
      <p:bldP spid="14" grpId="0"/>
      <p:bldP spid="15" grpId="0" animBg="1"/>
      <p:bldP spid="16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Алгоритм определения протяженности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Чтобы определить расстояние по 20 меридиану </a:t>
            </a:r>
            <a:r>
              <a:rPr lang="ru-RU" sz="3200" b="1" dirty="0" smtClean="0"/>
              <a:t>в градусах</a:t>
            </a:r>
            <a:r>
              <a:rPr lang="ru-RU" sz="3200" dirty="0" smtClean="0"/>
              <a:t>, нужно определить на каких широтах находятся крайние северная и южная оконечности материка и градусные значения сложить (так как измерение идет от экватора) 32 +35=67 градусов; </a:t>
            </a:r>
            <a:endParaRPr lang="ru-RU" sz="3200" dirty="0" smtClean="0"/>
          </a:p>
          <a:p>
            <a:r>
              <a:rPr lang="ru-RU" sz="3200" dirty="0" smtClean="0"/>
              <a:t>Затем</a:t>
            </a:r>
            <a:r>
              <a:rPr lang="ru-RU" sz="3200" dirty="0" smtClean="0"/>
              <a:t>, зная величину расстояния 1 градуса </a:t>
            </a:r>
            <a:r>
              <a:rPr lang="ru-RU" sz="3200" b="1" dirty="0" smtClean="0"/>
              <a:t>в километрах</a:t>
            </a:r>
            <a:r>
              <a:rPr lang="ru-RU" sz="3200" dirty="0" smtClean="0"/>
              <a:t> можно определить протяженность материка с севера на юг по 20 меридиану </a:t>
            </a:r>
          </a:p>
          <a:p>
            <a:pPr>
              <a:buNone/>
            </a:pPr>
            <a:r>
              <a:rPr lang="ru-RU" sz="3200" dirty="0" smtClean="0"/>
              <a:t>             67</a:t>
            </a:r>
            <a:r>
              <a:rPr lang="ru-RU" sz="3200" baseline="30000" dirty="0" smtClean="0"/>
              <a:t>0</a:t>
            </a:r>
            <a:r>
              <a:rPr lang="ru-RU" sz="3200" dirty="0" smtClean="0"/>
              <a:t> </a:t>
            </a:r>
            <a:r>
              <a:rPr lang="ru-RU" sz="3200" dirty="0" err="1" smtClean="0"/>
              <a:t>x</a:t>
            </a:r>
            <a:r>
              <a:rPr lang="ru-RU" sz="3200" dirty="0" smtClean="0"/>
              <a:t> 111,3 км. 7457,1 км.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севера на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юг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меридиану 20°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457200" y="274638"/>
            <a:ext cx="8229600" cy="868346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Протяженность материка: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57174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35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+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( в градусах)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21468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     6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°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111,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км = 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7457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000505"/>
            <a:ext cx="7643866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запада на восток: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072074"/>
            <a:ext cx="8001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+ 52° = 68° (в градусах)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85789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  68°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109,6 = 7452 км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Documents and Settings\Люба\Рабочий стол\африка\iii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956"/>
            <a:ext cx="5120580" cy="666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29313" y="4429125"/>
            <a:ext cx="3214687" cy="64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экваториальный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>
            <a:off x="2500313" y="3571875"/>
            <a:ext cx="3286125" cy="12144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715008" y="3357563"/>
            <a:ext cx="3286117" cy="7143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субэкваториальный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>
            <a:off x="2714612" y="2928934"/>
            <a:ext cx="3214702" cy="71438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000750" y="2428875"/>
            <a:ext cx="2928968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тропический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1643043" y="1643050"/>
            <a:ext cx="4357709" cy="10001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0" idx="1"/>
          </p:cNvCxnSpPr>
          <p:nvPr/>
        </p:nvCxnSpPr>
        <p:spPr>
          <a:xfrm rot="10800000" flipV="1">
            <a:off x="2928926" y="2714624"/>
            <a:ext cx="3071824" cy="3071811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29322" y="1071546"/>
            <a:ext cx="2714625" cy="571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</a:rPr>
              <a:t>субтропический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rot="5400000">
            <a:off x="1857358" y="2571746"/>
            <a:ext cx="5143535" cy="300039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7" idx="1"/>
          </p:cNvCxnSpPr>
          <p:nvPr/>
        </p:nvCxnSpPr>
        <p:spPr>
          <a:xfrm rot="10800000">
            <a:off x="2143108" y="785794"/>
            <a:ext cx="3786214" cy="57150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0" y="5786454"/>
            <a:ext cx="9144000" cy="107154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Вывод: Африка жаркий материк, т.к. большая часть находится между тропиками.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7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2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2144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Расположение Африки по отношению к другим материкам:</a:t>
            </a:r>
          </a:p>
        </p:txBody>
      </p:sp>
      <p:pic>
        <p:nvPicPr>
          <p:cNvPr id="11267" name="Picture 2" descr="C:\Documents and Settings\Люба\Рабочий стол\африка\karta_mira2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75" y="1571625"/>
            <a:ext cx="7634288" cy="4972050"/>
          </a:xfrm>
        </p:spPr>
      </p:pic>
      <p:sp>
        <p:nvSpPr>
          <p:cNvPr id="6" name="Прямоугольник 5"/>
          <p:cNvSpPr/>
          <p:nvPr/>
        </p:nvSpPr>
        <p:spPr>
          <a:xfrm>
            <a:off x="857250" y="2500313"/>
            <a:ext cx="2500313" cy="6429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Гибралтарский пролив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714625" y="3071813"/>
            <a:ext cx="785813" cy="142875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72063" y="3000375"/>
            <a:ext cx="1643062" cy="785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Суэцкий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канал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4429125" y="3286125"/>
            <a:ext cx="642938" cy="71438"/>
          </a:xfrm>
          <a:prstGeom prst="straightConnector1">
            <a:avLst/>
          </a:prstGeom>
          <a:ln w="3175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C:\Documents and Settings\Люба\Рабочий стол\африка\350px-Strait_of_gibralta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5" y="3357563"/>
            <a:ext cx="320040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Documents and Settings\Люба\Рабочий стол\африка\IMG_30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38" y="3786188"/>
            <a:ext cx="355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C:\Documents and Settings\Люба\Рабочий стол\африка\117820137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25" y="3929063"/>
            <a:ext cx="261461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Documents and Settings\Люба\Рабочий стол\африка\hurgada1_2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72000" y="4143375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7688" y="2286000"/>
            <a:ext cx="13573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Евразия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r>
              <a:rPr lang="ru-RU" b="1" dirty="0" smtClean="0"/>
              <a:t>Общий вывод по теме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1 Африка </a:t>
            </a:r>
            <a:r>
              <a:rPr lang="ru-RU" dirty="0" smtClean="0"/>
              <a:t>– второй по величине континент в мире. Африка находится во всех 4 полушариях.</a:t>
            </a:r>
          </a:p>
          <a:p>
            <a:r>
              <a:rPr lang="ru-RU" dirty="0" smtClean="0"/>
              <a:t>  2. Крайние точки – мыс </a:t>
            </a:r>
            <a:r>
              <a:rPr lang="ru-RU" dirty="0" err="1" smtClean="0"/>
              <a:t>Бен-Секка</a:t>
            </a:r>
            <a:r>
              <a:rPr lang="ru-RU" dirty="0" smtClean="0"/>
              <a:t>, </a:t>
            </a:r>
            <a:r>
              <a:rPr lang="ru-RU" dirty="0" err="1" smtClean="0"/>
              <a:t>мыс</a:t>
            </a:r>
            <a:r>
              <a:rPr lang="ru-RU" dirty="0" smtClean="0"/>
              <a:t> Игольный, мыс </a:t>
            </a:r>
            <a:r>
              <a:rPr lang="ru-RU" dirty="0" err="1" smtClean="0"/>
              <a:t>Рас-Хафун</a:t>
            </a:r>
            <a:r>
              <a:rPr lang="ru-RU" dirty="0" smtClean="0"/>
              <a:t>, </a:t>
            </a:r>
            <a:r>
              <a:rPr lang="ru-RU" dirty="0" err="1" smtClean="0"/>
              <a:t>мыс</a:t>
            </a:r>
            <a:r>
              <a:rPr lang="ru-RU" dirty="0" smtClean="0"/>
              <a:t> </a:t>
            </a:r>
            <a:r>
              <a:rPr lang="ru-RU" dirty="0" err="1" smtClean="0"/>
              <a:t>Альмади</a:t>
            </a:r>
            <a:r>
              <a:rPr lang="ru-RU" dirty="0" smtClean="0"/>
              <a:t>.            </a:t>
            </a:r>
          </a:p>
          <a:p>
            <a:r>
              <a:rPr lang="ru-RU" dirty="0" smtClean="0"/>
              <a:t>  </a:t>
            </a:r>
            <a:r>
              <a:rPr lang="ru-RU" dirty="0" smtClean="0"/>
              <a:t>3. </a:t>
            </a:r>
            <a:r>
              <a:rPr lang="ru-RU" dirty="0" smtClean="0"/>
              <a:t>На западе омывается Атлантическим океаном, на востоке – Индийским.</a:t>
            </a:r>
          </a:p>
          <a:p>
            <a:r>
              <a:rPr lang="ru-RU" dirty="0" smtClean="0"/>
              <a:t>  </a:t>
            </a:r>
            <a:r>
              <a:rPr lang="ru-RU" dirty="0" smtClean="0"/>
              <a:t>4. </a:t>
            </a:r>
            <a:r>
              <a:rPr lang="ru-RU" dirty="0" smtClean="0"/>
              <a:t>Самый большой залив – Гвинейский. </a:t>
            </a:r>
          </a:p>
          <a:p>
            <a:r>
              <a:rPr lang="ru-RU" dirty="0" smtClean="0"/>
              <a:t>  </a:t>
            </a:r>
            <a:r>
              <a:rPr lang="ru-RU" dirty="0" smtClean="0"/>
              <a:t>5. </a:t>
            </a:r>
            <a:r>
              <a:rPr lang="ru-RU" dirty="0" smtClean="0"/>
              <a:t>Крупнейшие острова: Мадагаскар, Канарские,   о. Зеленого Мыса </a:t>
            </a:r>
          </a:p>
          <a:p>
            <a:r>
              <a:rPr lang="ru-RU" dirty="0" smtClean="0"/>
              <a:t> </a:t>
            </a:r>
            <a:r>
              <a:rPr lang="ru-RU" dirty="0" smtClean="0"/>
              <a:t>6 Самый </a:t>
            </a:r>
            <a:r>
              <a:rPr lang="ru-RU" dirty="0" smtClean="0"/>
              <a:t>крупный полуостров Сомали.</a:t>
            </a:r>
          </a:p>
          <a:p>
            <a:r>
              <a:rPr lang="ru-RU" dirty="0" smtClean="0"/>
              <a:t>  7. Африка имеет слабоизрезанную   береговую линию.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0024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Приём «</a:t>
            </a:r>
            <a:r>
              <a:rPr lang="ru-RU" sz="3200" dirty="0" err="1" smtClean="0"/>
              <a:t>Синквейн</a:t>
            </a:r>
            <a:r>
              <a:rPr lang="ru-RU" sz="3200" dirty="0" smtClean="0"/>
              <a:t>»</a:t>
            </a:r>
            <a:br>
              <a:rPr lang="ru-RU" sz="3200" dirty="0" smtClean="0"/>
            </a:br>
            <a:r>
              <a:rPr lang="ru-RU" sz="3200" dirty="0" smtClean="0"/>
              <a:t> Африка - континент контрастов. Но у каждого представление о ней разное.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6815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1 строка – тема  (одно существительное);</a:t>
            </a:r>
          </a:p>
          <a:p>
            <a:pPr>
              <a:buNone/>
            </a:pPr>
            <a:r>
              <a:rPr lang="ru-RU" sz="2800" dirty="0" smtClean="0"/>
              <a:t>2 строка – описание темы (два прилагательных );</a:t>
            </a:r>
          </a:p>
          <a:p>
            <a:pPr>
              <a:buNone/>
            </a:pPr>
            <a:r>
              <a:rPr lang="ru-RU" sz="2800" dirty="0" smtClean="0"/>
              <a:t>3 строка – описание действия темы (три глагола);</a:t>
            </a:r>
          </a:p>
          <a:p>
            <a:pPr>
              <a:buNone/>
            </a:pPr>
            <a:r>
              <a:rPr lang="ru-RU" sz="2800" dirty="0" smtClean="0"/>
              <a:t>4 строка – фраза из четырех значимых слов, выражающая отношение  к теме;</a:t>
            </a:r>
          </a:p>
          <a:p>
            <a:pPr>
              <a:buNone/>
            </a:pPr>
            <a:r>
              <a:rPr lang="ru-RU" sz="2800" dirty="0" smtClean="0"/>
              <a:t>5 строка – синоним, обобщающий или расширяющий смысл темы (одно слово).</a:t>
            </a:r>
          </a:p>
          <a:p>
            <a:pPr algn="ctr">
              <a:buNone/>
            </a:pPr>
            <a:r>
              <a:rPr lang="ru-RU" sz="2800" dirty="0" smtClean="0"/>
              <a:t>1.Африка</a:t>
            </a:r>
          </a:p>
          <a:p>
            <a:pPr algn="ctr">
              <a:buNone/>
            </a:pPr>
            <a:r>
              <a:rPr lang="ru-RU" sz="2800" dirty="0" smtClean="0"/>
              <a:t>2.Своеобразная, жаркая</a:t>
            </a:r>
          </a:p>
          <a:p>
            <a:pPr algn="ctr">
              <a:buNone/>
            </a:pPr>
            <a:r>
              <a:rPr lang="ru-RU" sz="2800" dirty="0" smtClean="0"/>
              <a:t>3.Находится, омывается, проживают</a:t>
            </a:r>
          </a:p>
          <a:p>
            <a:pPr algn="ctr">
              <a:buNone/>
            </a:pPr>
            <a:r>
              <a:rPr lang="ru-RU" sz="2800" dirty="0" smtClean="0"/>
              <a:t>4.Африка – это загадка!</a:t>
            </a:r>
          </a:p>
          <a:p>
            <a:pPr algn="ctr">
              <a:buNone/>
            </a:pPr>
            <a:r>
              <a:rPr lang="ru-RU" sz="2800" dirty="0" smtClean="0"/>
              <a:t>5.Материк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38912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Д. </a:t>
            </a:r>
            <a:r>
              <a:rPr lang="ru-RU" sz="4800" dirty="0" err="1" smtClean="0"/>
              <a:t>з</a:t>
            </a:r>
            <a:r>
              <a:rPr lang="ru-RU" sz="4800" dirty="0" smtClean="0"/>
              <a:t>. п24, выучить номенклатуру.</a:t>
            </a:r>
          </a:p>
          <a:p>
            <a:r>
              <a:rPr lang="ru-RU" sz="4800" dirty="0" smtClean="0"/>
              <a:t>Приготовить сообщение об исследовании Африки (по желанию)</a:t>
            </a:r>
            <a:endParaRPr lang="ru-RU" sz="4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pPr algn="ctr"/>
            <a:r>
              <a:rPr lang="ru-RU" dirty="0" smtClean="0"/>
              <a:t>номенклатура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океаны:</a:t>
            </a:r>
            <a:r>
              <a:rPr lang="ru-RU" sz="2800" dirty="0" smtClean="0"/>
              <a:t> Атлантический, Индийский;</a:t>
            </a:r>
          </a:p>
          <a:p>
            <a:r>
              <a:rPr lang="ru-RU" sz="2800" b="1" dirty="0" smtClean="0"/>
              <a:t>моря</a:t>
            </a:r>
            <a:r>
              <a:rPr lang="ru-RU" sz="2800" dirty="0" smtClean="0"/>
              <a:t>: Средиземное, Красное;</a:t>
            </a:r>
          </a:p>
          <a:p>
            <a:r>
              <a:rPr lang="ru-RU" sz="2800" b="1" dirty="0" smtClean="0"/>
              <a:t>проливы:</a:t>
            </a:r>
            <a:r>
              <a:rPr lang="ru-RU" sz="2800" dirty="0" smtClean="0"/>
              <a:t> Гибралтарский, Суэцкий канал, Баб – эль – </a:t>
            </a:r>
            <a:r>
              <a:rPr lang="ru-RU" sz="2800" dirty="0" err="1" smtClean="0"/>
              <a:t>Мандебский</a:t>
            </a:r>
            <a:r>
              <a:rPr lang="ru-RU" sz="2800" dirty="0" smtClean="0"/>
              <a:t>, </a:t>
            </a:r>
            <a:r>
              <a:rPr lang="ru-RU" sz="2800" dirty="0" err="1" smtClean="0"/>
              <a:t>Мозамбикский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острова</a:t>
            </a:r>
            <a:r>
              <a:rPr lang="ru-RU" sz="2800" dirty="0" smtClean="0"/>
              <a:t>: Канарские, Зеленого мыса, о. Мадагаскар, Коморские, о.Занзибар</a:t>
            </a:r>
          </a:p>
          <a:p>
            <a:r>
              <a:rPr lang="ru-RU" sz="2800" b="1" dirty="0" smtClean="0"/>
              <a:t>полуострова:</a:t>
            </a:r>
            <a:r>
              <a:rPr lang="ru-RU" sz="2800" dirty="0" smtClean="0"/>
              <a:t> Сомали;</a:t>
            </a:r>
          </a:p>
          <a:p>
            <a:r>
              <a:rPr lang="ru-RU" sz="2800" b="1" dirty="0" smtClean="0"/>
              <a:t>заливы</a:t>
            </a:r>
            <a:r>
              <a:rPr lang="ru-RU" sz="2800" dirty="0" smtClean="0"/>
              <a:t>: Гвинейский, </a:t>
            </a:r>
            <a:r>
              <a:rPr lang="ru-RU" sz="2800" dirty="0" err="1" smtClean="0"/>
              <a:t>Аденский</a:t>
            </a:r>
            <a:endParaRPr lang="ru-RU" sz="2800" dirty="0" smtClean="0"/>
          </a:p>
          <a:p>
            <a:r>
              <a:rPr lang="ru-RU" sz="2800" b="1" dirty="0" smtClean="0"/>
              <a:t>крайние точки</a:t>
            </a:r>
            <a:r>
              <a:rPr lang="ru-RU" sz="2800" dirty="0" smtClean="0"/>
              <a:t>: мыс Бен – </a:t>
            </a:r>
            <a:r>
              <a:rPr lang="ru-RU" sz="2800" dirty="0" err="1" smtClean="0"/>
              <a:t>Секка</a:t>
            </a:r>
            <a:r>
              <a:rPr lang="ru-RU" sz="2800" dirty="0" smtClean="0"/>
              <a:t>, Игольный, </a:t>
            </a:r>
            <a:r>
              <a:rPr lang="ru-RU" sz="2800" dirty="0" err="1" smtClean="0"/>
              <a:t>Альмади</a:t>
            </a:r>
            <a:r>
              <a:rPr lang="ru-RU" sz="2800" dirty="0" smtClean="0"/>
              <a:t>, Рас – </a:t>
            </a:r>
            <a:r>
              <a:rPr lang="ru-RU" sz="2800" dirty="0" err="1" smtClean="0"/>
              <a:t>Хафун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785794"/>
            <a:ext cx="80924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урок!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5" descr="D:\System\Рабочий стол\Африка\ягуар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857364"/>
            <a:ext cx="4724426" cy="4508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/>
          <a:lstStyle/>
          <a:p>
            <a:r>
              <a:rPr lang="ru-RU" dirty="0" smtClean="0"/>
              <a:t>План изучения материка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1)</a:t>
            </a:r>
            <a:r>
              <a:rPr lang="ru-RU" sz="2800" dirty="0" smtClean="0"/>
              <a:t>Физико-географическое положение материка.</a:t>
            </a:r>
          </a:p>
          <a:p>
            <a:r>
              <a:rPr lang="ru-RU" sz="2800" b="1" dirty="0" smtClean="0"/>
              <a:t>2)</a:t>
            </a:r>
            <a:r>
              <a:rPr lang="ru-RU" sz="2800" dirty="0" smtClean="0"/>
              <a:t>История открытия и исследования.</a:t>
            </a:r>
          </a:p>
          <a:p>
            <a:r>
              <a:rPr lang="ru-RU" sz="2800" b="1" dirty="0" smtClean="0"/>
              <a:t>3)</a:t>
            </a:r>
            <a:r>
              <a:rPr lang="ru-RU" sz="2800" dirty="0" smtClean="0"/>
              <a:t>Рельеф и полезные ископаемые.</a:t>
            </a:r>
          </a:p>
          <a:p>
            <a:r>
              <a:rPr lang="ru-RU" sz="2800" b="1" dirty="0" smtClean="0"/>
              <a:t>4)</a:t>
            </a:r>
            <a:r>
              <a:rPr lang="ru-RU" sz="2800" dirty="0" smtClean="0"/>
              <a:t>Климат.</a:t>
            </a:r>
          </a:p>
          <a:p>
            <a:r>
              <a:rPr lang="ru-RU" sz="2800" b="1" dirty="0" smtClean="0"/>
              <a:t>5)</a:t>
            </a:r>
            <a:r>
              <a:rPr lang="ru-RU" sz="2800" dirty="0" smtClean="0"/>
              <a:t>Воды.</a:t>
            </a:r>
          </a:p>
          <a:p>
            <a:r>
              <a:rPr lang="ru-RU" sz="2800" b="1" dirty="0" smtClean="0"/>
              <a:t>6)</a:t>
            </a:r>
            <a:r>
              <a:rPr lang="ru-RU" sz="2800" dirty="0" smtClean="0"/>
              <a:t>Почвы.</a:t>
            </a:r>
          </a:p>
          <a:p>
            <a:r>
              <a:rPr lang="ru-RU" sz="2800" b="1" dirty="0" smtClean="0"/>
              <a:t>7)</a:t>
            </a:r>
            <a:r>
              <a:rPr lang="ru-RU" sz="2800" dirty="0" smtClean="0"/>
              <a:t>Природные зоны. Растительный и животный мир.</a:t>
            </a:r>
          </a:p>
          <a:p>
            <a:r>
              <a:rPr lang="ru-RU" sz="2800" b="1" dirty="0" smtClean="0"/>
              <a:t>8)</a:t>
            </a:r>
            <a:r>
              <a:rPr lang="ru-RU" sz="2800" dirty="0" smtClean="0"/>
              <a:t>Население и страны.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/>
          <a:lstStyle/>
          <a:p>
            <a:r>
              <a:rPr lang="ru-RU" sz="3200" dirty="0" smtClean="0"/>
              <a:t>Изучить об общих сведениях  материка  Африка</a:t>
            </a:r>
          </a:p>
          <a:p>
            <a:r>
              <a:rPr lang="ru-RU" sz="3200" dirty="0" smtClean="0"/>
              <a:t>Изучить о материке </a:t>
            </a:r>
            <a:r>
              <a:rPr lang="ru-RU" sz="3200" dirty="0" smtClean="0"/>
              <a:t>в </a:t>
            </a:r>
            <a:r>
              <a:rPr lang="ru-RU" sz="3200" dirty="0" smtClean="0"/>
              <a:t>древности</a:t>
            </a:r>
            <a:endParaRPr lang="ru-RU" sz="3200" dirty="0" smtClean="0"/>
          </a:p>
          <a:p>
            <a:r>
              <a:rPr lang="ru-RU" sz="3200" dirty="0" smtClean="0"/>
              <a:t>Изучить </a:t>
            </a:r>
            <a:r>
              <a:rPr lang="ru-RU" sz="3200" dirty="0" smtClean="0"/>
              <a:t>характеристику физико-географического положения континента, используя типовой </a:t>
            </a:r>
            <a:r>
              <a:rPr lang="ru-RU" sz="3200" dirty="0" smtClean="0"/>
              <a:t>план</a:t>
            </a:r>
            <a:endParaRPr lang="ru-RU" sz="3200" dirty="0" smtClean="0"/>
          </a:p>
          <a:p>
            <a:r>
              <a:rPr lang="ru-RU" sz="3200" dirty="0" smtClean="0"/>
              <a:t>Научиться давать характеристику географического положения материка по плану.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Вулкан Килиманджар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214290"/>
            <a:ext cx="7572428" cy="504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Люба\Рабочий стол\африка\victory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221535" y="642918"/>
            <a:ext cx="6922465" cy="5532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System\Рабочий стол\Африка\пустыня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43" y="1571613"/>
            <a:ext cx="7059069" cy="5286388"/>
          </a:xfrm>
          <a:prstGeom prst="rect">
            <a:avLst/>
          </a:prstGeom>
          <a:noFill/>
        </p:spPr>
      </p:pic>
      <p:pic>
        <p:nvPicPr>
          <p:cNvPr id="5123" name="Picture 3" descr="D:\System\Рабочий стол\Африка\жираф и зебр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1928802"/>
            <a:ext cx="7681043" cy="5857916"/>
          </a:xfrm>
          <a:prstGeom prst="rect">
            <a:avLst/>
          </a:prstGeom>
          <a:noFill/>
        </p:spPr>
      </p:pic>
      <p:pic>
        <p:nvPicPr>
          <p:cNvPr id="5124" name="Picture 4" descr="D:\System\Рабочий стол\Африка\водопа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71536" y="3643314"/>
            <a:ext cx="5305454" cy="3973969"/>
          </a:xfrm>
          <a:prstGeom prst="rect">
            <a:avLst/>
          </a:prstGeom>
          <a:noFill/>
        </p:spPr>
      </p:pic>
      <p:pic>
        <p:nvPicPr>
          <p:cNvPr id="5126" name="Picture 6" descr="D:\System\Рабочий стол\Африка\рироа озеро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405174" y="1214422"/>
            <a:ext cx="5738826" cy="430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12" descr="горилла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" y="0"/>
            <a:ext cx="4953003" cy="3714752"/>
          </a:xfrm>
          <a:prstGeom prst="rect">
            <a:avLst/>
          </a:prstGeom>
          <a:noFill/>
        </p:spPr>
      </p:pic>
      <p:pic>
        <p:nvPicPr>
          <p:cNvPr id="12" name="Picture 12" descr="окапи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282" y="428604"/>
            <a:ext cx="4357718" cy="3268289"/>
          </a:xfrm>
          <a:prstGeom prst="rect">
            <a:avLst/>
          </a:prstGeom>
          <a:noFill/>
        </p:spPr>
      </p:pic>
      <p:pic>
        <p:nvPicPr>
          <p:cNvPr id="11" name="Picture 12" descr="жираф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71472" y="3214686"/>
            <a:ext cx="4857752" cy="3643314"/>
          </a:xfrm>
          <a:prstGeom prst="rect">
            <a:avLst/>
          </a:prstGeom>
          <a:noFill/>
        </p:spPr>
      </p:pic>
      <p:pic>
        <p:nvPicPr>
          <p:cNvPr id="7171" name="Picture 3" descr="D:\System\Рабочий стол\Африка\слон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5521" y="1785926"/>
            <a:ext cx="5818479" cy="38719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12" descr="Image11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848342" y="500042"/>
            <a:ext cx="3295658" cy="3937291"/>
          </a:xfrm>
          <a:prstGeom prst="rect">
            <a:avLst/>
          </a:prstGeom>
          <a:noFill/>
        </p:spPr>
      </p:pic>
      <p:pic>
        <p:nvPicPr>
          <p:cNvPr id="2050" name="Picture 2" descr="D:\System\Рабочий стол\Африка\1289447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42852"/>
            <a:ext cx="5478167" cy="3357586"/>
          </a:xfrm>
          <a:prstGeom prst="rect">
            <a:avLst/>
          </a:prstGeom>
          <a:noFill/>
        </p:spPr>
      </p:pic>
      <p:pic>
        <p:nvPicPr>
          <p:cNvPr id="2052" name="Picture 4" descr="D:\System\Рабочий стол\Африка\н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00506"/>
            <a:ext cx="3446868" cy="2757494"/>
          </a:xfrm>
          <a:prstGeom prst="rect">
            <a:avLst/>
          </a:prstGeom>
          <a:noFill/>
        </p:spPr>
      </p:pic>
      <p:pic>
        <p:nvPicPr>
          <p:cNvPr id="2053" name="Picture 5" descr="D:\System\Рабочий стол\Африка\наро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5081" y="2428868"/>
            <a:ext cx="3198920" cy="3805252"/>
          </a:xfrm>
          <a:prstGeom prst="rect">
            <a:avLst/>
          </a:prstGeom>
          <a:noFill/>
        </p:spPr>
      </p:pic>
      <p:pic>
        <p:nvPicPr>
          <p:cNvPr id="2054" name="Picture 6" descr="D:\System\Рабочий стол\Африка\народ 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1516681"/>
            <a:ext cx="3900506" cy="2821957"/>
          </a:xfrm>
          <a:prstGeom prst="rect">
            <a:avLst/>
          </a:prstGeom>
          <a:noFill/>
        </p:spPr>
      </p:pic>
      <p:pic>
        <p:nvPicPr>
          <p:cNvPr id="2055" name="Picture 7" descr="D:\System\Рабочий стол\Африка\народ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3702423"/>
            <a:ext cx="5152466" cy="31555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System\Рабочий стол\Африка\600px-EthnAfr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42876"/>
            <a:ext cx="642942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/>
          <a:lstStyle/>
          <a:p>
            <a:pPr algn="ctr"/>
            <a:r>
              <a:rPr lang="ru-RU" dirty="0" smtClean="0"/>
              <a:t>Практическая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/>
          <a:lstStyle/>
          <a:p>
            <a:r>
              <a:rPr lang="ru-RU" sz="3600" dirty="0" smtClean="0"/>
              <a:t>Используя план учебника на с.311, атлас стр.2-3, 24, 12, </a:t>
            </a:r>
            <a:r>
              <a:rPr lang="ru-RU" sz="3600" b="1" dirty="0" smtClean="0"/>
              <a:t>дать характеристику ГП Африки</a:t>
            </a:r>
            <a:r>
              <a:rPr lang="ru-RU" sz="3600" dirty="0" smtClean="0"/>
              <a:t> и сделать записи на листочках, в конце урока сдать работы </a:t>
            </a:r>
          </a:p>
          <a:p>
            <a:r>
              <a:rPr lang="ru-RU" sz="3600" dirty="0" smtClean="0"/>
              <a:t>Подпишите листочки, дату, тему урока.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246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Географическое положение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81616"/>
          </a:xfrm>
          <a:solidFill>
            <a:schemeClr val="accent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Как материк расположен относительно экватора, начального меридиана, тропиков (полярных кругов)?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Крайние точки материка, их координаты, протяженность с севера на юг и с запада на восток;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В каких климатических поясах находится материк?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Какие океаны и моря омывают материк?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Как расположен материк относительно других материков</a:t>
            </a:r>
            <a:r>
              <a:rPr lang="ru-RU" sz="2400" b="1" dirty="0" smtClean="0"/>
              <a:t>?</a:t>
            </a: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</TotalTime>
  <Words>554</Words>
  <Application>Microsoft Office PowerPoint</Application>
  <PresentationFormat>Экран (4:3)</PresentationFormat>
  <Paragraphs>88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Географическое положение Африки </vt:lpstr>
      <vt:lpstr>План изучения материка</vt:lpstr>
      <vt:lpstr>Цели урока</vt:lpstr>
      <vt:lpstr>Слайд 4</vt:lpstr>
      <vt:lpstr>Слайд 5</vt:lpstr>
      <vt:lpstr>Слайд 6</vt:lpstr>
      <vt:lpstr>Слайд 7</vt:lpstr>
      <vt:lpstr>Практическая работа</vt:lpstr>
      <vt:lpstr>Географическое положение</vt:lpstr>
      <vt:lpstr>Слайд 10</vt:lpstr>
      <vt:lpstr>Алгоритм определения протяженности</vt:lpstr>
      <vt:lpstr>Слайд 12</vt:lpstr>
      <vt:lpstr>Слайд 13</vt:lpstr>
      <vt:lpstr>Расположение Африки по отношению к другим материкам:</vt:lpstr>
      <vt:lpstr>Общий вывод по теме</vt:lpstr>
      <vt:lpstr>Приём «Синквейн»  Африка - континент контрастов. Но у каждого представление о ней разное.  </vt:lpstr>
      <vt:lpstr>Слайд 17</vt:lpstr>
      <vt:lpstr>номенклатура</vt:lpstr>
      <vt:lpstr>Слайд 19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KOT</cp:lastModifiedBy>
  <cp:revision>77</cp:revision>
  <dcterms:created xsi:type="dcterms:W3CDTF">2010-11-21T13:01:11Z</dcterms:created>
  <dcterms:modified xsi:type="dcterms:W3CDTF">2012-11-08T14:53:23Z</dcterms:modified>
</cp:coreProperties>
</file>