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A1F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Доля СЭР в производстве фосфатного сырья России, 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СЭР в производстве фосфатного сырья России, %</c:v>
                </c:pt>
              </c:strCache>
            </c:strRef>
          </c:tx>
          <c:explosion val="25"/>
          <c:dPt>
            <c:idx val="0"/>
            <c:spPr>
              <a:solidFill>
                <a:srgbClr val="913A1F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.18796919169778256"/>
                  <c:y val="-0.100849110273564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Россия</c:v>
                </c:pt>
                <c:pt idx="1">
                  <c:v>СЭР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42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Доля СЭР в производстве </a:t>
            </a:r>
            <a:r>
              <a:rPr lang="ru-RU" dirty="0" smtClean="0"/>
              <a:t>бумаги</a:t>
            </a:r>
            <a:r>
              <a:rPr lang="ru-RU" baseline="0" dirty="0" smtClean="0"/>
              <a:t> и целлюлозы </a:t>
            </a:r>
            <a:r>
              <a:rPr lang="ru-RU" dirty="0" smtClean="0"/>
              <a:t>России</a:t>
            </a:r>
            <a:r>
              <a:rPr lang="ru-RU" dirty="0"/>
              <a:t>, %</a:t>
            </a:r>
          </a:p>
        </c:rich>
      </c:tx>
      <c:layout>
        <c:manualLayout>
          <c:xMode val="edge"/>
          <c:yMode val="edge"/>
          <c:x val="0.13478443258605327"/>
          <c:y val="4.776159817076840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6397938050823151E-2"/>
          <c:y val="0.35486867440880943"/>
          <c:w val="0.73613456334749283"/>
          <c:h val="0.63644739865105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СЭР в производстве фосфатного сырья России, %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1958306563770767"/>
                  <c:y val="-0.11189410805813722"/>
                </c:manualLayout>
              </c:layout>
              <c:showVal val="1"/>
            </c:dLbl>
            <c:dLbl>
              <c:idx val="1"/>
              <c:layout>
                <c:manualLayout>
                  <c:x val="0.15273795936569376"/>
                  <c:y val="1.331273350874409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42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Россия</c:v>
                </c:pt>
                <c:pt idx="1">
                  <c:v>СЭР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Доля СЭР в </a:t>
            </a:r>
            <a:r>
              <a:rPr lang="ru-RU" dirty="0" smtClean="0"/>
              <a:t>заготовке древесины</a:t>
            </a:r>
            <a:r>
              <a:rPr lang="ru-RU" baseline="0" dirty="0" smtClean="0"/>
              <a:t> </a:t>
            </a:r>
            <a:r>
              <a:rPr lang="ru-RU" dirty="0" smtClean="0"/>
              <a:t>России</a:t>
            </a:r>
            <a:r>
              <a:rPr lang="ru-RU" dirty="0"/>
              <a:t>, %</a:t>
            </a:r>
          </a:p>
        </c:rich>
      </c:tx>
      <c:layout>
        <c:manualLayout>
          <c:xMode val="edge"/>
          <c:yMode val="edge"/>
          <c:x val="0.12967218618221171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6397938050823168E-2"/>
          <c:y val="0.35486867440880965"/>
          <c:w val="0.73613456334749283"/>
          <c:h val="0.63644739865105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СЭР в производстве фосфатного сырья России, %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1958306563770767"/>
                  <c:y val="-0.11189410805813722"/>
                </c:manualLayout>
              </c:layout>
              <c:showVal val="1"/>
            </c:dLbl>
            <c:dLbl>
              <c:idx val="1"/>
              <c:layout>
                <c:manualLayout>
                  <c:x val="0.15273795936569382"/>
                  <c:y val="1.33127335087440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Россия</c:v>
                </c:pt>
                <c:pt idx="1">
                  <c:v>СЭР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42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51648" cy="923528"/>
          </a:xfrm>
        </p:spPr>
        <p:txBody>
          <a:bodyPr/>
          <a:lstStyle/>
          <a:p>
            <a:pPr algn="ctr"/>
            <a:r>
              <a:rPr lang="ru-RU" dirty="0" smtClean="0"/>
              <a:t>Европейский Север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sev-zap.net/maps/russia/politicheskaia.jpg"/>
          <p:cNvPicPr/>
          <p:nvPr/>
        </p:nvPicPr>
        <p:blipFill>
          <a:blip r:embed="rId2" cstate="print"/>
          <a:srcRect l="18661" t="13290" r="60446" b="57558"/>
          <a:stretch>
            <a:fillRect/>
          </a:stretch>
        </p:blipFill>
        <p:spPr bwMode="auto">
          <a:xfrm>
            <a:off x="395536" y="1772816"/>
            <a:ext cx="554461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87940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Северный экономический район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98072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или Европейский Север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56792"/>
            <a:ext cx="8496944" cy="5040560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r>
              <a:rPr lang="ru-RU" sz="3000" dirty="0" smtClean="0">
                <a:solidFill>
                  <a:srgbClr val="7030A0"/>
                </a:solidFill>
              </a:rPr>
              <a:t>Здесь производят </a:t>
            </a:r>
          </a:p>
          <a:p>
            <a:r>
              <a:rPr lang="ru-RU" sz="3000" dirty="0" smtClean="0">
                <a:solidFill>
                  <a:srgbClr val="7030A0"/>
                </a:solidFill>
              </a:rPr>
              <a:t>- 70% фосфатного сырья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7030A0"/>
                </a:solidFill>
              </a:rPr>
              <a:t>41% целлюлозы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7030A0"/>
                </a:solidFill>
              </a:rPr>
              <a:t> 42% бумаги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7030A0"/>
                </a:solidFill>
              </a:rPr>
              <a:t> 22% древесины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7030A0"/>
                </a:solidFill>
              </a:rPr>
              <a:t> 17% рыбы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7030A0"/>
                </a:solidFill>
              </a:rPr>
              <a:t> 10% угля России</a:t>
            </a:r>
          </a:p>
          <a:p>
            <a:endParaRPr lang="ru-RU" sz="2400" dirty="0" smtClean="0"/>
          </a:p>
          <a:p>
            <a:endParaRPr lang="ru-RU" dirty="0" smtClean="0"/>
          </a:p>
          <a:p>
            <a:r>
              <a:rPr lang="ru-RU" sz="3000" dirty="0" smtClean="0">
                <a:solidFill>
                  <a:srgbClr val="FF5050"/>
                </a:solidFill>
              </a:rPr>
              <a:t>Является самым крупным по площади и самым маленьким но населению среди экономических районов европейской части России</a:t>
            </a:r>
            <a:endParaRPr lang="ru-RU" sz="3000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432048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Состав Европейского Севера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000" dirty="0" smtClean="0"/>
              <a:t>6 субъектов Федерации (2 республики, 1 автономный округ, 3 области)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2296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 Федерации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 субъекта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Площадь,</a:t>
                      </a:r>
                      <a:r>
                        <a:rPr lang="ru-RU" baseline="0" dirty="0" smtClean="0"/>
                        <a:t> кв.км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Население тыс. человек (2002 г.)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Республика Карелия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Петрозаводск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172 400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716,3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Архангельская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Архангельск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410 700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1295,0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Республика Коми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Сыктывкар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144 900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892,5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Вологодская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Вологда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415 900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1018,7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Мурманская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Мурманск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145 700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1269,6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Ненецкий автономный округ (в составе Архангельской</a:t>
                      </a:r>
                      <a:r>
                        <a:rPr lang="ru-RU" baseline="0" dirty="0" smtClean="0"/>
                        <a:t> области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Нарьян-Мар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176 700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www.sev-zap.net/maps/russia/politicheskaia.jpg"/>
          <p:cNvPicPr/>
          <p:nvPr/>
        </p:nvPicPr>
        <p:blipFill>
          <a:blip r:embed="rId3" cstate="print"/>
          <a:srcRect l="18661" t="13290" r="60446" b="57558"/>
          <a:stretch>
            <a:fillRect/>
          </a:stretch>
        </p:blipFill>
        <p:spPr bwMode="auto">
          <a:xfrm>
            <a:off x="4499992" y="0"/>
            <a:ext cx="4644008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29323 0.187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72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Границы Европейского севера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6968" y="1052736"/>
            <a:ext cx="4717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Район выходит к северо-западной сухопутной границе РФ с Норвегией, Финляндией, а также к морской границе РФ с Норвегией.</a:t>
            </a:r>
          </a:p>
          <a:p>
            <a:r>
              <a:rPr lang="ru-RU" sz="2400" dirty="0" smtClean="0"/>
              <a:t>2. Район граничит с Северо-Западным, Центральным, Волго-Вятским, Уральским, </a:t>
            </a:r>
            <a:r>
              <a:rPr lang="ru-RU" sz="2400" dirty="0" err="1" smtClean="0"/>
              <a:t>Западно-Сибирским</a:t>
            </a:r>
            <a:r>
              <a:rPr lang="ru-RU" sz="2400" dirty="0" smtClean="0"/>
              <a:t> экономическими районами.</a:t>
            </a:r>
            <a:endParaRPr lang="ru-RU" sz="2400" dirty="0"/>
          </a:p>
        </p:txBody>
      </p:sp>
      <p:pic>
        <p:nvPicPr>
          <p:cNvPr id="7" name="Рисунок 6" descr="http://www.sev-zap.net/maps/russia/politicheskaia.jpg"/>
          <p:cNvPicPr/>
          <p:nvPr/>
        </p:nvPicPr>
        <p:blipFill>
          <a:blip r:embed="rId3" cstate="print"/>
          <a:srcRect l="1250" t="13290" r="60446" b="32724"/>
          <a:stretch>
            <a:fillRect/>
          </a:stretch>
        </p:blipFill>
        <p:spPr bwMode="auto">
          <a:xfrm>
            <a:off x="0" y="1052736"/>
            <a:ext cx="439248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БезымянныйВосточно-евр"/>
          <p:cNvPicPr>
            <a:picLocks noChangeAspect="1" noChangeArrowheads="1"/>
          </p:cNvPicPr>
          <p:nvPr/>
        </p:nvPicPr>
        <p:blipFill>
          <a:blip r:embed="rId4" cstate="print"/>
          <a:srcRect l="59829" t="30282" r="7122" b="45986"/>
          <a:stretch>
            <a:fillRect/>
          </a:stretch>
        </p:blipFill>
        <p:spPr bwMode="auto">
          <a:xfrm>
            <a:off x="4355976" y="4841776"/>
            <a:ext cx="196581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1362456"/>
          </a:xfrm>
        </p:spPr>
        <p:txBody>
          <a:bodyPr/>
          <a:lstStyle/>
          <a:p>
            <a:pPr algn="ctr"/>
            <a:r>
              <a:rPr lang="ru-RU" sz="4000" dirty="0" smtClean="0"/>
              <a:t>Экономико-географическое положение района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12968" cy="53012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ЭГП СЭР – </a:t>
            </a:r>
            <a:r>
              <a:rPr lang="ru-RU" sz="2400" u="sng" dirty="0" smtClean="0"/>
              <a:t>выгодное</a:t>
            </a:r>
            <a:r>
              <a:rPr lang="ru-RU" sz="2400" dirty="0" smtClean="0"/>
              <a:t>, чему способствуют: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Близость крупнейших индустриальных баз Северо-запада, Центра, Урала.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Приморское положение.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Сложившаяся транспортная сеть с незамерзающим портом – Мурманск.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Выход к государственной границе с Норвегией и Финляндией.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Тимано-Печорские и </a:t>
            </a:r>
            <a:r>
              <a:rPr lang="ru-RU" sz="2400" dirty="0" err="1" smtClean="0"/>
              <a:t>Кольско-Карельские</a:t>
            </a:r>
            <a:r>
              <a:rPr lang="ru-RU" sz="2400" dirty="0" smtClean="0"/>
              <a:t> месторождения полезных ископаемых. 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0"/>
          <a:ext cx="5292080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5076056" y="2276872"/>
          <a:ext cx="40679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140968"/>
          <a:ext cx="421196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22233" cy="92333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Природные условия СЭР</a:t>
            </a:r>
            <a:endParaRPr lang="ru-RU" sz="5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6" descr="БезымянныйВосточно-евр"/>
          <p:cNvPicPr>
            <a:picLocks noChangeAspect="1" noChangeArrowheads="1"/>
          </p:cNvPicPr>
          <p:nvPr/>
        </p:nvPicPr>
        <p:blipFill>
          <a:blip r:embed="rId2" cstate="print"/>
          <a:srcRect l="12564" t="9071" r="29231" b="55799"/>
          <a:stretch>
            <a:fillRect/>
          </a:stretch>
        </p:blipFill>
        <p:spPr bwMode="auto">
          <a:xfrm>
            <a:off x="251520" y="1340768"/>
            <a:ext cx="35917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79912" y="1484785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Европейский Север отличается довольно суровым климатом, продолжительной зимой, коротким нежарким летом.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Северная часть района находится за пределами Северного полярного круга, поэтому здесь присутствуют полярные дни и полярные ночи.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81128"/>
            <a:ext cx="3779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Несмотря на то, что территория СЭР расположена в трех часовых, поясах, повсеместно принято московское время, т.е. разница в поясном времени с Москвой составляет 0 часов.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"/>
          <a:ext cx="9144000" cy="6720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7452320"/>
              </a:tblGrid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Природные условия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Краткая характеристика</a:t>
                      </a:r>
                      <a:endParaRPr lang="ru-RU" sz="1800" dirty="0"/>
                    </a:p>
                  </a:txBody>
                  <a:tcPr/>
                </a:tc>
              </a:tr>
              <a:tr h="63304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Тектоническое строение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Русская платформа, Балтийский</a:t>
                      </a:r>
                      <a:r>
                        <a:rPr lang="ru-RU" sz="1600" baseline="0" dirty="0" smtClean="0"/>
                        <a:t> щит, плиты молодых платформ, байкальская складчатость</a:t>
                      </a:r>
                      <a:endParaRPr lang="ru-RU" sz="1600" dirty="0"/>
                    </a:p>
                  </a:txBody>
                  <a:tcPr/>
                </a:tc>
              </a:tr>
              <a:tr h="92470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Рельеф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Преобладает равнинный</a:t>
                      </a:r>
                      <a:r>
                        <a:rPr lang="ru-RU" sz="1600" baseline="0" dirty="0" smtClean="0"/>
                        <a:t> рельеф. Северная часть Восточно-Европейской равнины, Большеземельская тундра, </a:t>
                      </a:r>
                      <a:r>
                        <a:rPr lang="ru-RU" sz="1600" baseline="0" dirty="0" err="1" smtClean="0"/>
                        <a:t>Тиманский</a:t>
                      </a:r>
                      <a:r>
                        <a:rPr lang="ru-RU" sz="1600" baseline="0" dirty="0" smtClean="0"/>
                        <a:t> кряж, Северные Увалы, горы Хибины (макс. Высота – 1191 м – Мурманская обл.)</a:t>
                      </a:r>
                      <a:endParaRPr lang="ru-RU" sz="1600" dirty="0"/>
                    </a:p>
                  </a:txBody>
                  <a:tcPr/>
                </a:tc>
              </a:tr>
              <a:tr h="14373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Климат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Субарктический и умеренный пояса.</a:t>
                      </a:r>
                    </a:p>
                    <a:p>
                      <a:pPr algn="just"/>
                      <a:r>
                        <a:rPr lang="ru-RU" sz="1600" dirty="0" smtClean="0"/>
                        <a:t>Преобладающий тип погоды – циклональный.</a:t>
                      </a:r>
                    </a:p>
                    <a:p>
                      <a:pPr algn="just"/>
                      <a:r>
                        <a:rPr lang="ru-RU" sz="1600" dirty="0" smtClean="0"/>
                        <a:t>Средние температуры: января- (-16</a:t>
                      </a:r>
                      <a:r>
                        <a:rPr lang="ru-RU" sz="1600" baseline="30000" dirty="0" smtClean="0"/>
                        <a:t>0</a:t>
                      </a:r>
                      <a:r>
                        <a:rPr lang="ru-RU" sz="1600" dirty="0" smtClean="0"/>
                        <a:t>), июль –(+12</a:t>
                      </a:r>
                      <a:r>
                        <a:rPr lang="ru-RU" sz="1600" baseline="30000" dirty="0" smtClean="0"/>
                        <a:t>0</a:t>
                      </a:r>
                      <a:r>
                        <a:rPr lang="ru-RU" sz="1600" dirty="0" smtClean="0"/>
                        <a:t>). Среднегодовое количество осадков -400-600 мм/год.</a:t>
                      </a:r>
                    </a:p>
                    <a:p>
                      <a:pPr algn="just"/>
                      <a:r>
                        <a:rPr lang="ru-RU" sz="1600" dirty="0" smtClean="0"/>
                        <a:t>Основные воздушные</a:t>
                      </a:r>
                      <a:r>
                        <a:rPr lang="ru-RU" sz="1600" baseline="0" dirty="0" smtClean="0"/>
                        <a:t> массы: </a:t>
                      </a:r>
                      <a:r>
                        <a:rPr lang="ru-RU" sz="1600" baseline="0" dirty="0" err="1" smtClean="0"/>
                        <a:t>мАВМ</a:t>
                      </a:r>
                      <a:r>
                        <a:rPr lang="ru-RU" sz="1600" baseline="0" dirty="0" smtClean="0"/>
                        <a:t>, </a:t>
                      </a:r>
                      <a:r>
                        <a:rPr lang="ru-RU" sz="1600" baseline="0" dirty="0" err="1" smtClean="0"/>
                        <a:t>кАВМ</a:t>
                      </a:r>
                      <a:r>
                        <a:rPr lang="ru-RU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6988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Почвы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Тундрово-глеевые, торфянистые</a:t>
                      </a:r>
                      <a:r>
                        <a:rPr lang="ru-RU" sz="1600" baseline="0" dirty="0" smtClean="0"/>
                        <a:t> (гумусовый горизонт – 2-4 см), подзолистые (гумусовый горизонт – 10 см).</a:t>
                      </a:r>
                      <a:endParaRPr lang="ru-RU" sz="1600" dirty="0"/>
                    </a:p>
                  </a:txBody>
                  <a:tcPr/>
                </a:tc>
              </a:tr>
              <a:tr h="16801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Внутренние воды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Имеют преимущественно смешанное питание (снеговое, дождевое, грунтовое). Основные реки – Печора, Северная Двина, </a:t>
                      </a:r>
                      <a:r>
                        <a:rPr lang="ru-RU" sz="1600" dirty="0" err="1" smtClean="0"/>
                        <a:t>Вычегда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Тулома</a:t>
                      </a:r>
                      <a:r>
                        <a:rPr lang="ru-RU" sz="1600" baseline="0" dirty="0" smtClean="0"/>
                        <a:t>, Мезень, Онега- </a:t>
                      </a:r>
                      <a:r>
                        <a:rPr lang="ru-RU" sz="1600" baseline="0" dirty="0" err="1" smtClean="0"/>
                        <a:t>принадлеж</a:t>
                      </a:r>
                      <a:r>
                        <a:rPr lang="ru-RU" sz="1600" baseline="0" dirty="0" smtClean="0"/>
                        <a:t>. к бассейну СЛО. По режиму это реки с весенним половодьем, летней и зимней меженью, летнее – осенними дождевыми паводками. Озера имеют преимущественно ледниковое происхождение. Крупнейшие озера: Онежское, Белое, </a:t>
                      </a:r>
                      <a:r>
                        <a:rPr lang="ru-RU" sz="1600" baseline="0" dirty="0" err="1" smtClean="0"/>
                        <a:t>Сегозеро</a:t>
                      </a:r>
                      <a:r>
                        <a:rPr lang="ru-RU" sz="1600" baseline="0" dirty="0" smtClean="0"/>
                        <a:t>, </a:t>
                      </a:r>
                      <a:r>
                        <a:rPr lang="ru-RU" sz="1600" baseline="0" dirty="0" err="1" smtClean="0"/>
                        <a:t>Пяозеро</a:t>
                      </a:r>
                      <a:r>
                        <a:rPr lang="ru-RU" sz="1600" baseline="0" dirty="0" smtClean="0"/>
                        <a:t>, </a:t>
                      </a:r>
                      <a:r>
                        <a:rPr lang="ru-RU" sz="1600" baseline="0" dirty="0" err="1" smtClean="0"/>
                        <a:t>Ковдозеро</a:t>
                      </a:r>
                      <a:r>
                        <a:rPr lang="ru-RU" sz="1600" baseline="0" dirty="0" smtClean="0"/>
                        <a:t> и др. </a:t>
                      </a:r>
                      <a:endParaRPr lang="ru-RU" sz="1600" dirty="0"/>
                    </a:p>
                  </a:txBody>
                  <a:tcPr/>
                </a:tc>
              </a:tr>
              <a:tr h="69888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Природные зоны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Тундра, лесотундра, тайга.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Природные ресурсы СЭР</a:t>
            </a:r>
          </a:p>
          <a:p>
            <a:pPr algn="ctr"/>
            <a:r>
              <a:rPr lang="ru-RU" sz="3200" dirty="0" smtClean="0">
                <a:solidFill>
                  <a:srgbClr val="913A1F"/>
                </a:solidFill>
              </a:rPr>
              <a:t>Минеральные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Каменный уголь</a:t>
            </a:r>
            <a:r>
              <a:rPr lang="ru-RU" sz="2000" dirty="0" smtClean="0"/>
              <a:t> (высокого качества) – Печорский бассейн: Воркута, Инта, </a:t>
            </a:r>
            <a:r>
              <a:rPr lang="ru-RU" sz="2000" dirty="0" err="1" smtClean="0"/>
              <a:t>Хельмер</a:t>
            </a:r>
            <a:r>
              <a:rPr lang="ru-RU" sz="2000" dirty="0" smtClean="0"/>
              <a:t> – Ю (коми).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Нефть, газ</a:t>
            </a:r>
            <a:r>
              <a:rPr lang="ru-RU" sz="2000" dirty="0" smtClean="0"/>
              <a:t> – Тимано-Печорский бассейн (около 70 месторождений); Вуктыл, </a:t>
            </a:r>
            <a:r>
              <a:rPr lang="ru-RU" sz="2000" dirty="0" err="1" smtClean="0"/>
              <a:t>Возейское</a:t>
            </a:r>
            <a:r>
              <a:rPr lang="ru-RU" sz="2000" dirty="0" smtClean="0"/>
              <a:t>, Усинск (Коми); </a:t>
            </a:r>
            <a:r>
              <a:rPr lang="ru-RU" sz="2000" dirty="0" err="1" smtClean="0"/>
              <a:t>Лаявожское</a:t>
            </a:r>
            <a:r>
              <a:rPr lang="ru-RU" sz="2000" dirty="0" smtClean="0"/>
              <a:t>, </a:t>
            </a:r>
            <a:r>
              <a:rPr lang="ru-RU" sz="2000" dirty="0" err="1" smtClean="0"/>
              <a:t>Песчаноозерское</a:t>
            </a:r>
            <a:r>
              <a:rPr lang="ru-RU" sz="2000" dirty="0" smtClean="0"/>
              <a:t> (</a:t>
            </a:r>
            <a:r>
              <a:rPr lang="ru-RU" sz="2000" dirty="0" err="1" smtClean="0"/>
              <a:t>Нинецкий</a:t>
            </a:r>
            <a:r>
              <a:rPr lang="ru-RU" sz="2000" dirty="0" smtClean="0"/>
              <a:t> АО).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Железные руды</a:t>
            </a:r>
            <a:r>
              <a:rPr lang="ru-RU" sz="2000" dirty="0" smtClean="0"/>
              <a:t> составляют 5% российских запасов: Костомукша (Карелия); </a:t>
            </a:r>
            <a:r>
              <a:rPr lang="ru-RU" sz="2000" dirty="0" err="1" smtClean="0"/>
              <a:t>Ковдор</a:t>
            </a:r>
            <a:r>
              <a:rPr lang="ru-RU" sz="2000" dirty="0" smtClean="0"/>
              <a:t>, Оленегорск (Мурманская обл.).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Медно-никелевые руды: </a:t>
            </a:r>
            <a:r>
              <a:rPr lang="ru-RU" sz="2000" dirty="0" smtClean="0"/>
              <a:t>Печенега (Мурманская обл.)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Алюминиевые руды: </a:t>
            </a:r>
            <a:r>
              <a:rPr lang="ru-RU" sz="2000" dirty="0" err="1" smtClean="0"/>
              <a:t>Тимшерское</a:t>
            </a:r>
            <a:r>
              <a:rPr lang="ru-RU" sz="2000" dirty="0" smtClean="0"/>
              <a:t> (Коми); </a:t>
            </a:r>
            <a:r>
              <a:rPr lang="ru-RU" sz="2000" dirty="0" err="1" smtClean="0"/>
              <a:t>Иксинское</a:t>
            </a:r>
            <a:r>
              <a:rPr lang="ru-RU" sz="2000" dirty="0" smtClean="0"/>
              <a:t> (Архангельская обл.); </a:t>
            </a:r>
            <a:r>
              <a:rPr lang="ru-RU" sz="2000" dirty="0" err="1" smtClean="0"/>
              <a:t>Хибинское</a:t>
            </a:r>
            <a:r>
              <a:rPr lang="ru-RU" sz="2000" dirty="0" smtClean="0"/>
              <a:t> (Мурманская обл.)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Поваренная соль: </a:t>
            </a:r>
            <a:r>
              <a:rPr lang="ru-RU" sz="2000" dirty="0" err="1" smtClean="0"/>
              <a:t>Серегово</a:t>
            </a:r>
            <a:r>
              <a:rPr lang="ru-RU" sz="2000" dirty="0" smtClean="0"/>
              <a:t> (Коми).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Апатиты: </a:t>
            </a:r>
            <a:r>
              <a:rPr lang="ru-RU" sz="2000" dirty="0" err="1" smtClean="0"/>
              <a:t>Хибинское</a:t>
            </a:r>
            <a:r>
              <a:rPr lang="ru-RU" sz="2000" dirty="0" smtClean="0"/>
              <a:t>, </a:t>
            </a:r>
            <a:r>
              <a:rPr lang="ru-RU" sz="2000" dirty="0" err="1" smtClean="0"/>
              <a:t>Ковдор</a:t>
            </a:r>
            <a:r>
              <a:rPr lang="ru-RU" sz="2000" dirty="0" smtClean="0"/>
              <a:t> (мурманская обл.)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Сырье редких металлов: </a:t>
            </a:r>
            <a:r>
              <a:rPr lang="ru-RU" sz="2000" dirty="0" smtClean="0"/>
              <a:t>титан, литий, цезий, цирконий, стронций Мурманская обл.)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Технические алмазы: </a:t>
            </a:r>
            <a:r>
              <a:rPr lang="ru-RU" sz="2000" dirty="0" smtClean="0"/>
              <a:t>5 кимберлитовых трубок, до глубины 460 метров (Архангельская обл.)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Стройматериалы.</a:t>
            </a:r>
          </a:p>
          <a:p>
            <a:r>
              <a:rPr lang="ru-RU" sz="2000" dirty="0" smtClean="0"/>
              <a:t> </a:t>
            </a: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637</Words>
  <Application>Microsoft Office PowerPoint</Application>
  <PresentationFormat>Экран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Европейский Север</vt:lpstr>
      <vt:lpstr>Слайд 2</vt:lpstr>
      <vt:lpstr>Состав Европейского Севера   6 субъектов Федерации (2 республики, 1 автономный округ, 3 области)</vt:lpstr>
      <vt:lpstr>Границы Европейского севера</vt:lpstr>
      <vt:lpstr>Экономико-географическое положение района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Valued Acer Customer</cp:lastModifiedBy>
  <cp:revision>24</cp:revision>
  <dcterms:modified xsi:type="dcterms:W3CDTF">2013-07-27T07:39:25Z</dcterms:modified>
</cp:coreProperties>
</file>