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2B"/>
    <a:srgbClr val="BCBF47"/>
    <a:srgbClr val="3BE57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714488"/>
            <a:ext cx="8229600" cy="17859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Топливно-энергетический комплекс (ТЭК), </a:t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его значение и проблемы</a:t>
            </a:r>
            <a:r>
              <a:rPr lang="ru-RU" dirty="0" smtClean="0">
                <a:latin typeface="Arial Black" pitchFamily="34" charset="0"/>
              </a:rPr>
              <a:t>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E5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14546" y="357166"/>
            <a:ext cx="4643470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n>
                  <a:solidFill>
                    <a:schemeClr val="tx1"/>
                  </a:solidFill>
                </a:ln>
              </a:rPr>
              <a:t>Хозяйство страны</a:t>
            </a:r>
            <a:endParaRPr lang="ru-RU" sz="3200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6072992" y="1356504"/>
            <a:ext cx="857256" cy="1588"/>
          </a:xfrm>
          <a:prstGeom prst="straightConnector1">
            <a:avLst/>
          </a:prstGeom>
          <a:ln w="22225" cmpd="sng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2001026" y="1356504"/>
            <a:ext cx="857256" cy="1588"/>
          </a:xfrm>
          <a:prstGeom prst="straightConnector1">
            <a:avLst/>
          </a:prstGeom>
          <a:ln w="25400" cmpd="sng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2429654" y="2928141"/>
            <a:ext cx="4000528" cy="1587"/>
          </a:xfrm>
          <a:prstGeom prst="straightConnector1">
            <a:avLst/>
          </a:prstGeom>
          <a:ln w="22225" cmpd="sng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142976" y="1785926"/>
            <a:ext cx="2714644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00628" y="1785926"/>
            <a:ext cx="2857520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71736" y="4929198"/>
            <a:ext cx="3929090" cy="1571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285852" y="192880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</a:t>
            </a:r>
            <a:r>
              <a:rPr lang="ru-RU" b="1" dirty="0" smtClean="0"/>
              <a:t> сектор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286380" y="192880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</a:t>
            </a:r>
            <a:r>
              <a:rPr lang="ru-RU" b="1" dirty="0" smtClean="0"/>
              <a:t> </a:t>
            </a:r>
            <a:r>
              <a:rPr lang="en-US" b="1" dirty="0" smtClean="0"/>
              <a:t>I</a:t>
            </a:r>
            <a:r>
              <a:rPr lang="ru-RU" b="1" dirty="0" smtClean="0"/>
              <a:t> сектор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357554" y="507207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III</a:t>
            </a:r>
            <a:r>
              <a:rPr lang="ru-RU" b="1" dirty="0" smtClean="0"/>
              <a:t> сектор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285852" y="2285992"/>
            <a:ext cx="2428892" cy="20313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Отрасли, деятельность которых связана с эксплуатацией природы (добыча полезных ископаемых, сельское хозяйство, рыболовство)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143504" y="2285992"/>
            <a:ext cx="2571768" cy="175432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Отрасли, перерабатывающие    сырье, получаемое </a:t>
            </a:r>
            <a:r>
              <a:rPr lang="en-US" dirty="0" smtClean="0"/>
              <a:t>I</a:t>
            </a:r>
            <a:r>
              <a:rPr lang="ru-RU" dirty="0" smtClean="0"/>
              <a:t> сектором (металлургия, химическая, легкая промышленность  и др.)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2857488" y="5429264"/>
            <a:ext cx="3429024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Сфера услуг (транспорт, связь, наука, образование и др.)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00174"/>
            <a:ext cx="844391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6000" dirty="0" smtClean="0">
                <a:solidFill>
                  <a:srgbClr val="00602B"/>
                </a:solidFill>
              </a:rPr>
              <a:t>Топливно-энергетический комплекс</a:t>
            </a:r>
            <a:r>
              <a:rPr lang="ru-RU" sz="6000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– совокупность отраслей, связанных с производством и распределением энергии в ее различных видах и формах.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14290"/>
            <a:ext cx="84296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285852" y="285728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ПОТРЕБИТЕЛИ ЭНЕРГИИ И ТЕПЛА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714356"/>
            <a:ext cx="2857520" cy="64294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71472" y="785794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ТРАНСПОРТ ТОПЛИВА И ТЕПЛА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714356"/>
            <a:ext cx="5572164" cy="642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00430" y="928670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ТРАНСПОРТ ЭЛЕКТРОЭНЕРГИИ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714488"/>
            <a:ext cx="2428892" cy="342902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28596" y="1928802"/>
            <a:ext cx="2357454" cy="321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угольная промышленность</a:t>
            </a:r>
          </a:p>
          <a:p>
            <a:endParaRPr lang="ru-RU" dirty="0" smtClean="0"/>
          </a:p>
          <a:p>
            <a:r>
              <a:rPr lang="ru-RU" dirty="0" smtClean="0"/>
              <a:t>сланцевая, торфяная промышленность</a:t>
            </a:r>
          </a:p>
          <a:p>
            <a:endParaRPr lang="ru-RU" dirty="0" smtClean="0"/>
          </a:p>
          <a:p>
            <a:r>
              <a:rPr lang="ru-RU" dirty="0" smtClean="0"/>
              <a:t>нефтяная промышленность</a:t>
            </a:r>
          </a:p>
          <a:p>
            <a:endParaRPr lang="ru-RU" dirty="0" smtClean="0"/>
          </a:p>
          <a:p>
            <a:r>
              <a:rPr lang="ru-RU" dirty="0" smtClean="0"/>
              <a:t>газовая промышленность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28596" y="2643182"/>
            <a:ext cx="2357454" cy="0"/>
          </a:xfrm>
          <a:prstGeom prst="line">
            <a:avLst/>
          </a:prstGeom>
          <a:ln>
            <a:solidFill>
              <a:srgbClr val="BCBF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28596" y="3500438"/>
            <a:ext cx="2357454" cy="0"/>
          </a:xfrm>
          <a:prstGeom prst="line">
            <a:avLst/>
          </a:prstGeom>
          <a:ln>
            <a:solidFill>
              <a:srgbClr val="BCBF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28596" y="4286256"/>
            <a:ext cx="2428892" cy="0"/>
          </a:xfrm>
          <a:prstGeom prst="line">
            <a:avLst/>
          </a:prstGeom>
          <a:ln>
            <a:solidFill>
              <a:srgbClr val="BCBF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857488" y="1714488"/>
            <a:ext cx="500066" cy="342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 rot="5400000">
            <a:off x="1620853" y="3032444"/>
            <a:ext cx="2954700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2400" dirty="0" smtClean="0"/>
              <a:t>ДОБЫЧА ТОПЛИВА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714744" y="1643050"/>
            <a:ext cx="428628" cy="35004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2220617" y="3131671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электроэнергетика</a:t>
            </a:r>
            <a:endParaRPr lang="ru-RU" sz="2800" dirty="0"/>
          </a:p>
        </p:txBody>
      </p:sp>
      <p:cxnSp>
        <p:nvCxnSpPr>
          <p:cNvPr id="24" name="Прямая со стрелкой 23"/>
          <p:cNvCxnSpPr>
            <a:stCxn id="19" idx="0"/>
          </p:cNvCxnSpPr>
          <p:nvPr/>
        </p:nvCxnSpPr>
        <p:spPr>
          <a:xfrm rot="16200000" flipV="1">
            <a:off x="2553878" y="1160845"/>
            <a:ext cx="1071570" cy="35716"/>
          </a:xfrm>
          <a:prstGeom prst="straightConnector1">
            <a:avLst/>
          </a:prstGeom>
          <a:ln w="254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V="1">
            <a:off x="3625445" y="1160845"/>
            <a:ext cx="1071570" cy="35716"/>
          </a:xfrm>
          <a:prstGeom prst="straightConnector1">
            <a:avLst/>
          </a:prstGeom>
          <a:ln w="254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4143372" y="1643050"/>
            <a:ext cx="2357454" cy="35004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 стрелкой 31"/>
          <p:cNvCxnSpPr/>
          <p:nvPr/>
        </p:nvCxnSpPr>
        <p:spPr>
          <a:xfrm flipV="1">
            <a:off x="3357554" y="1785926"/>
            <a:ext cx="857256" cy="9524"/>
          </a:xfrm>
          <a:prstGeom prst="straightConnector1">
            <a:avLst/>
          </a:prstGeom>
          <a:ln w="25400" cmpd="sng">
            <a:solidFill>
              <a:srgbClr val="00602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214810" y="1714488"/>
            <a:ext cx="2571768" cy="4286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4429124" y="178592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ТЭС, ТЭЦ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214810" y="2571744"/>
            <a:ext cx="2571768" cy="4286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286248" y="3429000"/>
            <a:ext cx="2571768" cy="4286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286248" y="4286256"/>
            <a:ext cx="2571768" cy="5000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4500562" y="264318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ГЭС, ГАЭС, ПЭС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4500562" y="350043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АЭС, АТЭЦ, АСТ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4286248" y="4214818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Ветровые, солнечные, приливные и др. ЭС</a:t>
            </a:r>
            <a:endParaRPr lang="ru-RU" sz="16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7072330" y="1643050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ЭНЕРГИЯ ВОДЫ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000892" y="2571744"/>
            <a:ext cx="185738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Добыча и подготовка ядерного топлива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000892" y="4214818"/>
            <a:ext cx="185738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Использование нетрадиционных видов энергии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7" name="Соединительная линия уступом 46"/>
          <p:cNvCxnSpPr/>
          <p:nvPr/>
        </p:nvCxnSpPr>
        <p:spPr>
          <a:xfrm rot="10800000" flipV="1">
            <a:off x="6786578" y="1785926"/>
            <a:ext cx="285752" cy="892975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оединительная линия уступом 47"/>
          <p:cNvCxnSpPr/>
          <p:nvPr/>
        </p:nvCxnSpPr>
        <p:spPr>
          <a:xfrm rot="10800000" flipV="1">
            <a:off x="6715140" y="2857496"/>
            <a:ext cx="285752" cy="892975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endCxn id="42" idx="3"/>
          </p:cNvCxnSpPr>
          <p:nvPr/>
        </p:nvCxnSpPr>
        <p:spPr>
          <a:xfrm rot="10800000" flipV="1">
            <a:off x="6715140" y="4500570"/>
            <a:ext cx="285752" cy="6636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142976" y="5572140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ТОПЛИВНО – ЭНЕРГЕТИЧЕСКИЙ КОМПЛЕКС 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14620"/>
            <a:ext cx="7615262" cy="113191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Топливно-энергетический баланс-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соотношение добычи разных видов топлива и выработанной энергии (приходная часть) и их использования в хозяйстве (расходная часть).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Для составления ТЭБ различные виды топлива переводят в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условное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топливо,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теплота сгорания которого равна 7000 ккал.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Топливный коэффициент: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нефти и газа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– 1.5; 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каменного угля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– 1;  торфа – 0.5.</a:t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Электроэнергия, вырабатываемая на ГЭС и АЭС, пересчитывается в условное топливо из расчета 1 т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</a:rPr>
              <a:t>у.т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. =2-3 тыс. кВт *ч электроэнергии (в зависимости от КПД электростанции)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165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Топливно-энергетический комплекс (ТЭК),   его значение и проблемы.</vt:lpstr>
      <vt:lpstr>Слайд 2</vt:lpstr>
      <vt:lpstr>Топливно-энергетический комплекс – совокупность отраслей, связанных с производством и распределением энергии в ее различных видах и формах.</vt:lpstr>
      <vt:lpstr>Слайд 4</vt:lpstr>
      <vt:lpstr>Топливно-энергетический баланс- соотношение добычи разных видов топлива и выработанной энергии (приходная часть) и их использования в хозяйстве (расходная часть).  Для составления ТЭБ различные виды топлива переводят в условное топливо, теплота сгорания которого равна 7000 ккал.  Топливный коэффициент: нефти и газа – 1.5;  каменного угля – 1;  торфа – 0.5.  Электроэнергия, вырабатываемая на ГЭС и АЭС, пересчитывается в условное топливо из расчета 1 т у.т. =2-3 тыс. кВт *ч электроэнергии (в зависимости от КПД электростанции)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Топливно-энергетический комплекс (ТЭК), его значение и проблемы.</dc:title>
  <cp:lastModifiedBy>Valued Acer Customer</cp:lastModifiedBy>
  <cp:revision>9</cp:revision>
  <dcterms:modified xsi:type="dcterms:W3CDTF">2010-09-03T06:19:31Z</dcterms:modified>
</cp:coreProperties>
</file>