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67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58" r:id="rId12"/>
    <p:sldId id="259" r:id="rId13"/>
    <p:sldId id="260" r:id="rId14"/>
    <p:sldId id="261" r:id="rId15"/>
    <p:sldId id="275" r:id="rId16"/>
    <p:sldId id="276" r:id="rId17"/>
    <p:sldId id="277" r:id="rId18"/>
    <p:sldId id="279" r:id="rId19"/>
    <p:sldId id="263" r:id="rId20"/>
    <p:sldId id="278" r:id="rId21"/>
    <p:sldId id="265" r:id="rId22"/>
    <p:sldId id="264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009D7-484E-4EA0-81CA-AC1AB07601C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D8AB9-258A-4DB2-919D-2235B0BB4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9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D8AB9-258A-4DB2-919D-2235B0BB4E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5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DE189AC-C7C1-4D5C-9B90-1ED980058BA8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6E1D06C-ED9B-4E25-8E57-ECEBCF77C5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6400800" cy="2520280"/>
          </a:xfrm>
        </p:spPr>
        <p:txBody>
          <a:bodyPr>
            <a:normAutofit/>
          </a:bodyPr>
          <a:lstStyle/>
          <a:p>
            <a:r>
              <a:rPr lang="ru-RU" b="1" dirty="0" smtClean="0"/>
              <a:t>8</a:t>
            </a:r>
            <a:r>
              <a:rPr lang="ru-RU" dirty="0" smtClean="0"/>
              <a:t>,</a:t>
            </a:r>
            <a:r>
              <a:rPr lang="ru-RU" sz="6600" dirty="0" smtClean="0"/>
              <a:t>10</a:t>
            </a:r>
            <a:r>
              <a:rPr lang="ru-RU" dirty="0" smtClean="0"/>
              <a:t> </a:t>
            </a:r>
            <a:r>
              <a:rPr lang="ru-RU" sz="4000" dirty="0" smtClean="0"/>
              <a:t>классы </a:t>
            </a:r>
            <a:r>
              <a:rPr lang="ru-RU" b="1" dirty="0" smtClean="0">
                <a:solidFill>
                  <a:srgbClr val="FF0066"/>
                </a:solidFill>
              </a:rPr>
              <a:t>«Тепловые явления»</a:t>
            </a:r>
            <a:br>
              <a:rPr lang="ru-RU" b="1" dirty="0" smtClean="0">
                <a:solidFill>
                  <a:srgbClr val="FF0066"/>
                </a:solidFill>
              </a:rPr>
            </a:br>
            <a:endParaRPr lang="ru-RU" sz="14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061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Логически- структурные цепочки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б</a:t>
            </a:r>
            <a:r>
              <a:rPr lang="ru-RU" sz="4000" b="1" dirty="0" smtClean="0"/>
              <a:t>)</a:t>
            </a:r>
            <a:r>
              <a:rPr lang="ru-RU" sz="3200" b="1" dirty="0" smtClean="0">
                <a:solidFill>
                  <a:srgbClr val="FF0066"/>
                </a:solidFill>
              </a:rPr>
              <a:t>С</a:t>
            </a:r>
            <a:r>
              <a:rPr lang="ru-RU" sz="4800" b="1" dirty="0" smtClean="0"/>
              <a:t> </a:t>
            </a:r>
            <a:r>
              <a:rPr lang="ru-RU" sz="2800" b="1" dirty="0" smtClean="0"/>
              <a:t>показывает при </a:t>
            </a:r>
            <a:r>
              <a:rPr lang="en-US" sz="3800" b="1" dirty="0" smtClean="0"/>
              <a:t>t</a:t>
            </a:r>
            <a:r>
              <a:rPr lang="ru-RU" sz="5600" dirty="0" smtClean="0"/>
              <a:t>↑→ </a:t>
            </a:r>
            <a:r>
              <a:rPr lang="en-US" sz="5600" b="1" dirty="0" smtClean="0">
                <a:solidFill>
                  <a:srgbClr val="FF0000"/>
                </a:solidFill>
              </a:rPr>
              <a:t>U</a:t>
            </a:r>
            <a:r>
              <a:rPr lang="ru-RU" sz="4700" b="1" dirty="0" smtClean="0"/>
              <a:t>↑</a:t>
            </a:r>
            <a:r>
              <a:rPr lang="en-US" sz="2800" b="1" dirty="0" smtClean="0"/>
              <a:t>{m</a:t>
            </a:r>
            <a:r>
              <a:rPr lang="ru-RU" sz="2800" b="1" dirty="0" smtClean="0"/>
              <a:t>=1кг 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                                  </a:t>
            </a:r>
            <a:r>
              <a:rPr lang="ru-RU" sz="2800" b="1" dirty="0" smtClean="0"/>
              <a:t> {  </a:t>
            </a:r>
            <a:r>
              <a:rPr lang="en-US" sz="2800" b="1" dirty="0" smtClean="0"/>
              <a:t>t2-t1</a:t>
            </a:r>
            <a:r>
              <a:rPr lang="ru-RU" sz="2800" b="1" dirty="0"/>
              <a:t>=1 </a:t>
            </a:r>
            <a:r>
              <a:rPr lang="ru-RU" sz="2800" b="1" dirty="0" err="1" smtClean="0"/>
              <a:t>градС</a:t>
            </a:r>
            <a:r>
              <a:rPr lang="ru-RU" sz="2800" b="1" dirty="0" smtClean="0"/>
              <a:t>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dirty="0" smtClean="0"/>
              <a:t>При </a:t>
            </a:r>
            <a:r>
              <a:rPr lang="en-US" sz="4400" b="1" dirty="0" smtClean="0"/>
              <a:t>t</a:t>
            </a:r>
            <a:r>
              <a:rPr lang="ru-RU" sz="4700" b="1" dirty="0" smtClean="0"/>
              <a:t>↓→</a:t>
            </a:r>
            <a:r>
              <a:rPr lang="ru-RU" sz="4000" dirty="0" smtClean="0"/>
              <a:t> </a:t>
            </a:r>
            <a:r>
              <a:rPr lang="en-US" sz="5600" b="1" dirty="0" smtClean="0">
                <a:solidFill>
                  <a:srgbClr val="FF0000"/>
                </a:solidFill>
              </a:rPr>
              <a:t>U</a:t>
            </a:r>
            <a:r>
              <a:rPr lang="ru-RU" sz="5200" dirty="0" smtClean="0"/>
              <a:t>↓</a:t>
            </a:r>
            <a:r>
              <a:rPr lang="en-US" sz="2800" b="1" dirty="0" smtClean="0"/>
              <a:t>{</a:t>
            </a:r>
            <a:r>
              <a:rPr lang="ru-RU" sz="2800" b="1" dirty="0" smtClean="0"/>
              <a:t> </a:t>
            </a:r>
            <a:r>
              <a:rPr lang="en-US" sz="2800" b="1" dirty="0" smtClean="0"/>
              <a:t>m</a:t>
            </a:r>
            <a:r>
              <a:rPr lang="ru-RU" sz="2800" b="1" dirty="0"/>
              <a:t>=1кг </a:t>
            </a:r>
          </a:p>
          <a:p>
            <a:pPr marL="0" indent="0">
              <a:buNone/>
            </a:pPr>
            <a:r>
              <a:rPr lang="ru-RU" sz="2800" b="1" dirty="0"/>
              <a:t>                    </a:t>
            </a:r>
            <a:r>
              <a:rPr lang="ru-RU" sz="2800" b="1" dirty="0" smtClean="0"/>
              <a:t>{  </a:t>
            </a:r>
            <a:r>
              <a:rPr lang="en-US" sz="2800" b="1" dirty="0"/>
              <a:t>t2-t1</a:t>
            </a:r>
            <a:r>
              <a:rPr lang="ru-RU" sz="2800" b="1" dirty="0"/>
              <a:t>=1 </a:t>
            </a:r>
            <a:r>
              <a:rPr lang="ru-RU" sz="2800" b="1" dirty="0" err="1"/>
              <a:t>градС</a:t>
            </a:r>
            <a:r>
              <a:rPr lang="ru-RU" sz="2800" b="1" dirty="0"/>
              <a:t>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r>
              <a:rPr lang="ru-RU" sz="2800" dirty="0" smtClean="0"/>
              <a:t>  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899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Плавление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488832" cy="4392488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Т=со</a:t>
            </a:r>
            <a:r>
              <a:rPr lang="en-US" b="1" dirty="0" err="1"/>
              <a:t>nst</a:t>
            </a:r>
            <a:r>
              <a:rPr lang="ru-RU" b="1" dirty="0"/>
              <a:t>→</a:t>
            </a:r>
            <a:r>
              <a:rPr lang="en-US" b="1" dirty="0"/>
              <a:t>V</a:t>
            </a:r>
            <a:r>
              <a:rPr lang="ru-RU" b="1" dirty="0"/>
              <a:t>м=со</a:t>
            </a:r>
            <a:r>
              <a:rPr lang="en-US" b="1" dirty="0" err="1"/>
              <a:t>nst</a:t>
            </a:r>
            <a:r>
              <a:rPr lang="ru-RU" b="1" dirty="0"/>
              <a:t>→</a:t>
            </a:r>
            <a:r>
              <a:rPr lang="ru-RU" b="1" dirty="0" err="1">
                <a:solidFill>
                  <a:srgbClr val="FF0066"/>
                </a:solidFill>
              </a:rPr>
              <a:t>Ек</a:t>
            </a:r>
            <a:r>
              <a:rPr lang="ru-RU" b="1" dirty="0">
                <a:solidFill>
                  <a:srgbClr val="FF0066"/>
                </a:solidFill>
              </a:rPr>
              <a:t>=</a:t>
            </a:r>
            <a:r>
              <a:rPr lang="en-US" b="1" dirty="0" err="1">
                <a:solidFill>
                  <a:srgbClr val="FF0066"/>
                </a:solidFill>
              </a:rPr>
              <a:t>const</a:t>
            </a:r>
            <a:endParaRPr lang="ru-RU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ru-RU" b="1" dirty="0" err="1"/>
              <a:t>прит</a:t>
            </a:r>
            <a:r>
              <a:rPr lang="ru-RU" b="1" dirty="0"/>
              <a:t>.</a:t>
            </a:r>
            <a:r>
              <a:rPr lang="ru-RU" b="1" dirty="0" smtClean="0"/>
              <a:t>↓↓ </a:t>
            </a:r>
            <a:r>
              <a:rPr lang="ru-RU" sz="2900" dirty="0" smtClean="0"/>
              <a:t>→ </a:t>
            </a:r>
            <a:r>
              <a:rPr lang="ru-RU" dirty="0" smtClean="0"/>
              <a:t>не </a:t>
            </a:r>
            <a:r>
              <a:rPr lang="ru-RU" dirty="0"/>
              <a:t>способны удерживать молекулы на определенных расстояниях</a:t>
            </a:r>
            <a:r>
              <a:rPr lang="ru-RU" dirty="0" smtClean="0"/>
              <a:t>, сохраняя </a:t>
            </a:r>
            <a:r>
              <a:rPr lang="ru-RU" dirty="0"/>
              <a:t>дальний порядок расположения частиц</a:t>
            </a:r>
            <a:r>
              <a:rPr lang="ru-RU" dirty="0">
                <a:solidFill>
                  <a:srgbClr val="7030A0"/>
                </a:solidFill>
              </a:rPr>
              <a:t>→ </a:t>
            </a:r>
            <a:r>
              <a:rPr lang="ru-RU" b="1" dirty="0">
                <a:solidFill>
                  <a:srgbClr val="7030A0"/>
                </a:solidFill>
              </a:rPr>
              <a:t>разрушается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кристаллическая решетка</a:t>
            </a:r>
            <a:r>
              <a:rPr lang="ru-RU" b="1" dirty="0" smtClean="0"/>
              <a:t>→ Д.П.Р.Ч → </a:t>
            </a:r>
            <a:r>
              <a:rPr lang="ru-RU" b="1" dirty="0" err="1" smtClean="0"/>
              <a:t>Ближ.П.Р.Ч</a:t>
            </a:r>
            <a:r>
              <a:rPr lang="ru-RU" b="1" dirty="0" smtClean="0"/>
              <a:t> →  </a:t>
            </a:r>
            <a:r>
              <a:rPr lang="ru-RU" b="1" dirty="0"/>
              <a:t>Т→Ж</a:t>
            </a:r>
            <a:r>
              <a:rPr lang="ru-RU" b="1" dirty="0" smtClean="0"/>
              <a:t>→ вещество </a:t>
            </a:r>
            <a:r>
              <a:rPr lang="ru-RU" b="1" dirty="0"/>
              <a:t>плавится→</a:t>
            </a:r>
            <a:r>
              <a:rPr lang="en-US" b="1" dirty="0"/>
              <a:t>r</a:t>
            </a:r>
            <a:r>
              <a:rPr lang="ru-RU" b="1" dirty="0"/>
              <a:t>  между молекулами</a:t>
            </a:r>
            <a:r>
              <a:rPr lang="ru-RU" dirty="0"/>
              <a:t>↑→</a:t>
            </a:r>
            <a:r>
              <a:rPr lang="ru-RU" b="1" dirty="0" err="1">
                <a:solidFill>
                  <a:srgbClr val="FF0066"/>
                </a:solidFill>
              </a:rPr>
              <a:t>Еп</a:t>
            </a:r>
            <a:r>
              <a:rPr lang="ru-RU" b="1" dirty="0">
                <a:solidFill>
                  <a:srgbClr val="FF0066"/>
                </a:solidFill>
              </a:rPr>
              <a:t>↑→</a:t>
            </a:r>
            <a:r>
              <a:rPr lang="en-US" b="1" dirty="0">
                <a:solidFill>
                  <a:srgbClr val="FF0066"/>
                </a:solidFill>
              </a:rPr>
              <a:t>U</a:t>
            </a:r>
            <a:r>
              <a:rPr lang="ru-RU" dirty="0">
                <a:solidFill>
                  <a:srgbClr val="FF0066"/>
                </a:solidFill>
              </a:rPr>
              <a:t>↑→   </a:t>
            </a:r>
            <a:r>
              <a:rPr lang="en-US" sz="2900" b="1" dirty="0">
                <a:solidFill>
                  <a:srgbClr val="FF0066"/>
                </a:solidFill>
              </a:rPr>
              <a:t>U</a:t>
            </a:r>
            <a:r>
              <a:rPr lang="ru-RU" sz="2900" b="1" dirty="0">
                <a:solidFill>
                  <a:srgbClr val="FF0066"/>
                </a:solidFill>
              </a:rPr>
              <a:t>=∑</a:t>
            </a:r>
            <a:r>
              <a:rPr lang="ru-RU" sz="2900" b="1" dirty="0" err="1">
                <a:solidFill>
                  <a:srgbClr val="FF0066"/>
                </a:solidFill>
              </a:rPr>
              <a:t>Ек</a:t>
            </a:r>
            <a:r>
              <a:rPr lang="ru-RU" sz="2900" b="1" dirty="0">
                <a:solidFill>
                  <a:srgbClr val="FF0066"/>
                </a:solidFill>
              </a:rPr>
              <a:t>+∑</a:t>
            </a:r>
            <a:r>
              <a:rPr lang="ru-RU" sz="2900" b="1" dirty="0" err="1">
                <a:solidFill>
                  <a:srgbClr val="FF0066"/>
                </a:solidFill>
              </a:rPr>
              <a:t>Еп</a:t>
            </a:r>
            <a:endParaRPr lang="ru-RU" sz="29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ru-RU" sz="2900" dirty="0">
              <a:solidFill>
                <a:srgbClr val="FF0066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61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Кристаллизация(отвердевание)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060848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T=</a:t>
            </a:r>
            <a:r>
              <a:rPr lang="en-US" b="1" dirty="0" err="1" smtClean="0"/>
              <a:t>const</a:t>
            </a:r>
            <a:r>
              <a:rPr lang="ru-RU" b="1" dirty="0" smtClean="0"/>
              <a:t> </a:t>
            </a:r>
            <a:r>
              <a:rPr lang="en-US" b="1" dirty="0" smtClean="0"/>
              <a:t>→</a:t>
            </a:r>
            <a:r>
              <a:rPr lang="ru-RU" b="1" dirty="0" smtClean="0"/>
              <a:t> </a:t>
            </a:r>
            <a:r>
              <a:rPr lang="en-US" b="1" dirty="0" smtClean="0"/>
              <a:t>V</a:t>
            </a:r>
            <a:r>
              <a:rPr lang="ru-RU" b="1" dirty="0"/>
              <a:t>м=</a:t>
            </a:r>
            <a:r>
              <a:rPr lang="en-US" b="1" dirty="0" err="1" smtClean="0"/>
              <a:t>const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rgbClr val="FF0066"/>
                </a:solidFill>
              </a:rPr>
              <a:t>→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r>
              <a:rPr lang="ru-RU" b="1" dirty="0" err="1" smtClean="0">
                <a:solidFill>
                  <a:srgbClr val="FF0066"/>
                </a:solidFill>
              </a:rPr>
              <a:t>Ек</a:t>
            </a:r>
            <a:r>
              <a:rPr lang="ru-RU" b="1" dirty="0" smtClean="0">
                <a:solidFill>
                  <a:srgbClr val="FF0066"/>
                </a:solidFill>
              </a:rPr>
              <a:t>=</a:t>
            </a:r>
            <a:r>
              <a:rPr lang="en-US" b="1" dirty="0" err="1">
                <a:solidFill>
                  <a:srgbClr val="FF0066"/>
                </a:solidFill>
              </a:rPr>
              <a:t>const</a:t>
            </a: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b="1" dirty="0"/>
              <a:t>F</a:t>
            </a:r>
            <a:r>
              <a:rPr lang="ru-RU" b="1" dirty="0" err="1"/>
              <a:t>прит</a:t>
            </a:r>
            <a:r>
              <a:rPr lang="ru-RU" b="1" dirty="0" smtClean="0"/>
              <a:t>↑ → способны </a:t>
            </a:r>
            <a:r>
              <a:rPr lang="ru-RU" b="1" dirty="0"/>
              <a:t>удерживать </a:t>
            </a:r>
            <a:r>
              <a:rPr lang="ru-RU" b="1" dirty="0" smtClean="0"/>
              <a:t>молекулы </a:t>
            </a:r>
            <a:r>
              <a:rPr lang="ru-RU" b="1" dirty="0"/>
              <a:t>на определенных </a:t>
            </a:r>
            <a:r>
              <a:rPr lang="ru-RU" b="1" dirty="0" smtClean="0"/>
              <a:t>расстояниях → </a:t>
            </a:r>
            <a:r>
              <a:rPr lang="ru-RU" b="1" dirty="0"/>
              <a:t>расположение становится </a:t>
            </a:r>
            <a:r>
              <a:rPr lang="ru-RU" b="1" dirty="0" smtClean="0"/>
              <a:t>упорядоченным → </a:t>
            </a:r>
            <a:r>
              <a:rPr lang="ru-RU" b="1" dirty="0" err="1" smtClean="0"/>
              <a:t>Ближ.П.Р.Ч</a:t>
            </a:r>
            <a:r>
              <a:rPr lang="ru-RU" b="1" dirty="0" smtClean="0"/>
              <a:t> → Д.П.Р.Ч</a:t>
            </a:r>
            <a:r>
              <a:rPr lang="ru-RU" b="1" dirty="0"/>
              <a:t>→ </a:t>
            </a:r>
            <a:r>
              <a:rPr lang="ru-RU" b="1" dirty="0">
                <a:solidFill>
                  <a:srgbClr val="FF0066"/>
                </a:solidFill>
              </a:rPr>
              <a:t>восстанавливается кристаллическая  </a:t>
            </a:r>
            <a:r>
              <a:rPr lang="ru-RU" b="1" dirty="0" smtClean="0">
                <a:solidFill>
                  <a:srgbClr val="FF0066"/>
                </a:solidFill>
              </a:rPr>
              <a:t>решетка</a:t>
            </a:r>
            <a:r>
              <a:rPr lang="ru-RU" b="1" dirty="0" smtClean="0"/>
              <a:t> → Ж → Т </a:t>
            </a:r>
            <a:r>
              <a:rPr lang="ru-RU" b="1" dirty="0"/>
              <a:t>→  </a:t>
            </a:r>
            <a:r>
              <a:rPr lang="en-US" b="1" dirty="0"/>
              <a:t>r </a:t>
            </a:r>
            <a:r>
              <a:rPr lang="ru-RU" b="1" dirty="0"/>
              <a:t>между молекулами</a:t>
            </a:r>
            <a:r>
              <a:rPr lang="ru-RU" dirty="0" smtClean="0"/>
              <a:t>↓</a:t>
            </a:r>
            <a:r>
              <a:rPr lang="ru-RU" b="1" dirty="0" smtClean="0"/>
              <a:t>→ </a:t>
            </a:r>
            <a:r>
              <a:rPr lang="ru-RU" b="1" dirty="0" err="1" smtClean="0">
                <a:solidFill>
                  <a:srgbClr val="FF0066"/>
                </a:solidFill>
              </a:rPr>
              <a:t>Еп</a:t>
            </a:r>
            <a:r>
              <a:rPr lang="ru-RU" dirty="0">
                <a:solidFill>
                  <a:srgbClr val="FF0066"/>
                </a:solidFill>
              </a:rPr>
              <a:t>↓</a:t>
            </a:r>
            <a:r>
              <a:rPr lang="ru-RU" b="1" dirty="0">
                <a:solidFill>
                  <a:srgbClr val="FF0066"/>
                </a:solidFill>
              </a:rPr>
              <a:t>→  </a:t>
            </a:r>
            <a:r>
              <a:rPr lang="en-US" b="1" dirty="0">
                <a:solidFill>
                  <a:srgbClr val="FF0066"/>
                </a:solidFill>
              </a:rPr>
              <a:t>U</a:t>
            </a:r>
            <a:r>
              <a:rPr lang="en-US" b="1" dirty="0" smtClean="0">
                <a:solidFill>
                  <a:srgbClr val="FF0066"/>
                </a:solidFill>
              </a:rPr>
              <a:t>↓→  </a:t>
            </a:r>
            <a:r>
              <a:rPr lang="en-US" b="1" dirty="0">
                <a:solidFill>
                  <a:srgbClr val="FF0000"/>
                </a:solidFill>
              </a:rPr>
              <a:t>U=∑</a:t>
            </a:r>
            <a:r>
              <a:rPr lang="ru-RU" b="1" dirty="0" err="1">
                <a:solidFill>
                  <a:srgbClr val="FF0000"/>
                </a:solidFill>
              </a:rPr>
              <a:t>Ек</a:t>
            </a:r>
            <a:r>
              <a:rPr lang="ru-RU" b="1" dirty="0">
                <a:solidFill>
                  <a:srgbClr val="FF0000"/>
                </a:solidFill>
              </a:rPr>
              <a:t>+∑</a:t>
            </a:r>
            <a:r>
              <a:rPr lang="ru-RU" b="1" dirty="0" err="1">
                <a:solidFill>
                  <a:srgbClr val="FF0000"/>
                </a:solidFill>
              </a:rPr>
              <a:t>Еп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53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Calibri"/>
                <a:ea typeface="Calibri"/>
                <a:cs typeface="Calibri"/>
              </a:rPr>
              <a:t>Условия протекания </a:t>
            </a:r>
            <a:r>
              <a:rPr lang="ru-RU" sz="28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</a:rPr>
              <a:t>процессов</a:t>
            </a:r>
            <a:r>
              <a:rPr lang="ru-RU" sz="2800" dirty="0" smtClean="0">
                <a:solidFill>
                  <a:srgbClr val="7030A0"/>
                </a:solidFill>
                <a:latin typeface="Calibri"/>
                <a:ea typeface="Calibri"/>
                <a:cs typeface="Calibri"/>
              </a:rPr>
              <a:t>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417646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b="1" dirty="0" smtClean="0">
                <a:solidFill>
                  <a:srgbClr val="FF0066"/>
                </a:solidFill>
              </a:rPr>
              <a:t>1)</a:t>
            </a:r>
            <a:r>
              <a:rPr lang="ru-RU" sz="1900" dirty="0" smtClean="0">
                <a:solidFill>
                  <a:srgbClr val="FF0066"/>
                </a:solidFill>
              </a:rPr>
              <a:t>плавление</a:t>
            </a:r>
            <a:r>
              <a:rPr lang="ru-RU" sz="1900" b="1" dirty="0" smtClean="0">
                <a:solidFill>
                  <a:srgbClr val="00B050"/>
                </a:solidFill>
              </a:rPr>
              <a:t>:  </a:t>
            </a:r>
            <a:r>
              <a:rPr lang="ru-RU" sz="1900" b="1" dirty="0">
                <a:solidFill>
                  <a:srgbClr val="00B050"/>
                </a:solidFill>
              </a:rPr>
              <a:t>работает нагреватель</a:t>
            </a:r>
            <a:r>
              <a:rPr lang="ru-RU" sz="1900" b="1" dirty="0"/>
              <a:t>-поглощение тепла  (</a:t>
            </a:r>
            <a:r>
              <a:rPr lang="en-US" sz="1900" b="1" dirty="0"/>
              <a:t>Q</a:t>
            </a:r>
            <a:r>
              <a:rPr lang="ru-RU" sz="1900" b="1" dirty="0"/>
              <a:t>↓)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Calibri"/>
                <a:ea typeface="Calibri"/>
                <a:cs typeface="Calibri"/>
              </a:rPr>
              <a:t> 2)</a:t>
            </a:r>
            <a:r>
              <a:rPr lang="ru-RU" b="1" dirty="0" smtClean="0">
                <a:solidFill>
                  <a:srgbClr val="0000FF"/>
                </a:solidFill>
                <a:latin typeface="Calibri"/>
                <a:ea typeface="Calibri"/>
                <a:cs typeface="Calibri"/>
              </a:rPr>
              <a:t>кристаллизация</a:t>
            </a:r>
            <a:r>
              <a:rPr lang="ru-RU" b="1" dirty="0" smtClean="0">
                <a:latin typeface="Calibri"/>
                <a:ea typeface="Calibri"/>
                <a:cs typeface="Calibri"/>
              </a:rPr>
              <a:t>:  </a:t>
            </a:r>
            <a:r>
              <a:rPr lang="ru-RU" b="1" dirty="0" smtClean="0">
                <a:solidFill>
                  <a:srgbClr val="00B050"/>
                </a:solidFill>
                <a:latin typeface="Calibri"/>
                <a:ea typeface="Calibri"/>
                <a:cs typeface="Calibri"/>
              </a:rPr>
              <a:t>а)нагреватель </a:t>
            </a:r>
            <a:r>
              <a:rPr lang="ru-RU" b="1" dirty="0">
                <a:solidFill>
                  <a:srgbClr val="00B050"/>
                </a:solidFill>
                <a:latin typeface="Calibri"/>
                <a:ea typeface="Calibri"/>
                <a:cs typeface="Calibri"/>
              </a:rPr>
              <a:t>выключен</a:t>
            </a:r>
            <a:r>
              <a:rPr lang="ru-RU" b="1" dirty="0">
                <a:latin typeface="Calibri"/>
                <a:ea typeface="Calibri"/>
                <a:cs typeface="Calibri"/>
              </a:rPr>
              <a:t>→ выделение энергии в окружающую среду.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/>
                <a:ea typeface="Calibri"/>
                <a:cs typeface="Calibri"/>
              </a:rPr>
              <a:t>б</a:t>
            </a:r>
            <a:r>
              <a:rPr lang="ru-RU" b="1" dirty="0" smtClean="0">
                <a:latin typeface="Calibri"/>
                <a:ea typeface="Calibri"/>
                <a:cs typeface="Calibri"/>
              </a:rPr>
              <a:t>)присутствие </a:t>
            </a:r>
            <a:r>
              <a:rPr lang="ru-RU" b="1" dirty="0">
                <a:latin typeface="Calibri"/>
                <a:ea typeface="Calibri"/>
                <a:cs typeface="Calibri"/>
              </a:rPr>
              <a:t>в жидкости </a:t>
            </a:r>
            <a:r>
              <a:rPr lang="ru-RU" b="1" dirty="0">
                <a:solidFill>
                  <a:srgbClr val="00B050"/>
                </a:solidFill>
                <a:latin typeface="Calibri"/>
                <a:ea typeface="Calibri"/>
                <a:cs typeface="Calibri"/>
              </a:rPr>
              <a:t>центров</a:t>
            </a:r>
            <a:r>
              <a:rPr lang="ru-RU" b="1" dirty="0">
                <a:latin typeface="Calibri"/>
                <a:ea typeface="Calibri"/>
                <a:cs typeface="Calibri"/>
              </a:rPr>
              <a:t>  </a:t>
            </a:r>
            <a:r>
              <a:rPr lang="ru-RU" b="1" dirty="0">
                <a:solidFill>
                  <a:srgbClr val="00B050"/>
                </a:solidFill>
                <a:latin typeface="Calibri"/>
                <a:ea typeface="Calibri"/>
                <a:cs typeface="Calibri"/>
              </a:rPr>
              <a:t>кристаллизации</a:t>
            </a:r>
            <a:r>
              <a:rPr lang="ru-RU" b="1" dirty="0">
                <a:latin typeface="Calibri"/>
                <a:ea typeface="Calibri"/>
                <a:cs typeface="Calibri"/>
              </a:rPr>
              <a:t> :зародыши кристалликов- ,различные неоднородные </a:t>
            </a:r>
            <a:r>
              <a:rPr lang="ru-RU" b="1" dirty="0" smtClean="0">
                <a:latin typeface="Calibri"/>
                <a:ea typeface="Calibri"/>
                <a:cs typeface="Calibri"/>
              </a:rPr>
              <a:t>включения: пылинки, </a:t>
            </a:r>
            <a:r>
              <a:rPr lang="ru-RU" b="1" dirty="0" err="1" smtClean="0">
                <a:latin typeface="Calibri"/>
                <a:ea typeface="Calibri"/>
                <a:cs typeface="Calibri"/>
              </a:rPr>
              <a:t>грязинки</a:t>
            </a:r>
            <a:r>
              <a:rPr lang="ru-RU" b="1" dirty="0" smtClean="0">
                <a:latin typeface="Calibri"/>
                <a:ea typeface="Calibri"/>
                <a:cs typeface="Calibri"/>
              </a:rPr>
              <a:t>, различные посторонние примеси</a:t>
            </a:r>
            <a:r>
              <a:rPr lang="ru-RU" dirty="0" smtClean="0">
                <a:latin typeface="Calibri"/>
                <a:ea typeface="Calibri"/>
                <a:cs typeface="Calibri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05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3979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66"/>
                </a:solidFill>
              </a:rPr>
              <a:t>Формулы: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b="1" dirty="0"/>
          </a:p>
          <a:p>
            <a:r>
              <a:rPr lang="ru-RU" b="1" dirty="0" smtClean="0">
                <a:solidFill>
                  <a:srgbClr val="FF0066"/>
                </a:solidFill>
              </a:rPr>
              <a:t>        </a:t>
            </a:r>
            <a:r>
              <a:rPr lang="en-US" b="1" dirty="0" smtClean="0">
                <a:solidFill>
                  <a:srgbClr val="FF0066"/>
                </a:solidFill>
              </a:rPr>
              <a:t>Q </a:t>
            </a:r>
            <a:r>
              <a:rPr lang="ru-RU" b="1" dirty="0" smtClean="0">
                <a:solidFill>
                  <a:srgbClr val="FF0066"/>
                </a:solidFill>
              </a:rPr>
              <a:t>пл.</a:t>
            </a:r>
            <a:r>
              <a:rPr lang="en-US" b="1" dirty="0" smtClean="0">
                <a:solidFill>
                  <a:srgbClr val="FF0066"/>
                </a:solidFill>
              </a:rPr>
              <a:t>  </a:t>
            </a:r>
            <a:r>
              <a:rPr lang="ru-RU" b="1" dirty="0" smtClean="0">
                <a:solidFill>
                  <a:srgbClr val="FF0066"/>
                </a:solidFill>
              </a:rPr>
              <a:t>=  </a:t>
            </a:r>
            <a:r>
              <a:rPr lang="el-GR" b="1" dirty="0" smtClean="0">
                <a:solidFill>
                  <a:srgbClr val="FF0066"/>
                </a:solidFill>
              </a:rPr>
              <a:t>λ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r>
              <a:rPr lang="el-GR" b="1" dirty="0" smtClean="0">
                <a:solidFill>
                  <a:srgbClr val="FF0066"/>
                </a:solidFill>
              </a:rPr>
              <a:t>x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m</a:t>
            </a:r>
            <a:r>
              <a:rPr lang="ru-RU" b="1" dirty="0" smtClean="0">
                <a:solidFill>
                  <a:srgbClr val="FF0066"/>
                </a:solidFill>
              </a:rPr>
              <a:t>     плавление</a:t>
            </a:r>
          </a:p>
          <a:p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>
                <a:solidFill>
                  <a:srgbClr val="0000FF"/>
                </a:solidFill>
              </a:rPr>
              <a:t>        </a:t>
            </a:r>
            <a:r>
              <a:rPr lang="en-US" b="1" dirty="0" smtClean="0">
                <a:solidFill>
                  <a:srgbClr val="0000FF"/>
                </a:solidFill>
              </a:rPr>
              <a:t>Q </a:t>
            </a:r>
            <a:r>
              <a:rPr lang="ru-RU" b="1" dirty="0" err="1" smtClean="0">
                <a:solidFill>
                  <a:srgbClr val="0000FF"/>
                </a:solidFill>
              </a:rPr>
              <a:t>кр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ru-RU" b="1" dirty="0" smtClean="0">
                <a:solidFill>
                  <a:srgbClr val="0000FF"/>
                </a:solidFill>
              </a:rPr>
              <a:t>= -  </a:t>
            </a:r>
            <a:r>
              <a:rPr lang="el-GR" b="1" dirty="0" smtClean="0">
                <a:solidFill>
                  <a:srgbClr val="0000FF"/>
                </a:solidFill>
              </a:rPr>
              <a:t>λ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x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m</a:t>
            </a:r>
            <a:r>
              <a:rPr lang="ru-RU" b="1" dirty="0" smtClean="0">
                <a:solidFill>
                  <a:srgbClr val="0000FF"/>
                </a:solidFill>
              </a:rPr>
              <a:t>   кристаллизация</a:t>
            </a:r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6005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66"/>
                </a:solidFill>
              </a:rPr>
              <a:t>Удельная теплота плавления и кристаллизации</a:t>
            </a:r>
            <a:endParaRPr lang="ru-RU" sz="2800" b="1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el-GR" b="1" dirty="0" smtClean="0"/>
              <a:t> λ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l-GR" b="1" dirty="0">
                <a:solidFill>
                  <a:srgbClr val="FF0000"/>
                </a:solidFill>
              </a:rPr>
              <a:t> λ=</a:t>
            </a:r>
            <a:r>
              <a:rPr lang="en-US" b="1" dirty="0">
                <a:solidFill>
                  <a:srgbClr val="FF0000"/>
                </a:solidFill>
              </a:rPr>
              <a:t>Q/m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3.</a:t>
            </a:r>
            <a:r>
              <a:rPr lang="en-US" b="1" dirty="0" smtClean="0"/>
              <a:t> Q   </a:t>
            </a:r>
            <a:r>
              <a:rPr lang="ru-RU" b="1" dirty="0" smtClean="0"/>
              <a:t>=  </a:t>
            </a:r>
            <a:r>
              <a:rPr lang="el-GR" b="1" dirty="0" smtClean="0"/>
              <a:t>λ</a:t>
            </a:r>
            <a:r>
              <a:rPr lang="ru-RU" b="1" dirty="0" smtClean="0"/>
              <a:t> </a:t>
            </a:r>
            <a:r>
              <a:rPr lang="el-GR" b="1" dirty="0" smtClean="0"/>
              <a:t>x</a:t>
            </a:r>
            <a:r>
              <a:rPr lang="ru-RU" b="1" dirty="0" smtClean="0"/>
              <a:t> </a:t>
            </a:r>
            <a:r>
              <a:rPr lang="en-US" b="1" dirty="0" smtClean="0"/>
              <a:t>m</a:t>
            </a:r>
            <a:r>
              <a:rPr lang="ru-RU" b="1" dirty="0" smtClean="0"/>
              <a:t> ;     </a:t>
            </a:r>
            <a:r>
              <a:rPr lang="en-US" b="1" dirty="0" smtClean="0"/>
              <a:t>m</a:t>
            </a:r>
            <a:r>
              <a:rPr lang="ru-RU" b="1" dirty="0" smtClean="0"/>
              <a:t> = </a:t>
            </a:r>
            <a:r>
              <a:rPr lang="en-US" b="1" dirty="0" smtClean="0"/>
              <a:t>Q</a:t>
            </a:r>
            <a:r>
              <a:rPr lang="ru-RU" b="1" dirty="0" smtClean="0"/>
              <a:t> / </a:t>
            </a:r>
            <a:r>
              <a:rPr lang="el-GR" dirty="0" smtClean="0"/>
              <a:t>λ</a:t>
            </a:r>
            <a:endParaRPr lang="ru-RU" dirty="0" smtClean="0"/>
          </a:p>
          <a:p>
            <a:endParaRPr lang="ru-RU" b="1" dirty="0" smtClean="0"/>
          </a:p>
          <a:p>
            <a:r>
              <a:rPr lang="ru-RU" dirty="0" smtClean="0"/>
              <a:t>4.[</a:t>
            </a:r>
            <a:r>
              <a:rPr lang="el-GR" b="1" dirty="0" smtClean="0"/>
              <a:t> λ</a:t>
            </a:r>
            <a:r>
              <a:rPr lang="ru-RU" b="1" dirty="0" smtClean="0"/>
              <a:t> ] = 1 Дж </a:t>
            </a:r>
            <a:r>
              <a:rPr lang="en-US" b="1" dirty="0" smtClean="0"/>
              <a:t>/</a:t>
            </a:r>
            <a:r>
              <a:rPr lang="ru-RU" b="1" dirty="0" smtClean="0"/>
              <a:t> кг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3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66"/>
                </a:solidFill>
              </a:rPr>
              <a:t>Физический смысл</a:t>
            </a:r>
            <a:endParaRPr lang="ru-RU" sz="2800" dirty="0">
              <a:solidFill>
                <a:srgbClr val="FF0066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75656" y="2132856"/>
            <a:ext cx="6196405" cy="3603812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>
                <a:solidFill>
                  <a:srgbClr val="FF0066"/>
                </a:solidFill>
              </a:rPr>
              <a:t>)</a:t>
            </a:r>
            <a:r>
              <a:rPr lang="el-GR" b="1" dirty="0" smtClean="0">
                <a:solidFill>
                  <a:srgbClr val="FF0066"/>
                </a:solidFill>
              </a:rPr>
              <a:t> Λ</a:t>
            </a:r>
            <a:r>
              <a:rPr lang="ru-RU" b="1" dirty="0" smtClean="0"/>
              <a:t>  </a:t>
            </a:r>
            <a:r>
              <a:rPr lang="ru-RU" sz="2000" b="1" dirty="0" smtClean="0"/>
              <a:t>характеризует </a:t>
            </a:r>
            <a:r>
              <a:rPr lang="ru-RU" sz="2000" b="1" dirty="0" smtClean="0">
                <a:solidFill>
                  <a:srgbClr val="FF0066"/>
                </a:solidFill>
              </a:rPr>
              <a:t>количество теплоты</a:t>
            </a:r>
            <a:r>
              <a:rPr lang="ru-RU" sz="2000" b="1" dirty="0" smtClean="0"/>
              <a:t>, которое тело получает (плавление) или отдает (кристаллизация) </a:t>
            </a:r>
            <a:r>
              <a:rPr lang="ru-RU" sz="2000" b="1" dirty="0" smtClean="0">
                <a:solidFill>
                  <a:srgbClr val="FF0066"/>
                </a:solidFill>
              </a:rPr>
              <a:t>массой 1 кг </a:t>
            </a:r>
            <a:r>
              <a:rPr lang="ru-RU" sz="2000" b="1" dirty="0" smtClean="0"/>
              <a:t>при температуре плавления (кристаллизации);</a:t>
            </a:r>
          </a:p>
          <a:p>
            <a:pPr marL="0" indent="0">
              <a:buNone/>
            </a:pPr>
            <a:endParaRPr lang="ru-RU" sz="2000" b="1" dirty="0" smtClean="0"/>
          </a:p>
          <a:p>
            <a:r>
              <a:rPr lang="ru-RU" sz="2000" b="1" dirty="0" smtClean="0"/>
              <a:t>2</a:t>
            </a:r>
            <a:r>
              <a:rPr lang="ru-RU" sz="2000" b="1" dirty="0" smtClean="0">
                <a:solidFill>
                  <a:srgbClr val="FF0066"/>
                </a:solidFill>
              </a:rPr>
              <a:t>)</a:t>
            </a:r>
            <a:r>
              <a:rPr lang="el-GR" sz="2000" b="1" dirty="0" smtClean="0">
                <a:solidFill>
                  <a:srgbClr val="FF0066"/>
                </a:solidFill>
              </a:rPr>
              <a:t> </a:t>
            </a:r>
            <a:r>
              <a:rPr lang="el-GR" b="1" dirty="0" smtClean="0">
                <a:solidFill>
                  <a:srgbClr val="FF0066"/>
                </a:solidFill>
              </a:rPr>
              <a:t>Λ</a:t>
            </a:r>
            <a:r>
              <a:rPr lang="ru-RU" sz="2000" b="1" dirty="0" smtClean="0">
                <a:solidFill>
                  <a:srgbClr val="FF0066"/>
                </a:solidFill>
              </a:rPr>
              <a:t> </a:t>
            </a:r>
            <a:r>
              <a:rPr lang="ru-RU" sz="2000" b="1" dirty="0" smtClean="0"/>
              <a:t>показывает насколько увеличивается (плавление) или уменьшается (кристаллизация) </a:t>
            </a:r>
            <a:r>
              <a:rPr lang="ru-RU" sz="2000" b="1" dirty="0" smtClean="0">
                <a:solidFill>
                  <a:srgbClr val="FF0066"/>
                </a:solidFill>
              </a:rPr>
              <a:t>внутренняя энергия </a:t>
            </a:r>
            <a:r>
              <a:rPr lang="ru-RU" sz="2000" b="1" dirty="0" smtClean="0"/>
              <a:t>тела </a:t>
            </a:r>
            <a:r>
              <a:rPr lang="ru-RU" sz="2000" b="1" dirty="0" smtClean="0">
                <a:solidFill>
                  <a:srgbClr val="FF0066"/>
                </a:solidFill>
              </a:rPr>
              <a:t>массой 1 кг </a:t>
            </a:r>
            <a:r>
              <a:rPr lang="ru-RU" sz="2000" b="1" dirty="0" smtClean="0"/>
              <a:t>при температуре плавления (кристаллизации).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239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Логически-структурные цепочки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 </a:t>
            </a:r>
            <a:r>
              <a:rPr lang="ru-RU" dirty="0">
                <a:solidFill>
                  <a:srgbClr val="FF0066"/>
                </a:solidFill>
              </a:rPr>
              <a:t>.</a:t>
            </a:r>
            <a:r>
              <a:rPr lang="el-GR" b="1" dirty="0">
                <a:solidFill>
                  <a:srgbClr val="FF0066"/>
                </a:solidFill>
              </a:rPr>
              <a:t> λ</a:t>
            </a:r>
            <a:r>
              <a:rPr lang="ru-RU" b="1" dirty="0" smtClean="0"/>
              <a:t>  характеризует </a:t>
            </a:r>
            <a:r>
              <a:rPr lang="en-US" sz="4000" b="1" dirty="0">
                <a:solidFill>
                  <a:srgbClr val="FF0000"/>
                </a:solidFill>
              </a:rPr>
              <a:t>Q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 {</a:t>
            </a:r>
            <a:r>
              <a:rPr lang="ru-RU" b="1" dirty="0"/>
              <a:t> </a:t>
            </a:r>
            <a:r>
              <a:rPr lang="en-US" b="1" dirty="0"/>
              <a:t>m</a:t>
            </a:r>
            <a:r>
              <a:rPr lang="ru-RU" b="1" dirty="0"/>
              <a:t> =1 кг</a:t>
            </a:r>
          </a:p>
          <a:p>
            <a:pPr marL="0" indent="0">
              <a:buNone/>
            </a:pPr>
            <a:r>
              <a:rPr lang="ru-RU" b="1" dirty="0"/>
              <a:t>                                        </a:t>
            </a:r>
            <a:r>
              <a:rPr lang="ru-RU" b="1" dirty="0" smtClean="0"/>
              <a:t>   при </a:t>
            </a:r>
            <a:r>
              <a:rPr lang="en-US" b="1" dirty="0" smtClean="0"/>
              <a:t>t</a:t>
            </a:r>
            <a:r>
              <a:rPr lang="ru-RU" b="1" dirty="0" smtClean="0"/>
              <a:t> пл. (</a:t>
            </a:r>
            <a:r>
              <a:rPr lang="en-US" b="1" dirty="0" smtClean="0"/>
              <a:t>t</a:t>
            </a:r>
            <a:r>
              <a:rPr lang="ru-RU" b="1" dirty="0" smtClean="0"/>
              <a:t> </a:t>
            </a:r>
            <a:r>
              <a:rPr lang="ru-RU" b="1" dirty="0" err="1" smtClean="0"/>
              <a:t>кр</a:t>
            </a:r>
            <a:r>
              <a:rPr lang="ru-RU" b="1" dirty="0" smtClean="0"/>
              <a:t>.)</a:t>
            </a:r>
          </a:p>
          <a:p>
            <a:pPr marL="0" indent="0">
              <a:buNone/>
            </a:pPr>
            <a:r>
              <a:rPr lang="ru-RU" b="1" dirty="0" smtClean="0"/>
              <a:t>При </a:t>
            </a:r>
            <a:r>
              <a:rPr lang="en-US" sz="4800" b="1" dirty="0" smtClean="0">
                <a:solidFill>
                  <a:srgbClr val="FF0000"/>
                </a:solidFill>
              </a:rPr>
              <a:t>t</a:t>
            </a:r>
            <a:r>
              <a:rPr lang="ru-RU" sz="1600" b="1" dirty="0" smtClean="0">
                <a:solidFill>
                  <a:srgbClr val="FF0000"/>
                </a:solidFill>
              </a:rPr>
              <a:t>пл.</a:t>
            </a:r>
            <a:r>
              <a:rPr lang="ru-RU" b="1" dirty="0" smtClean="0"/>
              <a:t> → </a:t>
            </a:r>
            <a:r>
              <a:rPr lang="en-US" sz="4800" b="1" dirty="0" smtClean="0">
                <a:solidFill>
                  <a:srgbClr val="FF0000"/>
                </a:solidFill>
              </a:rPr>
              <a:t>Q</a:t>
            </a:r>
            <a:r>
              <a:rPr lang="ru-RU" sz="4800" b="1" dirty="0" smtClean="0">
                <a:solidFill>
                  <a:srgbClr val="FF0000"/>
                </a:solidFill>
              </a:rPr>
              <a:t> ↓ </a:t>
            </a:r>
            <a:r>
              <a:rPr lang="ru-RU" b="1" dirty="0" smtClean="0"/>
              <a:t>поглощение тепла –</a:t>
            </a:r>
          </a:p>
          <a:p>
            <a:pPr marL="0" indent="0">
              <a:buNone/>
            </a:pPr>
            <a:r>
              <a:rPr lang="ru-RU" b="1" dirty="0" smtClean="0"/>
              <a:t>(плавление)</a:t>
            </a:r>
          </a:p>
          <a:p>
            <a:pPr marL="0" indent="0">
              <a:buNone/>
            </a:pPr>
            <a:r>
              <a:rPr lang="ru-RU" b="1" dirty="0" smtClean="0"/>
              <a:t>При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t</a:t>
            </a:r>
            <a:r>
              <a:rPr lang="ru-RU" sz="1800" b="1" dirty="0" err="1" smtClean="0">
                <a:solidFill>
                  <a:srgbClr val="FF0000"/>
                </a:solidFill>
              </a:rPr>
              <a:t>кр</a:t>
            </a:r>
            <a:r>
              <a:rPr lang="ru-RU" sz="1800" b="1" dirty="0" smtClean="0">
                <a:solidFill>
                  <a:srgbClr val="FF0000"/>
                </a:solidFill>
              </a:rPr>
              <a:t>.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→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Q</a:t>
            </a:r>
            <a:r>
              <a:rPr lang="ru-RU" sz="4800" b="1" dirty="0" smtClean="0">
                <a:solidFill>
                  <a:srgbClr val="FF0000"/>
                </a:solidFill>
              </a:rPr>
              <a:t> ↑</a:t>
            </a:r>
            <a:r>
              <a:rPr lang="ru-RU" b="1" dirty="0" smtClean="0"/>
              <a:t>выделение тепла-</a:t>
            </a:r>
          </a:p>
          <a:p>
            <a:pPr marL="0" indent="0">
              <a:buNone/>
            </a:pPr>
            <a:r>
              <a:rPr lang="ru-RU" b="1" dirty="0" smtClean="0"/>
              <a:t>(кристаллизация)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7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120248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Логически-структурные цепочки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sz="3500" b="1" dirty="0" smtClean="0"/>
              <a:t>.</a:t>
            </a:r>
            <a:r>
              <a:rPr lang="el-GR" sz="3500" b="1" dirty="0" smtClean="0">
                <a:solidFill>
                  <a:srgbClr val="FF0066"/>
                </a:solidFill>
              </a:rPr>
              <a:t>λ</a:t>
            </a:r>
            <a:r>
              <a:rPr lang="ru-RU" b="1" dirty="0" smtClean="0"/>
              <a:t> показывает: </a:t>
            </a:r>
            <a:r>
              <a:rPr lang="ru-RU" b="1" dirty="0"/>
              <a:t>при </a:t>
            </a:r>
            <a:r>
              <a:rPr lang="en-US" sz="3600" b="1" dirty="0" smtClean="0"/>
              <a:t>t</a:t>
            </a:r>
            <a:r>
              <a:rPr lang="ru-RU" sz="2200" b="1" dirty="0" smtClean="0"/>
              <a:t>пл</a:t>
            </a:r>
            <a:r>
              <a:rPr lang="ru-RU" sz="5400" dirty="0" smtClean="0"/>
              <a:t>.→ </a:t>
            </a:r>
            <a:r>
              <a:rPr lang="en-US" sz="5400" b="1" dirty="0">
                <a:solidFill>
                  <a:srgbClr val="FF0000"/>
                </a:solidFill>
              </a:rPr>
              <a:t>U</a:t>
            </a:r>
            <a:r>
              <a:rPr lang="ru-RU" sz="4400" b="1" dirty="0"/>
              <a:t>↑</a:t>
            </a:r>
            <a:r>
              <a:rPr lang="en-US" b="1" dirty="0"/>
              <a:t>{m</a:t>
            </a:r>
            <a:r>
              <a:rPr lang="ru-RU" b="1" dirty="0"/>
              <a:t>=1кг </a:t>
            </a:r>
          </a:p>
          <a:p>
            <a:pPr marL="0" indent="0">
              <a:buNone/>
            </a:pPr>
            <a:r>
              <a:rPr lang="ru-RU" b="1" dirty="0"/>
              <a:t>                                  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en-US" sz="4000" b="1" dirty="0" smtClean="0"/>
              <a:t>t</a:t>
            </a:r>
            <a:r>
              <a:rPr lang="ru-RU" sz="2200" b="1" dirty="0" err="1" smtClean="0"/>
              <a:t>кр</a:t>
            </a:r>
            <a:r>
              <a:rPr lang="ru-RU" sz="2200" b="1" dirty="0" smtClean="0"/>
              <a:t>.</a:t>
            </a:r>
            <a:r>
              <a:rPr lang="ru-RU" sz="4400" b="1" dirty="0" smtClean="0"/>
              <a:t>→</a:t>
            </a:r>
            <a:r>
              <a:rPr lang="ru-RU" sz="3600" dirty="0" smtClean="0"/>
              <a:t> </a:t>
            </a:r>
            <a:r>
              <a:rPr lang="en-US" sz="5400" b="1" dirty="0">
                <a:solidFill>
                  <a:srgbClr val="FF0000"/>
                </a:solidFill>
              </a:rPr>
              <a:t>U</a:t>
            </a:r>
            <a:r>
              <a:rPr lang="ru-RU" sz="4800" dirty="0"/>
              <a:t>↓</a:t>
            </a:r>
            <a:r>
              <a:rPr lang="en-US" b="1" dirty="0"/>
              <a:t>{</a:t>
            </a:r>
            <a:r>
              <a:rPr lang="ru-RU" b="1" dirty="0"/>
              <a:t> </a:t>
            </a:r>
            <a:r>
              <a:rPr lang="en-US" b="1" dirty="0"/>
              <a:t>m</a:t>
            </a:r>
            <a:r>
              <a:rPr lang="ru-RU" b="1" dirty="0"/>
              <a:t>=1кг </a:t>
            </a:r>
          </a:p>
          <a:p>
            <a:pPr marL="0" indent="0">
              <a:buNone/>
            </a:pPr>
            <a:r>
              <a:rPr lang="ru-RU" b="1" dirty="0"/>
              <a:t>                   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28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dirty="0">
                <a:solidFill>
                  <a:srgbClr val="FF0000"/>
                </a:solidFill>
              </a:rPr>
              <a:t>«</a:t>
            </a:r>
            <a:r>
              <a:rPr lang="ru-RU" sz="2700" b="1" dirty="0">
                <a:solidFill>
                  <a:srgbClr val="FF0000"/>
                </a:solidFill>
              </a:rPr>
              <a:t>Парообразование</a:t>
            </a:r>
            <a:r>
              <a:rPr lang="ru-RU" sz="2700" b="1" dirty="0" smtClean="0">
                <a:solidFill>
                  <a:srgbClr val="FF0000"/>
                </a:solidFill>
              </a:rPr>
              <a:t>»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b="1" dirty="0"/>
          </a:p>
          <a:p>
            <a:r>
              <a:rPr lang="ru-RU" b="1" dirty="0" smtClean="0"/>
              <a:t>  </a:t>
            </a:r>
            <a:r>
              <a:rPr lang="ru-RU" b="1" dirty="0"/>
              <a:t>Т = со</a:t>
            </a:r>
            <a:r>
              <a:rPr lang="en-US" b="1" dirty="0" err="1"/>
              <a:t>nst</a:t>
            </a:r>
            <a:r>
              <a:rPr lang="en-US" b="1" dirty="0"/>
              <a:t> → V</a:t>
            </a:r>
            <a:r>
              <a:rPr lang="ru-RU" b="1" dirty="0"/>
              <a:t>м= со</a:t>
            </a:r>
            <a:r>
              <a:rPr lang="en-US" b="1" dirty="0" err="1"/>
              <a:t>nst</a:t>
            </a:r>
            <a:r>
              <a:rPr lang="en-US" b="1" dirty="0"/>
              <a:t>→ </a:t>
            </a:r>
            <a:r>
              <a:rPr lang="ru-RU" b="1" dirty="0" err="1">
                <a:solidFill>
                  <a:srgbClr val="FF0066"/>
                </a:solidFill>
              </a:rPr>
              <a:t>Ек</a:t>
            </a:r>
            <a:r>
              <a:rPr lang="ru-RU" b="1" dirty="0">
                <a:solidFill>
                  <a:srgbClr val="FF0066"/>
                </a:solidFill>
              </a:rPr>
              <a:t> = </a:t>
            </a:r>
            <a:r>
              <a:rPr lang="en-US" b="1" dirty="0" err="1">
                <a:solidFill>
                  <a:srgbClr val="FF0066"/>
                </a:solidFill>
              </a:rPr>
              <a:t>const</a:t>
            </a:r>
            <a:r>
              <a:rPr lang="en-US" b="1" dirty="0">
                <a:solidFill>
                  <a:srgbClr val="FF0066"/>
                </a:solidFill>
              </a:rPr>
              <a:t> </a:t>
            </a:r>
            <a:r>
              <a:rPr lang="en-US" b="1" dirty="0"/>
              <a:t>→ </a:t>
            </a:r>
          </a:p>
          <a:p>
            <a:r>
              <a:rPr lang="en-US" b="1" dirty="0"/>
              <a:t>F</a:t>
            </a:r>
            <a:r>
              <a:rPr lang="ru-RU" b="1" dirty="0" err="1"/>
              <a:t>прит</a:t>
            </a:r>
            <a:r>
              <a:rPr lang="ru-RU" b="1" dirty="0"/>
              <a:t>.</a:t>
            </a:r>
            <a:r>
              <a:rPr lang="ru-RU" b="1" dirty="0" smtClean="0"/>
              <a:t>↓↓ → не </a:t>
            </a:r>
            <a:r>
              <a:rPr lang="ru-RU" b="1" dirty="0"/>
              <a:t>способны удерживать молекулы на определенных расстояниях, сохраняя ближний порядок расположения </a:t>
            </a:r>
            <a:r>
              <a:rPr lang="ru-RU" b="1" dirty="0" smtClean="0"/>
              <a:t>частиц, </a:t>
            </a:r>
            <a:r>
              <a:rPr lang="ru-RU" b="1" dirty="0"/>
              <a:t>→ </a:t>
            </a:r>
            <a:r>
              <a:rPr lang="ru-RU" b="1" dirty="0" err="1" smtClean="0"/>
              <a:t>Ближ.П.Р.Ч</a:t>
            </a:r>
            <a:r>
              <a:rPr lang="ru-RU" b="1" dirty="0" smtClean="0"/>
              <a:t> </a:t>
            </a:r>
            <a:r>
              <a:rPr lang="ru-RU" b="1" dirty="0"/>
              <a:t>→ </a:t>
            </a:r>
            <a:r>
              <a:rPr lang="ru-RU" b="1" dirty="0" err="1"/>
              <a:t>Бесп.Р.Ч</a:t>
            </a:r>
            <a:r>
              <a:rPr lang="ru-RU" b="1" dirty="0"/>
              <a:t>  </a:t>
            </a:r>
            <a:r>
              <a:rPr lang="ru-RU" b="1" dirty="0" smtClean="0"/>
              <a:t>→  </a:t>
            </a:r>
            <a:r>
              <a:rPr lang="ru-RU" b="1" dirty="0"/>
              <a:t>Ж→Г:   (парообразование) → </a:t>
            </a:r>
            <a:r>
              <a:rPr lang="en-US" b="1" dirty="0"/>
              <a:t>r  </a:t>
            </a:r>
            <a:r>
              <a:rPr lang="ru-RU" b="1" dirty="0"/>
              <a:t>между молекулами↑→  </a:t>
            </a:r>
            <a:r>
              <a:rPr lang="ru-RU" b="1" dirty="0" err="1">
                <a:solidFill>
                  <a:srgbClr val="FF0066"/>
                </a:solidFill>
              </a:rPr>
              <a:t>Еп</a:t>
            </a:r>
            <a:r>
              <a:rPr lang="ru-RU" b="1" dirty="0">
                <a:solidFill>
                  <a:srgbClr val="FF0066"/>
                </a:solidFill>
              </a:rPr>
              <a:t>↑ →  </a:t>
            </a:r>
            <a:r>
              <a:rPr lang="en-US" b="1" dirty="0">
                <a:solidFill>
                  <a:srgbClr val="FF0066"/>
                </a:solidFill>
              </a:rPr>
              <a:t>U↑→   </a:t>
            </a:r>
            <a:r>
              <a:rPr lang="en-US" b="1" dirty="0">
                <a:solidFill>
                  <a:srgbClr val="FF0000"/>
                </a:solidFill>
              </a:rPr>
              <a:t>U=∑</a:t>
            </a:r>
            <a:r>
              <a:rPr lang="ru-RU" b="1" dirty="0" err="1">
                <a:solidFill>
                  <a:srgbClr val="FF0000"/>
                </a:solidFill>
              </a:rPr>
              <a:t>Ек</a:t>
            </a:r>
            <a:r>
              <a:rPr lang="ru-RU" b="1" dirty="0">
                <a:solidFill>
                  <a:srgbClr val="FF0000"/>
                </a:solidFill>
              </a:rPr>
              <a:t>+∑</a:t>
            </a:r>
            <a:r>
              <a:rPr lang="ru-RU" b="1" dirty="0" err="1">
                <a:solidFill>
                  <a:srgbClr val="FF0000"/>
                </a:solidFill>
              </a:rPr>
              <a:t>Еп</a:t>
            </a:r>
            <a:endParaRPr lang="ru-RU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223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Обобщенный план исследован</a:t>
            </a:r>
            <a:r>
              <a:rPr lang="ru-RU" sz="2800" dirty="0" smtClean="0">
                <a:solidFill>
                  <a:srgbClr val="FF0000"/>
                </a:solidFill>
              </a:rPr>
              <a:t>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Объяснение процесса с точки зрения молекулярно- кинетической теории (МКТ), используя логически- структурные цепочки.</a:t>
            </a:r>
          </a:p>
          <a:p>
            <a:r>
              <a:rPr lang="ru-RU" dirty="0" smtClean="0"/>
              <a:t>2.Условия протекания процесса.</a:t>
            </a:r>
          </a:p>
          <a:p>
            <a:r>
              <a:rPr lang="ru-RU" dirty="0" smtClean="0"/>
              <a:t>3.Формула процесса; графики процесса.</a:t>
            </a:r>
          </a:p>
          <a:p>
            <a:r>
              <a:rPr lang="ru-RU" dirty="0" smtClean="0"/>
              <a:t>4.удельные физические величины:</a:t>
            </a:r>
          </a:p>
          <a:p>
            <a:r>
              <a:rPr lang="ru-RU" dirty="0" smtClean="0"/>
              <a:t>а)обозначение</a:t>
            </a:r>
          </a:p>
          <a:p>
            <a:r>
              <a:rPr lang="ru-RU" dirty="0" smtClean="0"/>
              <a:t>б)формула</a:t>
            </a:r>
          </a:p>
          <a:p>
            <a:r>
              <a:rPr lang="ru-RU" dirty="0" smtClean="0"/>
              <a:t>в)единица измерения</a:t>
            </a:r>
          </a:p>
          <a:p>
            <a:r>
              <a:rPr lang="ru-RU" dirty="0" smtClean="0"/>
              <a:t>г)физический смысл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0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Конденсация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T</a:t>
            </a:r>
            <a:r>
              <a:rPr lang="ru-RU" sz="2000" b="1" dirty="0"/>
              <a:t>=</a:t>
            </a:r>
            <a:r>
              <a:rPr lang="en-US" sz="2000" b="1" dirty="0" err="1"/>
              <a:t>const</a:t>
            </a:r>
            <a:r>
              <a:rPr lang="ru-RU" sz="2000" b="1" dirty="0"/>
              <a:t>→ </a:t>
            </a:r>
            <a:r>
              <a:rPr lang="en-US" sz="2000" b="1" dirty="0"/>
              <a:t>V</a:t>
            </a:r>
            <a:r>
              <a:rPr lang="ru-RU" sz="2000" b="1" dirty="0"/>
              <a:t>м=</a:t>
            </a:r>
            <a:r>
              <a:rPr lang="en-US" sz="2000" b="1" dirty="0" err="1"/>
              <a:t>const</a:t>
            </a:r>
            <a:r>
              <a:rPr lang="ru-RU" sz="2000" b="1" dirty="0"/>
              <a:t>→ </a:t>
            </a:r>
            <a:r>
              <a:rPr lang="ru-RU" sz="2000" b="1" dirty="0" err="1">
                <a:solidFill>
                  <a:srgbClr val="0000FF"/>
                </a:solidFill>
              </a:rPr>
              <a:t>Ек</a:t>
            </a:r>
            <a:r>
              <a:rPr lang="ru-RU" sz="2000" b="1" dirty="0">
                <a:solidFill>
                  <a:srgbClr val="0000FF"/>
                </a:solidFill>
              </a:rPr>
              <a:t>=</a:t>
            </a:r>
            <a:r>
              <a:rPr lang="en-US" sz="2000" b="1" dirty="0" err="1">
                <a:solidFill>
                  <a:srgbClr val="0000FF"/>
                </a:solidFill>
              </a:rPr>
              <a:t>const</a:t>
            </a:r>
            <a:r>
              <a:rPr lang="ru-RU" sz="2000" b="1" dirty="0">
                <a:solidFill>
                  <a:srgbClr val="0000FF"/>
                </a:solidFill>
              </a:rPr>
              <a:t>→</a:t>
            </a:r>
            <a:endParaRPr lang="ru-RU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F</a:t>
            </a:r>
            <a:r>
              <a:rPr lang="ru-RU" sz="2000" b="1" dirty="0" err="1"/>
              <a:t>прит</a:t>
            </a:r>
            <a:r>
              <a:rPr lang="ru-RU" sz="2000" b="1" dirty="0"/>
              <a:t>↓↓ → способны удерживать молекулы на определенных расстояниях → расположение становится упорядоченным → </a:t>
            </a:r>
            <a:r>
              <a:rPr lang="ru-RU" sz="2000" b="1" dirty="0" err="1"/>
              <a:t>Бесп.Р.Ч</a:t>
            </a:r>
            <a:r>
              <a:rPr lang="ru-RU" sz="2000" b="1" dirty="0"/>
              <a:t>.  →</a:t>
            </a:r>
            <a:r>
              <a:rPr lang="ru-RU" sz="2000" b="1" dirty="0" err="1"/>
              <a:t>Ближ</a:t>
            </a:r>
            <a:r>
              <a:rPr lang="ru-RU" sz="2000" b="1" dirty="0"/>
              <a:t>. П. Р. Ч.→   Г→Ж</a:t>
            </a:r>
            <a:endParaRPr lang="ru-RU" sz="2000" dirty="0"/>
          </a:p>
          <a:p>
            <a:r>
              <a:rPr lang="ru-RU" sz="2000" b="1" dirty="0"/>
              <a:t>→  </a:t>
            </a:r>
            <a:r>
              <a:rPr lang="en-US" sz="2000" b="1" dirty="0"/>
              <a:t>r</a:t>
            </a:r>
            <a:r>
              <a:rPr lang="ru-RU" sz="2000" b="1" dirty="0"/>
              <a:t> между молекулами↓ →</a:t>
            </a:r>
            <a:r>
              <a:rPr lang="ru-RU" sz="3200" dirty="0" err="1">
                <a:solidFill>
                  <a:srgbClr val="0000FF"/>
                </a:solidFill>
              </a:rPr>
              <a:t>Е</a:t>
            </a:r>
            <a:r>
              <a:rPr lang="ru-RU" sz="2000" b="1" dirty="0" err="1">
                <a:solidFill>
                  <a:srgbClr val="0000FF"/>
                </a:solidFill>
              </a:rPr>
              <a:t>п</a:t>
            </a:r>
            <a:r>
              <a:rPr lang="ru-RU" sz="3200" b="1" dirty="0">
                <a:solidFill>
                  <a:srgbClr val="0000FF"/>
                </a:solidFill>
              </a:rPr>
              <a:t>↓→  </a:t>
            </a:r>
            <a:r>
              <a:rPr lang="en-US" sz="3200" b="1" dirty="0">
                <a:solidFill>
                  <a:srgbClr val="0000FF"/>
                </a:solidFill>
              </a:rPr>
              <a:t>U</a:t>
            </a:r>
            <a:r>
              <a:rPr lang="ru-RU" sz="3200" b="1" dirty="0">
                <a:solidFill>
                  <a:srgbClr val="0000FF"/>
                </a:solidFill>
              </a:rPr>
              <a:t>↓</a:t>
            </a:r>
            <a:r>
              <a:rPr lang="ru-RU" sz="2000" b="1" dirty="0">
                <a:solidFill>
                  <a:srgbClr val="0000FF"/>
                </a:solidFill>
              </a:rPr>
              <a:t>→  </a:t>
            </a:r>
            <a:r>
              <a:rPr lang="en-US" sz="2000" b="1" dirty="0">
                <a:solidFill>
                  <a:srgbClr val="FF0066"/>
                </a:solidFill>
              </a:rPr>
              <a:t>U</a:t>
            </a:r>
            <a:r>
              <a:rPr lang="ru-RU" sz="2000" b="1" dirty="0">
                <a:solidFill>
                  <a:srgbClr val="FF0066"/>
                </a:solidFill>
              </a:rPr>
              <a:t>=∑</a:t>
            </a:r>
            <a:r>
              <a:rPr lang="ru-RU" sz="2000" b="1" dirty="0" err="1">
                <a:solidFill>
                  <a:srgbClr val="FF0066"/>
                </a:solidFill>
              </a:rPr>
              <a:t>Ек</a:t>
            </a:r>
            <a:r>
              <a:rPr lang="ru-RU" sz="2000" b="1" dirty="0">
                <a:solidFill>
                  <a:srgbClr val="FF0066"/>
                </a:solidFill>
              </a:rPr>
              <a:t>+∑</a:t>
            </a:r>
            <a:r>
              <a:rPr lang="ru-RU" sz="2000" b="1" dirty="0" err="1">
                <a:solidFill>
                  <a:srgbClr val="FF0066"/>
                </a:solidFill>
              </a:rPr>
              <a:t>Еп</a:t>
            </a:r>
            <a:endParaRPr lang="ru-RU" sz="2000" dirty="0">
              <a:solidFill>
                <a:srgbClr val="FF0066"/>
              </a:solidFill>
            </a:endParaRPr>
          </a:p>
          <a:p>
            <a:endParaRPr lang="ru-RU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Условия протекания процессов: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1. </a:t>
            </a:r>
            <a:r>
              <a:rPr lang="ru-RU" sz="2000" b="1" dirty="0" smtClean="0">
                <a:solidFill>
                  <a:srgbClr val="FF0066"/>
                </a:solidFill>
              </a:rPr>
              <a:t>Парообразование</a:t>
            </a:r>
            <a:r>
              <a:rPr lang="ru-RU" sz="2000" dirty="0" smtClean="0"/>
              <a:t>:  а) </a:t>
            </a:r>
            <a:r>
              <a:rPr lang="ru-RU" sz="2000" b="1" dirty="0" smtClean="0"/>
              <a:t>работает нагреватель→ поглощение </a:t>
            </a:r>
            <a:r>
              <a:rPr lang="ru-RU" sz="2000" b="1" dirty="0"/>
              <a:t>тепла  </a:t>
            </a:r>
            <a:r>
              <a:rPr lang="ru-RU" sz="2000" b="1" dirty="0">
                <a:solidFill>
                  <a:srgbClr val="FF0066"/>
                </a:solidFill>
              </a:rPr>
              <a:t>(</a:t>
            </a:r>
            <a:r>
              <a:rPr lang="en-US" sz="2000" b="1" dirty="0">
                <a:solidFill>
                  <a:srgbClr val="FF0066"/>
                </a:solidFill>
              </a:rPr>
              <a:t>Q↓</a:t>
            </a:r>
            <a:r>
              <a:rPr lang="en-US" sz="2000" b="1" dirty="0" smtClean="0">
                <a:solidFill>
                  <a:srgbClr val="FF0066"/>
                </a:solidFill>
              </a:rPr>
              <a:t>)</a:t>
            </a:r>
            <a:endParaRPr lang="ru-RU" sz="20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ru-RU" sz="2000" b="1" dirty="0" smtClean="0"/>
              <a:t>б)</a:t>
            </a:r>
            <a:r>
              <a:rPr lang="en-US" sz="2000" b="1" dirty="0" smtClean="0"/>
              <a:t> </a:t>
            </a:r>
            <a:r>
              <a:rPr lang="ru-RU" sz="2000" b="1" dirty="0">
                <a:solidFill>
                  <a:srgbClr val="FF0066"/>
                </a:solidFill>
              </a:rPr>
              <a:t>центры</a:t>
            </a:r>
            <a:r>
              <a:rPr lang="ru-RU" sz="2000" b="1" dirty="0"/>
              <a:t> </a:t>
            </a:r>
            <a:r>
              <a:rPr lang="ru-RU" sz="2000" b="1" dirty="0" smtClean="0"/>
              <a:t>парообразования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2. </a:t>
            </a:r>
            <a:r>
              <a:rPr lang="ru-RU" sz="2000" b="1" dirty="0">
                <a:solidFill>
                  <a:srgbClr val="0000FF"/>
                </a:solidFill>
              </a:rPr>
              <a:t>К</a:t>
            </a:r>
            <a:r>
              <a:rPr lang="ru-RU" sz="2000" b="1" dirty="0" smtClean="0">
                <a:solidFill>
                  <a:srgbClr val="0000FF"/>
                </a:solidFill>
              </a:rPr>
              <a:t>онденсация:</a:t>
            </a:r>
            <a:r>
              <a:rPr lang="ru-RU" sz="2000" b="1" dirty="0" smtClean="0"/>
              <a:t>  нагреватель </a:t>
            </a:r>
            <a:r>
              <a:rPr lang="ru-RU" sz="2000" b="1" dirty="0"/>
              <a:t>выключен→ выделение энергии в окружающую </a:t>
            </a:r>
            <a:r>
              <a:rPr lang="ru-RU" sz="2000" b="1" dirty="0" smtClean="0"/>
              <a:t>среду </a:t>
            </a:r>
            <a:r>
              <a:rPr lang="ru-RU" sz="2000" b="1" dirty="0" smtClean="0">
                <a:solidFill>
                  <a:srgbClr val="0000FF"/>
                </a:solidFill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</a:rPr>
              <a:t>Q</a:t>
            </a:r>
            <a:r>
              <a:rPr lang="ru-RU" sz="2000" b="1" dirty="0" smtClean="0">
                <a:solidFill>
                  <a:srgbClr val="0000FF"/>
                </a:solidFill>
              </a:rPr>
              <a:t> ↑)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FF"/>
                </a:solidFill>
              </a:rPr>
              <a:t>б)центры </a:t>
            </a:r>
            <a:r>
              <a:rPr lang="ru-RU" sz="2000" b="1" dirty="0" smtClean="0"/>
              <a:t>конденсации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2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66"/>
                </a:solidFill>
              </a:rPr>
              <a:t>Формулы:</a:t>
            </a:r>
            <a:endParaRPr lang="ru-RU" sz="3200" b="1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132856"/>
            <a:ext cx="6196405" cy="36038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66"/>
                </a:solidFill>
              </a:rPr>
              <a:t>                    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endParaRPr lang="en-US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ru-RU" sz="5900" b="1" dirty="0" smtClean="0">
                <a:solidFill>
                  <a:srgbClr val="FF0066"/>
                </a:solidFill>
              </a:rPr>
              <a:t>    </a:t>
            </a:r>
            <a:r>
              <a:rPr lang="en-US" sz="12800" b="1" dirty="0" smtClean="0">
                <a:solidFill>
                  <a:srgbClr val="FF0066"/>
                </a:solidFill>
              </a:rPr>
              <a:t>Q</a:t>
            </a:r>
            <a:r>
              <a:rPr lang="ru-RU" sz="12800" b="1" dirty="0" smtClean="0">
                <a:solidFill>
                  <a:srgbClr val="FF0066"/>
                </a:solidFill>
              </a:rPr>
              <a:t>п.</a:t>
            </a:r>
            <a:r>
              <a:rPr lang="en-US" sz="12800" b="1" dirty="0" smtClean="0">
                <a:solidFill>
                  <a:srgbClr val="FF0066"/>
                </a:solidFill>
              </a:rPr>
              <a:t> </a:t>
            </a:r>
            <a:r>
              <a:rPr lang="ru-RU" sz="12800" b="1" dirty="0" smtClean="0">
                <a:solidFill>
                  <a:srgbClr val="FF0066"/>
                </a:solidFill>
              </a:rPr>
              <a:t>= </a:t>
            </a:r>
            <a:r>
              <a:rPr lang="en-US" sz="12800" b="1" dirty="0" smtClean="0">
                <a:solidFill>
                  <a:srgbClr val="FF0066"/>
                </a:solidFill>
              </a:rPr>
              <a:t>r x</a:t>
            </a:r>
            <a:r>
              <a:rPr lang="ru-RU" sz="12800" b="1" dirty="0" smtClean="0">
                <a:solidFill>
                  <a:srgbClr val="FF0066"/>
                </a:solidFill>
              </a:rPr>
              <a:t> </a:t>
            </a:r>
            <a:r>
              <a:rPr lang="en-US" sz="12800" b="1" dirty="0" smtClean="0">
                <a:solidFill>
                  <a:srgbClr val="FF0066"/>
                </a:solidFill>
              </a:rPr>
              <a:t>m</a:t>
            </a:r>
            <a:r>
              <a:rPr lang="ru-RU" sz="12800" b="1" dirty="0" smtClean="0">
                <a:solidFill>
                  <a:srgbClr val="FF0066"/>
                </a:solidFill>
              </a:rPr>
              <a:t>    </a:t>
            </a:r>
            <a:r>
              <a:rPr lang="ru-RU" sz="9600" b="1" dirty="0" smtClean="0">
                <a:solidFill>
                  <a:srgbClr val="FF0066"/>
                </a:solidFill>
              </a:rPr>
              <a:t>парообразование</a:t>
            </a:r>
          </a:p>
          <a:p>
            <a:pPr marL="0" indent="0">
              <a:buNone/>
            </a:pPr>
            <a:endParaRPr lang="ru-RU" sz="128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ru-RU" sz="12800" b="1" dirty="0" smtClean="0">
                <a:solidFill>
                  <a:srgbClr val="0000FF"/>
                </a:solidFill>
              </a:rPr>
              <a:t>  </a:t>
            </a:r>
            <a:r>
              <a:rPr lang="en-US" sz="12800" b="1" dirty="0" smtClean="0">
                <a:solidFill>
                  <a:srgbClr val="0000FF"/>
                </a:solidFill>
              </a:rPr>
              <a:t>Q</a:t>
            </a:r>
            <a:r>
              <a:rPr lang="ru-RU" sz="12800" b="1" dirty="0" smtClean="0">
                <a:solidFill>
                  <a:srgbClr val="0000FF"/>
                </a:solidFill>
              </a:rPr>
              <a:t>к.</a:t>
            </a:r>
            <a:r>
              <a:rPr lang="en-US" sz="12800" b="1" dirty="0" smtClean="0">
                <a:solidFill>
                  <a:srgbClr val="0000FF"/>
                </a:solidFill>
              </a:rPr>
              <a:t> </a:t>
            </a:r>
            <a:r>
              <a:rPr lang="ru-RU" sz="12800" b="1" dirty="0" smtClean="0">
                <a:solidFill>
                  <a:srgbClr val="0000FF"/>
                </a:solidFill>
              </a:rPr>
              <a:t>= - </a:t>
            </a:r>
            <a:r>
              <a:rPr lang="en-US" sz="12800" b="1" dirty="0">
                <a:solidFill>
                  <a:srgbClr val="0000FF"/>
                </a:solidFill>
              </a:rPr>
              <a:t>r x</a:t>
            </a:r>
            <a:r>
              <a:rPr lang="ru-RU" sz="12800" b="1" dirty="0">
                <a:solidFill>
                  <a:srgbClr val="0000FF"/>
                </a:solidFill>
              </a:rPr>
              <a:t> </a:t>
            </a:r>
            <a:r>
              <a:rPr lang="en-US" sz="12800" b="1" dirty="0" smtClean="0">
                <a:solidFill>
                  <a:srgbClr val="0000FF"/>
                </a:solidFill>
              </a:rPr>
              <a:t>m</a:t>
            </a:r>
            <a:r>
              <a:rPr lang="ru-RU" sz="12800" b="1" dirty="0" smtClean="0">
                <a:solidFill>
                  <a:srgbClr val="0000FF"/>
                </a:solidFill>
              </a:rPr>
              <a:t>   </a:t>
            </a:r>
            <a:r>
              <a:rPr lang="ru-RU" sz="9600" b="1" dirty="0" smtClean="0">
                <a:solidFill>
                  <a:srgbClr val="0000FF"/>
                </a:solidFill>
              </a:rPr>
              <a:t>конденсация</a:t>
            </a:r>
          </a:p>
          <a:p>
            <a:pPr marL="0" indent="0">
              <a:buNone/>
            </a:pPr>
            <a:endParaRPr lang="ru-RU" sz="59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ru-RU" sz="5900" b="1" dirty="0" smtClean="0">
                <a:solidFill>
                  <a:srgbClr val="FF0066"/>
                </a:solidFill>
              </a:rPr>
              <a:t>  </a:t>
            </a:r>
            <a:endParaRPr lang="en-US" sz="59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sz="5100" b="1" dirty="0">
                <a:solidFill>
                  <a:srgbClr val="FF0066"/>
                </a:solidFill>
              </a:rPr>
              <a:t> </a:t>
            </a:r>
            <a:r>
              <a:rPr lang="en-US" sz="5100" b="1" dirty="0" smtClean="0">
                <a:solidFill>
                  <a:srgbClr val="FF0066"/>
                </a:solidFill>
              </a:rPr>
              <a:t>                      </a:t>
            </a:r>
          </a:p>
          <a:p>
            <a:pPr marL="0" indent="0">
              <a:buNone/>
            </a:pP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                   </a:t>
            </a:r>
          </a:p>
          <a:p>
            <a:pPr marL="0" indent="0">
              <a:buNone/>
            </a:pPr>
            <a:endParaRPr lang="en-US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66"/>
                </a:solidFill>
              </a:rPr>
              <a:t>            </a:t>
            </a:r>
            <a:endParaRPr lang="ru-RU" b="1" dirty="0">
              <a:solidFill>
                <a:srgbClr val="FF0066"/>
              </a:solidFill>
            </a:endParaRPr>
          </a:p>
          <a:p>
            <a:endParaRPr lang="ru-RU" b="1" dirty="0"/>
          </a:p>
          <a:p>
            <a:pPr marL="0" indent="0">
              <a:buNone/>
            </a:pPr>
            <a:endParaRPr lang="ru-RU" sz="7000" b="1" dirty="0"/>
          </a:p>
          <a:p>
            <a:r>
              <a:rPr lang="ru-RU" sz="12800" b="1" dirty="0">
                <a:solidFill>
                  <a:srgbClr val="0000FF"/>
                </a:solidFill>
              </a:rPr>
              <a:t>          </a:t>
            </a:r>
            <a:r>
              <a:rPr lang="en-US" sz="12800" b="1" dirty="0" smtClean="0">
                <a:solidFill>
                  <a:srgbClr val="0000FF"/>
                </a:solidFill>
              </a:rPr>
              <a:t>               </a:t>
            </a:r>
            <a:r>
              <a:rPr lang="ru-RU" sz="12800" b="1" dirty="0" smtClean="0">
                <a:solidFill>
                  <a:srgbClr val="0000FF"/>
                </a:solidFill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4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66"/>
                </a:solidFill>
              </a:rPr>
              <a:t>Удельная теплота парообразования и конденсации</a:t>
            </a:r>
            <a:endParaRPr lang="ru-RU" sz="2400" b="1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</a:t>
            </a:r>
            <a:r>
              <a:rPr lang="el-GR" b="1" dirty="0"/>
              <a:t> </a:t>
            </a:r>
            <a:r>
              <a:rPr lang="en-US" b="1" dirty="0" smtClean="0"/>
              <a:t>r</a:t>
            </a:r>
            <a:endParaRPr lang="ru-RU" b="1" dirty="0"/>
          </a:p>
          <a:p>
            <a:endParaRPr lang="ru-RU" dirty="0"/>
          </a:p>
          <a:p>
            <a:r>
              <a:rPr lang="ru-RU" dirty="0"/>
              <a:t>2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l-GR" b="1" dirty="0" smtClean="0">
                <a:solidFill>
                  <a:srgbClr val="FF0000"/>
                </a:solidFill>
              </a:rPr>
              <a:t>=</a:t>
            </a:r>
            <a:r>
              <a:rPr lang="en-US" b="1" dirty="0">
                <a:solidFill>
                  <a:srgbClr val="FF0000"/>
                </a:solidFill>
              </a:rPr>
              <a:t>Q/m,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/>
              <a:t>3.</a:t>
            </a:r>
            <a:r>
              <a:rPr lang="en-US" b="1" dirty="0"/>
              <a:t> Q   </a:t>
            </a:r>
            <a:r>
              <a:rPr lang="ru-RU" b="1" dirty="0"/>
              <a:t>=  </a:t>
            </a:r>
            <a:r>
              <a:rPr lang="en-US" b="1" dirty="0" smtClean="0"/>
              <a:t>r</a:t>
            </a:r>
            <a:r>
              <a:rPr lang="ru-RU" b="1" dirty="0" smtClean="0"/>
              <a:t> </a:t>
            </a:r>
            <a:r>
              <a:rPr lang="el-GR" b="1" dirty="0"/>
              <a:t>x</a:t>
            </a:r>
            <a:r>
              <a:rPr lang="ru-RU" b="1" dirty="0"/>
              <a:t> </a:t>
            </a:r>
            <a:r>
              <a:rPr lang="en-US" b="1" dirty="0"/>
              <a:t>m</a:t>
            </a:r>
            <a:r>
              <a:rPr lang="ru-RU" b="1" dirty="0"/>
              <a:t> ;     </a:t>
            </a:r>
            <a:r>
              <a:rPr lang="en-US" b="1" dirty="0"/>
              <a:t>m</a:t>
            </a:r>
            <a:r>
              <a:rPr lang="ru-RU" b="1" dirty="0"/>
              <a:t> = </a:t>
            </a:r>
            <a:r>
              <a:rPr lang="en-US" b="1" dirty="0"/>
              <a:t>Q</a:t>
            </a:r>
            <a:r>
              <a:rPr lang="ru-RU" b="1" dirty="0"/>
              <a:t> / </a:t>
            </a:r>
            <a:r>
              <a:rPr lang="en-US" dirty="0" smtClean="0"/>
              <a:t>r</a:t>
            </a:r>
            <a:endParaRPr lang="ru-RU" dirty="0"/>
          </a:p>
          <a:p>
            <a:endParaRPr lang="ru-RU" b="1" dirty="0"/>
          </a:p>
          <a:p>
            <a:r>
              <a:rPr lang="ru-RU" dirty="0"/>
              <a:t>4.[</a:t>
            </a:r>
            <a:r>
              <a:rPr lang="el-GR" b="1" dirty="0"/>
              <a:t> </a:t>
            </a:r>
            <a:r>
              <a:rPr lang="en-US" b="1" dirty="0"/>
              <a:t>r</a:t>
            </a:r>
            <a:r>
              <a:rPr lang="ru-RU" b="1" dirty="0" smtClean="0"/>
              <a:t>] </a:t>
            </a:r>
            <a:r>
              <a:rPr lang="ru-RU" b="1" dirty="0"/>
              <a:t>= 1 Дж </a:t>
            </a:r>
            <a:r>
              <a:rPr lang="en-US" b="1" dirty="0"/>
              <a:t>/</a:t>
            </a:r>
            <a:r>
              <a:rPr lang="ru-RU" b="1" dirty="0"/>
              <a:t> кг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35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66"/>
                </a:solidFill>
              </a:rPr>
              <a:t>Физический </a:t>
            </a:r>
            <a:r>
              <a:rPr lang="ru-RU" sz="2400" dirty="0" smtClean="0">
                <a:solidFill>
                  <a:srgbClr val="FF0066"/>
                </a:solidFill>
              </a:rPr>
              <a:t>смысл: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988840"/>
            <a:ext cx="6196405" cy="36038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</a:t>
            </a:r>
            <a:r>
              <a:rPr lang="ru-RU" dirty="0">
                <a:solidFill>
                  <a:srgbClr val="FF0066"/>
                </a:solidFill>
              </a:rPr>
              <a:t>)</a:t>
            </a:r>
            <a:r>
              <a:rPr lang="el-GR" b="1" dirty="0">
                <a:solidFill>
                  <a:srgbClr val="FF0066"/>
                </a:solidFill>
              </a:rPr>
              <a:t> </a:t>
            </a:r>
            <a:r>
              <a:rPr lang="en-US" sz="3300" b="1" dirty="0" smtClean="0">
                <a:solidFill>
                  <a:srgbClr val="FF0066"/>
                </a:solidFill>
              </a:rPr>
              <a:t>r</a:t>
            </a:r>
            <a:r>
              <a:rPr lang="ru-RU" b="1" dirty="0" smtClean="0"/>
              <a:t>  </a:t>
            </a:r>
            <a:r>
              <a:rPr lang="ru-RU" b="1" dirty="0"/>
              <a:t>характеризует </a:t>
            </a:r>
            <a:r>
              <a:rPr lang="ru-RU" b="1" dirty="0">
                <a:solidFill>
                  <a:srgbClr val="FF0066"/>
                </a:solidFill>
              </a:rPr>
              <a:t>количество теплоты</a:t>
            </a:r>
            <a:r>
              <a:rPr lang="ru-RU" b="1" dirty="0"/>
              <a:t>, которое тело получает </a:t>
            </a:r>
            <a:r>
              <a:rPr lang="ru-RU" b="1" dirty="0" smtClean="0"/>
              <a:t>(парообразование) </a:t>
            </a:r>
            <a:r>
              <a:rPr lang="ru-RU" b="1" dirty="0"/>
              <a:t>или отдает (</a:t>
            </a:r>
            <a:r>
              <a:rPr lang="ru-RU" b="1" dirty="0" smtClean="0"/>
              <a:t>конденсация</a:t>
            </a:r>
            <a:r>
              <a:rPr lang="ru-RU" b="1" dirty="0" smtClean="0">
                <a:solidFill>
                  <a:srgbClr val="FF0066"/>
                </a:solidFill>
              </a:rPr>
              <a:t>) </a:t>
            </a:r>
            <a:r>
              <a:rPr lang="ru-RU" b="1" dirty="0">
                <a:solidFill>
                  <a:srgbClr val="FF0066"/>
                </a:solidFill>
              </a:rPr>
              <a:t>массой 1 кг </a:t>
            </a:r>
            <a:r>
              <a:rPr lang="ru-RU" b="1" dirty="0"/>
              <a:t>при температуре </a:t>
            </a:r>
            <a:r>
              <a:rPr lang="ru-RU" b="1" dirty="0" smtClean="0"/>
              <a:t>парообразования (конденсации);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r>
              <a:rPr lang="ru-RU" b="1" dirty="0"/>
              <a:t>2</a:t>
            </a:r>
            <a:r>
              <a:rPr lang="ru-RU" b="1" dirty="0">
                <a:solidFill>
                  <a:srgbClr val="FF0066"/>
                </a:solidFill>
              </a:rPr>
              <a:t>)</a:t>
            </a:r>
            <a:r>
              <a:rPr lang="el-GR" b="1" dirty="0">
                <a:solidFill>
                  <a:srgbClr val="FF0066"/>
                </a:solidFill>
              </a:rPr>
              <a:t> </a:t>
            </a:r>
            <a:r>
              <a:rPr lang="en-US" sz="3300" b="1" dirty="0" smtClean="0">
                <a:solidFill>
                  <a:srgbClr val="FF0066"/>
                </a:solidFill>
              </a:rPr>
              <a:t>r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r>
              <a:rPr lang="ru-RU" b="1" dirty="0"/>
              <a:t>показывает насколько увеличивается (</a:t>
            </a:r>
            <a:r>
              <a:rPr lang="ru-RU" b="1" dirty="0" smtClean="0"/>
              <a:t>парообразование) </a:t>
            </a:r>
            <a:r>
              <a:rPr lang="ru-RU" b="1" dirty="0"/>
              <a:t>или уменьшается (</a:t>
            </a:r>
            <a:r>
              <a:rPr lang="ru-RU" b="1" dirty="0" smtClean="0"/>
              <a:t>конденсация</a:t>
            </a:r>
            <a:r>
              <a:rPr lang="ru-RU" b="1" dirty="0" smtClean="0">
                <a:solidFill>
                  <a:srgbClr val="FF0066"/>
                </a:solidFill>
              </a:rPr>
              <a:t>) </a:t>
            </a:r>
            <a:r>
              <a:rPr lang="ru-RU" b="1" dirty="0">
                <a:solidFill>
                  <a:srgbClr val="FF0066"/>
                </a:solidFill>
              </a:rPr>
              <a:t>внутренняя энергия </a:t>
            </a:r>
            <a:r>
              <a:rPr lang="ru-RU" b="1" dirty="0"/>
              <a:t>тела </a:t>
            </a:r>
            <a:r>
              <a:rPr lang="ru-RU" b="1" dirty="0">
                <a:solidFill>
                  <a:srgbClr val="FF0066"/>
                </a:solidFill>
              </a:rPr>
              <a:t>массой 1 кг </a:t>
            </a:r>
            <a:r>
              <a:rPr lang="ru-RU" b="1" dirty="0"/>
              <a:t>при температуре </a:t>
            </a:r>
            <a:r>
              <a:rPr lang="ru-RU" b="1" dirty="0" smtClean="0"/>
              <a:t>парообразования </a:t>
            </a:r>
            <a:r>
              <a:rPr lang="ru-RU" b="1" dirty="0"/>
              <a:t>(</a:t>
            </a:r>
            <a:r>
              <a:rPr lang="ru-RU" b="1" dirty="0" smtClean="0"/>
              <a:t>конденсации).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9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Логически-структурные цепочки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1.</a:t>
            </a:r>
            <a:r>
              <a:rPr lang="en-US" sz="4000" b="1" dirty="0" smtClean="0">
                <a:solidFill>
                  <a:srgbClr val="FF0066"/>
                </a:solidFill>
              </a:rPr>
              <a:t>r</a:t>
            </a:r>
            <a:r>
              <a:rPr lang="ru-RU" b="1" dirty="0" smtClean="0"/>
              <a:t>  </a:t>
            </a:r>
            <a:r>
              <a:rPr lang="ru-RU" b="1" dirty="0"/>
              <a:t>характеризует </a:t>
            </a:r>
            <a:r>
              <a:rPr lang="en-US" sz="4000" b="1" dirty="0">
                <a:solidFill>
                  <a:srgbClr val="FF0000"/>
                </a:solidFill>
              </a:rPr>
              <a:t>Q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 {</a:t>
            </a:r>
            <a:r>
              <a:rPr lang="ru-RU" b="1" dirty="0"/>
              <a:t> </a:t>
            </a:r>
            <a:r>
              <a:rPr lang="en-US" b="1" dirty="0"/>
              <a:t>m</a:t>
            </a:r>
            <a:r>
              <a:rPr lang="ru-RU" b="1" dirty="0"/>
              <a:t> =1 кг</a:t>
            </a:r>
          </a:p>
          <a:p>
            <a:pPr marL="0" indent="0">
              <a:buNone/>
            </a:pPr>
            <a:r>
              <a:rPr lang="ru-RU" b="1" dirty="0"/>
              <a:t>                                           при </a:t>
            </a:r>
            <a:r>
              <a:rPr lang="en-US" b="1" dirty="0"/>
              <a:t>t</a:t>
            </a:r>
            <a:r>
              <a:rPr lang="ru-RU" b="1" dirty="0"/>
              <a:t> </a:t>
            </a:r>
            <a:r>
              <a:rPr lang="ru-RU" b="1" dirty="0" smtClean="0"/>
              <a:t>п. </a:t>
            </a:r>
            <a:r>
              <a:rPr lang="ru-RU" b="1" dirty="0"/>
              <a:t>(</a:t>
            </a:r>
            <a:r>
              <a:rPr lang="en-US" b="1" dirty="0"/>
              <a:t>t</a:t>
            </a:r>
            <a:r>
              <a:rPr lang="ru-RU" b="1" dirty="0"/>
              <a:t> </a:t>
            </a:r>
            <a:r>
              <a:rPr lang="ru-RU" b="1" dirty="0" smtClean="0"/>
              <a:t>к.)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При </a:t>
            </a:r>
            <a:r>
              <a:rPr lang="en-US" sz="4800" b="1" dirty="0">
                <a:solidFill>
                  <a:srgbClr val="FF0000"/>
                </a:solidFill>
              </a:rPr>
              <a:t>t</a:t>
            </a:r>
            <a:r>
              <a:rPr lang="ru-RU" sz="1600" b="1" dirty="0" smtClean="0">
                <a:solidFill>
                  <a:srgbClr val="FF0000"/>
                </a:solidFill>
              </a:rPr>
              <a:t>п.</a:t>
            </a:r>
            <a:r>
              <a:rPr lang="ru-RU" b="1" dirty="0" smtClean="0"/>
              <a:t> </a:t>
            </a:r>
            <a:r>
              <a:rPr lang="ru-RU" b="1" dirty="0"/>
              <a:t>→ </a:t>
            </a:r>
            <a:r>
              <a:rPr lang="en-US" sz="4800" b="1" dirty="0">
                <a:solidFill>
                  <a:srgbClr val="FF0000"/>
                </a:solidFill>
              </a:rPr>
              <a:t>Q</a:t>
            </a:r>
            <a:r>
              <a:rPr lang="ru-RU" sz="4800" b="1" dirty="0">
                <a:solidFill>
                  <a:srgbClr val="FF0000"/>
                </a:solidFill>
              </a:rPr>
              <a:t> ↓ </a:t>
            </a:r>
            <a:r>
              <a:rPr lang="ru-RU" b="1" dirty="0"/>
              <a:t>поглощение тепла –</a:t>
            </a:r>
          </a:p>
          <a:p>
            <a:pPr marL="0" indent="0">
              <a:buNone/>
            </a:pPr>
            <a:r>
              <a:rPr lang="ru-RU" b="1" dirty="0"/>
              <a:t>(</a:t>
            </a:r>
            <a:r>
              <a:rPr lang="ru-RU" b="1" dirty="0" smtClean="0"/>
              <a:t>парообразование)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При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t</a:t>
            </a:r>
            <a:r>
              <a:rPr lang="ru-RU" sz="1800" b="1" dirty="0" smtClean="0">
                <a:solidFill>
                  <a:srgbClr val="FF0000"/>
                </a:solidFill>
              </a:rPr>
              <a:t>к.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→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Q</a:t>
            </a:r>
            <a:r>
              <a:rPr lang="ru-RU" sz="4800" b="1" dirty="0">
                <a:solidFill>
                  <a:srgbClr val="FF0000"/>
                </a:solidFill>
              </a:rPr>
              <a:t> ↑</a:t>
            </a:r>
            <a:r>
              <a:rPr lang="ru-RU" b="1" dirty="0"/>
              <a:t>выделение тепла-</a:t>
            </a:r>
          </a:p>
          <a:p>
            <a:pPr marL="0" indent="0">
              <a:buNone/>
            </a:pPr>
            <a:r>
              <a:rPr lang="ru-RU" b="1" dirty="0"/>
              <a:t>(</a:t>
            </a:r>
            <a:r>
              <a:rPr lang="ru-RU" b="1" dirty="0" smtClean="0"/>
              <a:t>конденсация)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9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Логически-структурные цепочки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sz="3500" b="1" dirty="0" smtClean="0"/>
              <a:t>.</a:t>
            </a:r>
            <a:r>
              <a:rPr lang="en-US" sz="5200" b="1" dirty="0" smtClean="0">
                <a:solidFill>
                  <a:srgbClr val="FF0066"/>
                </a:solidFill>
              </a:rPr>
              <a:t>r</a:t>
            </a:r>
            <a:r>
              <a:rPr lang="ru-RU" sz="5200" b="1" dirty="0" smtClean="0"/>
              <a:t> </a:t>
            </a:r>
            <a:r>
              <a:rPr lang="ru-RU" b="1" dirty="0"/>
              <a:t>показывает: при </a:t>
            </a:r>
            <a:r>
              <a:rPr lang="en-US" sz="3600" b="1" dirty="0"/>
              <a:t>t</a:t>
            </a:r>
            <a:r>
              <a:rPr lang="ru-RU" sz="2200" b="1" dirty="0" smtClean="0"/>
              <a:t>п</a:t>
            </a:r>
            <a:r>
              <a:rPr lang="ru-RU" sz="5400" dirty="0" smtClean="0"/>
              <a:t>.</a:t>
            </a:r>
            <a:r>
              <a:rPr lang="ru-RU" sz="5400" dirty="0"/>
              <a:t>→ </a:t>
            </a:r>
            <a:r>
              <a:rPr lang="en-US" sz="5400" b="1" dirty="0">
                <a:solidFill>
                  <a:srgbClr val="FF0000"/>
                </a:solidFill>
              </a:rPr>
              <a:t>U</a:t>
            </a:r>
            <a:r>
              <a:rPr lang="ru-RU" sz="4400" b="1" dirty="0"/>
              <a:t>↑</a:t>
            </a:r>
            <a:r>
              <a:rPr lang="en-US" b="1" dirty="0"/>
              <a:t>{m</a:t>
            </a:r>
            <a:r>
              <a:rPr lang="ru-RU" b="1" dirty="0"/>
              <a:t>=1кг </a:t>
            </a:r>
          </a:p>
          <a:p>
            <a:pPr marL="0" indent="0">
              <a:buNone/>
            </a:pPr>
            <a:r>
              <a:rPr lang="ru-RU" b="1" dirty="0"/>
              <a:t>                                  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en-US" sz="4000" b="1" dirty="0"/>
              <a:t>t</a:t>
            </a:r>
            <a:r>
              <a:rPr lang="ru-RU" sz="2200" b="1" dirty="0" smtClean="0"/>
              <a:t>к.</a:t>
            </a:r>
            <a:r>
              <a:rPr lang="ru-RU" sz="4400" b="1" dirty="0"/>
              <a:t>→</a:t>
            </a:r>
            <a:r>
              <a:rPr lang="ru-RU" sz="3600" dirty="0"/>
              <a:t> </a:t>
            </a:r>
            <a:r>
              <a:rPr lang="en-US" sz="5400" b="1" dirty="0">
                <a:solidFill>
                  <a:srgbClr val="FF0000"/>
                </a:solidFill>
              </a:rPr>
              <a:t>U</a:t>
            </a:r>
            <a:r>
              <a:rPr lang="ru-RU" sz="4800" dirty="0"/>
              <a:t>↓</a:t>
            </a:r>
            <a:r>
              <a:rPr lang="en-US" b="1" dirty="0"/>
              <a:t>{</a:t>
            </a:r>
            <a:r>
              <a:rPr lang="ru-RU" b="1" dirty="0"/>
              <a:t> </a:t>
            </a:r>
            <a:r>
              <a:rPr lang="en-US" b="1" dirty="0"/>
              <a:t>m</a:t>
            </a:r>
            <a:r>
              <a:rPr lang="ru-RU" b="1" dirty="0"/>
              <a:t>=1кг </a:t>
            </a:r>
          </a:p>
          <a:p>
            <a:pPr marL="0" indent="0">
              <a:buNone/>
            </a:pPr>
            <a:r>
              <a:rPr lang="ru-RU" b="1" dirty="0"/>
              <a:t>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5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>
                <a:solidFill>
                  <a:srgbClr val="FF0000"/>
                </a:solidFill>
              </a:rPr>
              <a:t>Нагревание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204864"/>
            <a:ext cx="6196405" cy="3603812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Т</a:t>
            </a:r>
            <a:r>
              <a:rPr lang="ru-RU" sz="26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↑</a:t>
            </a:r>
            <a:r>
              <a:rPr lang="ru-RU" sz="2600" b="1" dirty="0">
                <a:latin typeface="Calibri"/>
                <a:ea typeface="Calibri"/>
                <a:cs typeface="Calibri"/>
              </a:rPr>
              <a:t>→</a:t>
            </a:r>
            <a:r>
              <a:rPr lang="en-US" sz="2600" b="1" dirty="0">
                <a:latin typeface="Calibri"/>
                <a:ea typeface="Calibri"/>
                <a:cs typeface="Times New Roman"/>
              </a:rPr>
              <a:t>V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м</a:t>
            </a:r>
            <a:r>
              <a:rPr lang="ru-RU" sz="2600" b="1" dirty="0">
                <a:latin typeface="Calibri"/>
                <a:ea typeface="Calibri"/>
                <a:cs typeface="Calibri"/>
              </a:rPr>
              <a:t>↑→</a:t>
            </a:r>
            <a:r>
              <a:rPr lang="ru-RU" sz="2600" b="1" dirty="0" err="1">
                <a:solidFill>
                  <a:srgbClr val="FF0066"/>
                </a:solidFill>
                <a:latin typeface="Calibri"/>
                <a:ea typeface="Calibri"/>
                <a:cs typeface="Times New Roman"/>
              </a:rPr>
              <a:t>Ек</a:t>
            </a:r>
            <a:r>
              <a:rPr lang="ru-RU" sz="26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↑→</a:t>
            </a:r>
            <a:r>
              <a:rPr lang="ru-RU" sz="2600" b="1" dirty="0">
                <a:solidFill>
                  <a:srgbClr val="FF0066"/>
                </a:solidFill>
                <a:latin typeface="Calibri"/>
                <a:ea typeface="Calibri"/>
                <a:cs typeface="Times New Roman"/>
              </a:rPr>
              <a:t>И</a:t>
            </a:r>
            <a:r>
              <a:rPr lang="ru-RU" sz="26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↑→ </a:t>
            </a:r>
            <a:r>
              <a:rPr lang="ru-RU" sz="26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И=∑</a:t>
            </a:r>
            <a:r>
              <a:rPr lang="ru-RU" sz="26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Ек</a:t>
            </a:r>
            <a:r>
              <a:rPr lang="ru-RU" sz="26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+∑</a:t>
            </a:r>
            <a:r>
              <a:rPr lang="ru-RU" sz="26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Еп</a:t>
            </a:r>
            <a:r>
              <a:rPr lang="ru-RU" sz="26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 </a:t>
            </a:r>
            <a:r>
              <a:rPr lang="ru-RU" sz="2600" dirty="0">
                <a:latin typeface="Calibri"/>
                <a:ea typeface="Calibri"/>
                <a:cs typeface="Calibri"/>
              </a:rPr>
              <a:t>-</a:t>
            </a:r>
            <a:r>
              <a:rPr lang="ru-RU" sz="2600" b="1" dirty="0">
                <a:latin typeface="Calibri"/>
                <a:ea typeface="Calibri"/>
                <a:cs typeface="Calibri"/>
              </a:rPr>
              <a:t>твердая фаза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b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600" b="1" dirty="0">
                <a:latin typeface="Calibri"/>
                <a:ea typeface="Calibri"/>
                <a:cs typeface="Calibri"/>
              </a:rPr>
              <a:t>↓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                    </a:t>
            </a:r>
            <a:r>
              <a:rPr lang="ru-RU" sz="2600" b="1" dirty="0">
                <a:latin typeface="Calibri"/>
                <a:ea typeface="Calibri"/>
                <a:cs typeface="Calibri"/>
              </a:rPr>
              <a:t>↓      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182880" indent="0">
              <a:lnSpc>
                <a:spcPct val="115000"/>
              </a:lnSpc>
              <a:buNone/>
            </a:pPr>
            <a:r>
              <a:rPr lang="ru-RU" b="1" dirty="0" smtClean="0">
                <a:latin typeface="Calibri"/>
                <a:ea typeface="Calibri"/>
                <a:cs typeface="Calibri"/>
              </a:rPr>
              <a:t>                         </a:t>
            </a:r>
            <a:r>
              <a:rPr lang="ru-RU" sz="3000" b="1" dirty="0">
                <a:solidFill>
                  <a:srgbClr val="FF0066"/>
                </a:solidFill>
              </a:rPr>
              <a:t>↓ </a:t>
            </a:r>
            <a:r>
              <a:rPr lang="ru-RU" sz="30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3000" b="1" dirty="0" err="1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Ек</a:t>
            </a:r>
            <a:r>
              <a:rPr lang="ru-RU" sz="30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=</a:t>
            </a:r>
            <a:r>
              <a:rPr lang="en-US" sz="30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mxv</a:t>
            </a:r>
            <a:r>
              <a:rPr lang="ru-RU" sz="30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2∕2</a:t>
            </a: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endParaRPr lang="ru-RU" b="1" dirty="0" smtClean="0">
              <a:latin typeface="Calibri"/>
              <a:ea typeface="Calibri"/>
              <a:cs typeface="Calibri"/>
            </a:endParaRPr>
          </a:p>
          <a:p>
            <a:pPr marL="1828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Calibri"/>
                <a:ea typeface="Calibri"/>
                <a:cs typeface="Calibri"/>
              </a:rPr>
              <a:t>  </a:t>
            </a:r>
            <a:r>
              <a:rPr lang="en-US" b="1" dirty="0" smtClean="0">
                <a:latin typeface="Calibri"/>
                <a:ea typeface="Calibri"/>
                <a:cs typeface="Calibri"/>
              </a:rPr>
              <a:t>A</a:t>
            </a:r>
            <a:r>
              <a:rPr lang="ru-RU" b="1" dirty="0" smtClean="0">
                <a:latin typeface="Calibri"/>
                <a:ea typeface="Calibri"/>
                <a:cs typeface="Calibri"/>
              </a:rPr>
              <a:t>↑→</a:t>
            </a:r>
            <a:r>
              <a:rPr lang="en-US" b="1" dirty="0" smtClean="0">
                <a:latin typeface="Calibri"/>
                <a:ea typeface="Calibri"/>
                <a:cs typeface="Calibri"/>
              </a:rPr>
              <a:t>F</a:t>
            </a:r>
            <a:r>
              <a:rPr lang="ru-RU" b="1" dirty="0" err="1" smtClean="0">
                <a:latin typeface="Calibri"/>
                <a:ea typeface="Calibri"/>
                <a:cs typeface="Calibri"/>
              </a:rPr>
              <a:t>прит</a:t>
            </a:r>
            <a:r>
              <a:rPr lang="ru-RU" b="1" dirty="0" smtClean="0">
                <a:latin typeface="Calibri"/>
                <a:ea typeface="Calibri"/>
                <a:cs typeface="Calibri"/>
              </a:rPr>
              <a:t>.↓</a:t>
            </a:r>
            <a:endParaRPr lang="ru-RU" sz="1000" b="1" dirty="0" smtClean="0">
              <a:latin typeface="Calibri"/>
              <a:ea typeface="Calibri"/>
              <a:cs typeface="Times New Roman"/>
            </a:endParaRPr>
          </a:p>
          <a:p>
            <a:r>
              <a:rPr lang="ru-RU" b="1" dirty="0" smtClean="0"/>
              <a:t>Вещество не меняет свою фазу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00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Охлаждение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Т↓</a:t>
            </a:r>
            <a:r>
              <a:rPr lang="ru-RU" b="1" dirty="0" smtClean="0"/>
              <a:t> → </a:t>
            </a:r>
            <a:r>
              <a:rPr lang="en-US" b="1" dirty="0" smtClean="0"/>
              <a:t>V</a:t>
            </a:r>
            <a:r>
              <a:rPr lang="ru-RU" b="1" dirty="0" smtClean="0"/>
              <a:t>м↓ </a:t>
            </a:r>
            <a:r>
              <a:rPr lang="ru-RU" b="1" dirty="0" smtClean="0">
                <a:solidFill>
                  <a:srgbClr val="0000FF"/>
                </a:solidFill>
              </a:rPr>
              <a:t>→</a:t>
            </a:r>
            <a:r>
              <a:rPr lang="ru-RU" b="1" dirty="0" err="1" smtClean="0">
                <a:solidFill>
                  <a:srgbClr val="0000FF"/>
                </a:solidFill>
              </a:rPr>
              <a:t>Ек</a:t>
            </a:r>
            <a:r>
              <a:rPr lang="ru-RU" b="1" dirty="0" smtClean="0">
                <a:solidFill>
                  <a:srgbClr val="0000FF"/>
                </a:solidFill>
              </a:rPr>
              <a:t>↓ → </a:t>
            </a:r>
            <a:r>
              <a:rPr lang="en-US" b="1" dirty="0" smtClean="0">
                <a:solidFill>
                  <a:srgbClr val="0000FF"/>
                </a:solidFill>
              </a:rPr>
              <a:t>U</a:t>
            </a:r>
            <a:r>
              <a:rPr lang="ru-RU" b="1" dirty="0" smtClean="0">
                <a:solidFill>
                  <a:srgbClr val="0000FF"/>
                </a:solidFill>
              </a:rPr>
              <a:t>↓ </a:t>
            </a:r>
            <a:r>
              <a:rPr lang="ru-RU" b="1" dirty="0" smtClean="0"/>
              <a:t>→</a:t>
            </a:r>
            <a:r>
              <a:rPr lang="en-US" b="1" dirty="0">
                <a:solidFill>
                  <a:srgbClr val="FF0066"/>
                </a:solidFill>
              </a:rPr>
              <a:t> U=∑</a:t>
            </a:r>
            <a:r>
              <a:rPr lang="ru-RU" b="1" dirty="0" err="1">
                <a:solidFill>
                  <a:srgbClr val="FF0066"/>
                </a:solidFill>
              </a:rPr>
              <a:t>Ек</a:t>
            </a:r>
            <a:r>
              <a:rPr lang="ru-RU" b="1" dirty="0">
                <a:solidFill>
                  <a:srgbClr val="FF0066"/>
                </a:solidFill>
              </a:rPr>
              <a:t>+∑</a:t>
            </a:r>
            <a:r>
              <a:rPr lang="ru-RU" b="1" dirty="0" err="1" smtClean="0">
                <a:solidFill>
                  <a:srgbClr val="FF0066"/>
                </a:solidFill>
              </a:rPr>
              <a:t>Еп</a:t>
            </a:r>
            <a:endParaRPr lang="en-US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66"/>
                </a:solidFill>
              </a:rPr>
              <a:t>      ↓           ↓            </a:t>
            </a:r>
            <a:endParaRPr lang="en-US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F</a:t>
            </a:r>
            <a:r>
              <a:rPr lang="ru-RU" b="1" dirty="0" err="1" smtClean="0"/>
              <a:t>прит</a:t>
            </a:r>
            <a:r>
              <a:rPr lang="ru-RU" b="1" dirty="0" smtClean="0"/>
              <a:t>.↑, А</a:t>
            </a:r>
            <a:r>
              <a:rPr lang="ru-RU" sz="2800" b="1" dirty="0" smtClean="0">
                <a:solidFill>
                  <a:srgbClr val="FF0066"/>
                </a:solidFill>
              </a:rPr>
              <a:t>↓ </a:t>
            </a:r>
            <a:r>
              <a:rPr lang="ru-RU" sz="28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2800" b="1" dirty="0" err="1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Ек</a:t>
            </a:r>
            <a:r>
              <a:rPr lang="ru-RU" sz="28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=</a:t>
            </a:r>
            <a:r>
              <a:rPr lang="en-US" sz="28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mxv</a:t>
            </a:r>
            <a:r>
              <a:rPr lang="ru-RU" sz="2800" b="1" dirty="0">
                <a:solidFill>
                  <a:srgbClr val="FF0066"/>
                </a:solidFill>
                <a:latin typeface="Calibri"/>
                <a:ea typeface="Calibri"/>
                <a:cs typeface="Calibri"/>
              </a:rPr>
              <a:t>2∕2</a:t>
            </a:r>
            <a:endParaRPr lang="ru-RU" sz="2800" b="1" dirty="0" smtClean="0">
              <a:solidFill>
                <a:srgbClr val="FF0066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Твердая фаза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/>
              <a:t>вещество не меняет свою фазу.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2148840" lvl="6" indent="0">
              <a:buNone/>
            </a:pPr>
            <a:r>
              <a:rPr lang="ru-RU" b="1" dirty="0" smtClean="0"/>
              <a:t>, 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37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Условия протекания процесса: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060848"/>
            <a:ext cx="6196405" cy="3603812"/>
          </a:xfrm>
        </p:spPr>
        <p:txBody>
          <a:bodyPr/>
          <a:lstStyle/>
          <a:p>
            <a:r>
              <a:rPr lang="ru-RU" b="1" dirty="0" smtClean="0"/>
              <a:t>1</a:t>
            </a:r>
            <a:r>
              <a:rPr lang="ru-RU" b="1" dirty="0" smtClean="0">
                <a:solidFill>
                  <a:srgbClr val="FF0000"/>
                </a:solidFill>
              </a:rPr>
              <a:t>.Нагревание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:   включен </a:t>
            </a:r>
            <a:r>
              <a:rPr lang="ru-RU" dirty="0" smtClean="0"/>
              <a:t>нагреватель </a:t>
            </a:r>
            <a:r>
              <a:rPr lang="ru-RU" b="1" dirty="0" smtClean="0"/>
              <a:t>→ </a:t>
            </a:r>
            <a:r>
              <a:rPr lang="ru-RU" b="1" dirty="0" smtClean="0">
                <a:solidFill>
                  <a:srgbClr val="00B050"/>
                </a:solidFill>
              </a:rPr>
              <a:t>поглощение </a:t>
            </a:r>
            <a:r>
              <a:rPr lang="ru-RU" b="1" dirty="0" smtClean="0"/>
              <a:t> </a:t>
            </a:r>
            <a:r>
              <a:rPr lang="ru-RU" dirty="0" smtClean="0"/>
              <a:t>энергии.</a:t>
            </a:r>
          </a:p>
          <a:p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2.</a:t>
            </a:r>
            <a:r>
              <a:rPr lang="ru-RU" b="1" dirty="0" smtClean="0">
                <a:solidFill>
                  <a:srgbClr val="0070C0"/>
                </a:solidFill>
              </a:rPr>
              <a:t>Охлождение</a:t>
            </a:r>
            <a:r>
              <a:rPr lang="ru-RU" dirty="0" smtClean="0"/>
              <a:t>: нагреватель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выключен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→энергия </a:t>
            </a:r>
            <a:r>
              <a:rPr lang="ru-RU" b="1" dirty="0" smtClean="0">
                <a:solidFill>
                  <a:srgbClr val="00B050"/>
                </a:solidFill>
              </a:rPr>
              <a:t>выделяется.</a:t>
            </a:r>
          </a:p>
          <a:p>
            <a:pPr marL="0" indent="0">
              <a:buNone/>
            </a:pP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6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66"/>
                </a:solidFill>
              </a:rPr>
              <a:t>Формулы процесса.</a:t>
            </a:r>
            <a:endParaRPr lang="ru-RU" sz="3200" b="1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060848"/>
            <a:ext cx="6277312" cy="3662221"/>
          </a:xfrm>
        </p:spPr>
        <p:txBody>
          <a:bodyPr/>
          <a:lstStyle/>
          <a:p>
            <a:endParaRPr lang="ru-RU" dirty="0" smtClean="0"/>
          </a:p>
          <a:p>
            <a:r>
              <a:rPr lang="en-US" b="1" dirty="0" smtClean="0"/>
              <a:t>Q</a:t>
            </a:r>
            <a:r>
              <a:rPr lang="ru-RU" b="1" dirty="0" smtClean="0"/>
              <a:t> = с ×</a:t>
            </a:r>
            <a:r>
              <a:rPr lang="en-US" b="1" dirty="0" smtClean="0"/>
              <a:t> m </a:t>
            </a:r>
            <a:r>
              <a:rPr lang="en-US" b="1" dirty="0"/>
              <a:t> </a:t>
            </a:r>
            <a:r>
              <a:rPr lang="ru-RU" b="1" dirty="0" smtClean="0"/>
              <a:t>× (  </a:t>
            </a:r>
            <a:r>
              <a:rPr lang="en-US" b="1" dirty="0" smtClean="0"/>
              <a:t>t2 – t1</a:t>
            </a:r>
            <a:r>
              <a:rPr lang="ru-RU" b="1" dirty="0" smtClean="0"/>
              <a:t>)  </a:t>
            </a:r>
            <a:r>
              <a:rPr lang="ru-RU" dirty="0" smtClean="0"/>
              <a:t>-   </a:t>
            </a:r>
            <a:r>
              <a:rPr lang="ru-RU" b="1" dirty="0" smtClean="0">
                <a:solidFill>
                  <a:srgbClr val="FF0000"/>
                </a:solidFill>
              </a:rPr>
              <a:t>нагревание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Q = с × </a:t>
            </a:r>
            <a:r>
              <a:rPr lang="en-US" b="1" dirty="0" smtClean="0"/>
              <a:t>m</a:t>
            </a:r>
            <a:r>
              <a:rPr lang="ru-RU" b="1" dirty="0" smtClean="0"/>
              <a:t> × ( </a:t>
            </a:r>
            <a:r>
              <a:rPr lang="en-US" b="1" dirty="0" smtClean="0"/>
              <a:t> t1 – t2 )</a:t>
            </a:r>
            <a:r>
              <a:rPr lang="ru-RU" b="1" dirty="0" smtClean="0"/>
              <a:t> </a:t>
            </a:r>
            <a:r>
              <a:rPr lang="ru-RU" dirty="0" smtClean="0"/>
              <a:t>-   </a:t>
            </a:r>
            <a:r>
              <a:rPr lang="ru-RU" b="1" dirty="0" smtClean="0">
                <a:solidFill>
                  <a:srgbClr val="0070C0"/>
                </a:solidFill>
              </a:rPr>
              <a:t>охлаждение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Удельная теплоемкость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</a:t>
            </a:r>
            <a:r>
              <a:rPr lang="ru-RU" b="1" dirty="0" smtClean="0">
                <a:solidFill>
                  <a:srgbClr val="FF0000"/>
                </a:solidFill>
              </a:rPr>
              <a:t>) с</a:t>
            </a:r>
          </a:p>
          <a:p>
            <a:r>
              <a:rPr lang="ru-RU" b="1" dirty="0" smtClean="0">
                <a:solidFill>
                  <a:srgbClr val="FF0066"/>
                </a:solidFill>
              </a:rPr>
              <a:t>б)с=</a:t>
            </a:r>
            <a:r>
              <a:rPr lang="en-US" b="1" dirty="0" smtClean="0">
                <a:solidFill>
                  <a:srgbClr val="FF0066"/>
                </a:solidFill>
              </a:rPr>
              <a:t>Q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/m</a:t>
            </a:r>
            <a:r>
              <a:rPr lang="ru-RU" b="1" dirty="0" smtClean="0">
                <a:solidFill>
                  <a:srgbClr val="FF0066"/>
                </a:solidFill>
              </a:rPr>
              <a:t>×(</a:t>
            </a:r>
            <a:r>
              <a:rPr lang="en-US" b="1" dirty="0" smtClean="0">
                <a:solidFill>
                  <a:srgbClr val="FF0066"/>
                </a:solidFill>
              </a:rPr>
              <a:t>t2</a:t>
            </a:r>
            <a:r>
              <a:rPr lang="ru-RU" b="1" dirty="0">
                <a:solidFill>
                  <a:srgbClr val="FF0066"/>
                </a:solidFill>
              </a:rPr>
              <a:t> </a:t>
            </a:r>
            <a:r>
              <a:rPr lang="ru-RU" b="1" dirty="0" smtClean="0">
                <a:solidFill>
                  <a:srgbClr val="FF0066"/>
                </a:solidFill>
              </a:rPr>
              <a:t>– </a:t>
            </a:r>
            <a:r>
              <a:rPr lang="en-US" b="1" dirty="0" smtClean="0">
                <a:solidFill>
                  <a:srgbClr val="FF0066"/>
                </a:solidFill>
              </a:rPr>
              <a:t>t1</a:t>
            </a:r>
            <a:r>
              <a:rPr lang="ru-RU" b="1" dirty="0" smtClean="0">
                <a:solidFill>
                  <a:srgbClr val="FF0066"/>
                </a:solidFill>
              </a:rPr>
              <a:t>);      </a:t>
            </a:r>
            <a:r>
              <a:rPr lang="ru-RU" b="1" dirty="0" smtClean="0"/>
              <a:t>можно найти:</a:t>
            </a:r>
          </a:p>
          <a:p>
            <a:endParaRPr lang="ru-RU" dirty="0"/>
          </a:p>
          <a:p>
            <a:pPr>
              <a:buFont typeface="Arial"/>
              <a:buChar char="•"/>
            </a:pPr>
            <a:r>
              <a:rPr lang="ru-RU" dirty="0"/>
              <a:t>в</a:t>
            </a:r>
            <a:r>
              <a:rPr lang="ru-RU" b="1" dirty="0" smtClean="0"/>
              <a:t>)    m </a:t>
            </a:r>
            <a:r>
              <a:rPr lang="ru-RU" b="1" dirty="0"/>
              <a:t>= </a:t>
            </a:r>
            <a:r>
              <a:rPr lang="ru-RU" b="1" baseline="30000" dirty="0"/>
              <a:t>Q</a:t>
            </a:r>
            <a:r>
              <a:rPr lang="ru-RU" b="1" dirty="0"/>
              <a:t> / </a:t>
            </a:r>
            <a:r>
              <a:rPr lang="ru-RU" b="1" baseline="-25000" dirty="0"/>
              <a:t>c*(t2-t1)</a:t>
            </a:r>
            <a:r>
              <a:rPr lang="ru-RU" b="1" dirty="0"/>
              <a:t> - массу тела</a:t>
            </a:r>
          </a:p>
          <a:p>
            <a:pPr>
              <a:buFont typeface="Arial"/>
              <a:buChar char="•"/>
            </a:pPr>
            <a:r>
              <a:rPr lang="ru-RU" b="1" dirty="0"/>
              <a:t>t1 = t2 - (</a:t>
            </a:r>
            <a:r>
              <a:rPr lang="ru-RU" b="1" baseline="30000" dirty="0"/>
              <a:t>Q</a:t>
            </a:r>
            <a:r>
              <a:rPr lang="ru-RU" b="1" dirty="0"/>
              <a:t> / </a:t>
            </a:r>
            <a:r>
              <a:rPr lang="ru-RU" b="1" baseline="-25000" dirty="0"/>
              <a:t>c*m</a:t>
            </a:r>
            <a:r>
              <a:rPr lang="ru-RU" b="1" dirty="0"/>
              <a:t>) - начальную температуру тела</a:t>
            </a:r>
          </a:p>
          <a:p>
            <a:pPr>
              <a:buFont typeface="Arial"/>
              <a:buChar char="•"/>
            </a:pPr>
            <a:r>
              <a:rPr lang="ru-RU" b="1" dirty="0"/>
              <a:t>t2 = t1 + (</a:t>
            </a:r>
            <a:r>
              <a:rPr lang="ru-RU" b="1" baseline="30000" dirty="0"/>
              <a:t>Q</a:t>
            </a:r>
            <a:r>
              <a:rPr lang="ru-RU" b="1" dirty="0"/>
              <a:t> / </a:t>
            </a:r>
            <a:r>
              <a:rPr lang="ru-RU" b="1" baseline="-25000" dirty="0"/>
              <a:t>c*m</a:t>
            </a:r>
            <a:r>
              <a:rPr lang="ru-RU" b="1" dirty="0"/>
              <a:t>) - конечную температуру тела</a:t>
            </a:r>
          </a:p>
          <a:p>
            <a:pPr>
              <a:buFont typeface="Arial"/>
              <a:buChar char="•"/>
            </a:pPr>
            <a:r>
              <a:rPr lang="ru-RU" b="1" dirty="0" err="1"/>
              <a:t>Δt</a:t>
            </a:r>
            <a:r>
              <a:rPr lang="ru-RU" b="1" dirty="0"/>
              <a:t> = t2 - t1 = (</a:t>
            </a:r>
            <a:r>
              <a:rPr lang="ru-RU" b="1" baseline="30000" dirty="0"/>
              <a:t>Q</a:t>
            </a:r>
            <a:r>
              <a:rPr lang="ru-RU" b="1" dirty="0"/>
              <a:t> / </a:t>
            </a:r>
            <a:r>
              <a:rPr lang="ru-RU" b="1" baseline="-25000" dirty="0"/>
              <a:t>c*m</a:t>
            </a:r>
            <a:r>
              <a:rPr lang="ru-RU" b="1" dirty="0"/>
              <a:t>) - разницу температур (дельта t)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451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66"/>
                </a:solidFill>
              </a:rPr>
              <a:t>Единица измерения; физический смысл</a:t>
            </a:r>
            <a:r>
              <a:rPr lang="ru-RU" sz="2400" dirty="0" smtClean="0">
                <a:solidFill>
                  <a:srgbClr val="FF0066"/>
                </a:solidFill>
              </a:rPr>
              <a:t>:</a:t>
            </a:r>
            <a:endParaRPr lang="ru-RU" sz="2400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16832"/>
            <a:ext cx="6196405" cy="36038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</a:t>
            </a:r>
            <a:r>
              <a:rPr lang="ru-RU" sz="3800" b="1" dirty="0" smtClean="0"/>
              <a:t>)[с]= 1 </a:t>
            </a:r>
            <a:r>
              <a:rPr lang="ru-RU" b="1" dirty="0" smtClean="0"/>
              <a:t> Дж /кг× град С  </a:t>
            </a:r>
          </a:p>
          <a:p>
            <a:r>
              <a:rPr lang="ru-RU" b="1" dirty="0" smtClean="0"/>
              <a:t> </a:t>
            </a:r>
          </a:p>
          <a:p>
            <a:r>
              <a:rPr lang="ru-RU" dirty="0" smtClean="0"/>
              <a:t>б</a:t>
            </a:r>
            <a:r>
              <a:rPr lang="ru-RU" b="1" dirty="0" smtClean="0"/>
              <a:t>)</a:t>
            </a:r>
            <a:r>
              <a:rPr lang="ru-RU" sz="3900" b="1" dirty="0" smtClean="0">
                <a:solidFill>
                  <a:srgbClr val="FF0000"/>
                </a:solidFill>
              </a:rPr>
              <a:t>с</a:t>
            </a:r>
            <a:r>
              <a:rPr lang="ru-RU" sz="3900" b="1" dirty="0" smtClean="0"/>
              <a:t> </a:t>
            </a:r>
            <a:r>
              <a:rPr lang="ru-RU" dirty="0" smtClean="0"/>
              <a:t> характеризует: </a:t>
            </a:r>
            <a:r>
              <a:rPr lang="ru-RU" b="1" dirty="0" smtClean="0">
                <a:solidFill>
                  <a:srgbClr val="0000FF"/>
                </a:solidFill>
              </a:rPr>
              <a:t>1)количество теплоты</a:t>
            </a:r>
            <a:r>
              <a:rPr lang="ru-RU" b="1" dirty="0" smtClean="0"/>
              <a:t>, </a:t>
            </a:r>
            <a:r>
              <a:rPr lang="ru-RU" dirty="0" smtClean="0"/>
              <a:t>которое тело получает (при нагревании) или отдает ( при охлаждении</a:t>
            </a:r>
            <a:r>
              <a:rPr lang="ru-RU" dirty="0" smtClean="0">
                <a:solidFill>
                  <a:srgbClr val="FF0066"/>
                </a:solidFill>
              </a:rPr>
              <a:t>) </a:t>
            </a:r>
            <a:r>
              <a:rPr lang="ru-RU" b="1" dirty="0" smtClean="0">
                <a:solidFill>
                  <a:srgbClr val="FF0066"/>
                </a:solidFill>
              </a:rPr>
              <a:t>массой 1 кг </a:t>
            </a:r>
            <a:r>
              <a:rPr lang="ru-RU" b="1" dirty="0" smtClean="0"/>
              <a:t>при нагревании  ( охлаждении) </a:t>
            </a:r>
            <a:r>
              <a:rPr lang="ru-RU" b="1" dirty="0" smtClean="0">
                <a:solidFill>
                  <a:srgbClr val="FF0066"/>
                </a:solidFill>
              </a:rPr>
              <a:t>на 1 </a:t>
            </a:r>
            <a:r>
              <a:rPr lang="ru-RU" b="1" dirty="0" err="1" smtClean="0">
                <a:solidFill>
                  <a:srgbClr val="FF0066"/>
                </a:solidFill>
              </a:rPr>
              <a:t>град.С</a:t>
            </a:r>
            <a:endParaRPr lang="ru-RU" b="1" dirty="0" smtClean="0">
              <a:solidFill>
                <a:srgbClr val="FF0066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2)На сколько увеличивается (при нагревании) или уменьшается ( при охлаждении) </a:t>
            </a:r>
            <a:r>
              <a:rPr lang="ru-RU" b="1" dirty="0" smtClean="0">
                <a:solidFill>
                  <a:srgbClr val="0000FF"/>
                </a:solidFill>
              </a:rPr>
              <a:t>внутренняя энергия </a:t>
            </a:r>
            <a:r>
              <a:rPr lang="ru-RU" b="1" dirty="0" smtClean="0"/>
              <a:t>тела </a:t>
            </a:r>
            <a:r>
              <a:rPr lang="ru-RU" b="1" dirty="0" smtClean="0">
                <a:solidFill>
                  <a:srgbClr val="FF0066"/>
                </a:solidFill>
              </a:rPr>
              <a:t>массой 1 кг </a:t>
            </a:r>
            <a:r>
              <a:rPr lang="ru-RU" b="1" dirty="0" smtClean="0"/>
              <a:t>при нагревании ( охлаждении) </a:t>
            </a:r>
            <a:r>
              <a:rPr lang="ru-RU" b="1" dirty="0" smtClean="0">
                <a:solidFill>
                  <a:srgbClr val="FF0066"/>
                </a:solidFill>
              </a:rPr>
              <a:t>на 1 </a:t>
            </a:r>
            <a:r>
              <a:rPr lang="ru-RU" b="1" dirty="0" err="1" smtClean="0">
                <a:solidFill>
                  <a:srgbClr val="FF0066"/>
                </a:solidFill>
              </a:rPr>
              <a:t>град.С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Логически- структурные цепочки</a:t>
            </a:r>
            <a:r>
              <a:rPr lang="ru-RU" sz="2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196405" cy="3603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sz="3600" dirty="0" smtClean="0">
                <a:solidFill>
                  <a:srgbClr val="FF0066"/>
                </a:solidFill>
              </a:rPr>
              <a:t>)  с</a:t>
            </a:r>
            <a:r>
              <a:rPr lang="ru-RU" dirty="0" smtClean="0"/>
              <a:t> </a:t>
            </a:r>
            <a:r>
              <a:rPr lang="ru-RU" b="1" dirty="0" smtClean="0"/>
              <a:t>характеризует </a:t>
            </a:r>
            <a:r>
              <a:rPr lang="en-US" sz="4000" b="1" dirty="0" smtClean="0">
                <a:solidFill>
                  <a:srgbClr val="FF0000"/>
                </a:solidFill>
              </a:rPr>
              <a:t>Q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{</a:t>
            </a:r>
            <a:r>
              <a:rPr lang="ru-RU" b="1" dirty="0" smtClean="0"/>
              <a:t> </a:t>
            </a:r>
            <a:r>
              <a:rPr lang="en-US" b="1" dirty="0" smtClean="0"/>
              <a:t>m</a:t>
            </a:r>
            <a:r>
              <a:rPr lang="ru-RU" b="1" dirty="0" smtClean="0"/>
              <a:t> =1 кг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</a:t>
            </a:r>
            <a:r>
              <a:rPr lang="en-US" b="1" dirty="0" smtClean="0"/>
              <a:t>t2-t1</a:t>
            </a:r>
            <a:r>
              <a:rPr lang="ru-RU" b="1" dirty="0" smtClean="0"/>
              <a:t>=1  </a:t>
            </a:r>
            <a:r>
              <a:rPr lang="ru-RU" b="1" dirty="0" err="1" smtClean="0"/>
              <a:t>град.С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При </a:t>
            </a:r>
            <a:r>
              <a:rPr lang="en-US" sz="4800" b="1" dirty="0" smtClean="0">
                <a:solidFill>
                  <a:srgbClr val="FF0000"/>
                </a:solidFill>
              </a:rPr>
              <a:t>t</a:t>
            </a:r>
            <a:r>
              <a:rPr lang="ru-RU" sz="4800" b="1" dirty="0" smtClean="0">
                <a:solidFill>
                  <a:srgbClr val="FF0000"/>
                </a:solidFill>
              </a:rPr>
              <a:t>↑</a:t>
            </a:r>
            <a:r>
              <a:rPr lang="ru-RU" b="1" dirty="0" smtClean="0"/>
              <a:t> → </a:t>
            </a:r>
            <a:r>
              <a:rPr lang="en-US" sz="4800" b="1" dirty="0" smtClean="0">
                <a:solidFill>
                  <a:srgbClr val="FF0000"/>
                </a:solidFill>
              </a:rPr>
              <a:t>Q↑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поглощение тепла –(нагревание)</a:t>
            </a:r>
          </a:p>
          <a:p>
            <a:pPr marL="0" indent="0">
              <a:buNone/>
            </a:pPr>
            <a:r>
              <a:rPr lang="ru-RU" b="1" dirty="0" smtClean="0"/>
              <a:t>При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t↓ →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Q</a:t>
            </a:r>
            <a:r>
              <a:rPr lang="ru-RU" sz="4800" b="1" dirty="0" smtClean="0">
                <a:solidFill>
                  <a:srgbClr val="FF0000"/>
                </a:solidFill>
              </a:rPr>
              <a:t>↓</a:t>
            </a:r>
            <a:r>
              <a:rPr lang="ru-RU" b="1" dirty="0" smtClean="0"/>
              <a:t>выделение тепла-(охлаждение)</a:t>
            </a:r>
          </a:p>
          <a:p>
            <a:pPr marL="0" indent="0">
              <a:buNone/>
            </a:pP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71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1354</TotalTime>
  <Words>1105</Words>
  <Application>Microsoft Office PowerPoint</Application>
  <PresentationFormat>Экран (4:3)</PresentationFormat>
  <Paragraphs>179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Кнопка</vt:lpstr>
      <vt:lpstr>8,10 классы «Тепловые явления» </vt:lpstr>
      <vt:lpstr>Обобщенный план исследования</vt:lpstr>
      <vt:lpstr> Нагревание</vt:lpstr>
      <vt:lpstr>Охлаждение</vt:lpstr>
      <vt:lpstr>Условия протекания процесса:</vt:lpstr>
      <vt:lpstr>Формулы процесса.</vt:lpstr>
      <vt:lpstr>Удельная теплоемкость</vt:lpstr>
      <vt:lpstr>Единица измерения; физический смысл:</vt:lpstr>
      <vt:lpstr>Логически- структурные цепочки:</vt:lpstr>
      <vt:lpstr>Логически- структурные цепочки</vt:lpstr>
      <vt:lpstr>Плавление</vt:lpstr>
      <vt:lpstr>Кристаллизация(отвердевание)</vt:lpstr>
      <vt:lpstr>Условия протекания процессов.</vt:lpstr>
      <vt:lpstr>Формулы:</vt:lpstr>
      <vt:lpstr>Удельная теплота плавления и кристаллизации</vt:lpstr>
      <vt:lpstr>Физический смысл</vt:lpstr>
      <vt:lpstr>Логически-структурные цепочки</vt:lpstr>
      <vt:lpstr>Логически-структурные цепочки</vt:lpstr>
      <vt:lpstr> «Парообразование»</vt:lpstr>
      <vt:lpstr>Конденсация</vt:lpstr>
      <vt:lpstr>Условия протекания процессов:</vt:lpstr>
      <vt:lpstr>Формулы:</vt:lpstr>
      <vt:lpstr>Удельная теплота парообразования и конденсации</vt:lpstr>
      <vt:lpstr>Физический смысл:</vt:lpstr>
      <vt:lpstr>Логически-структурные цепочки</vt:lpstr>
      <vt:lpstr>Логически-структурные цепочки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Тепловые явления (нагревание, плавление, кристаллизация)</dc:title>
  <dc:creator>Лариса</dc:creator>
  <cp:lastModifiedBy>Преподаватель</cp:lastModifiedBy>
  <cp:revision>358</cp:revision>
  <dcterms:created xsi:type="dcterms:W3CDTF">2012-11-18T12:50:04Z</dcterms:created>
  <dcterms:modified xsi:type="dcterms:W3CDTF">2013-09-20T15:02:56Z</dcterms:modified>
</cp:coreProperties>
</file>