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7" r:id="rId2"/>
    <p:sldId id="256" r:id="rId3"/>
    <p:sldId id="259" r:id="rId4"/>
    <p:sldId id="260" r:id="rId5"/>
    <p:sldId id="265" r:id="rId6"/>
    <p:sldId id="261" r:id="rId7"/>
    <p:sldId id="262" r:id="rId8"/>
    <p:sldId id="264" r:id="rId9"/>
    <p:sldId id="267" r:id="rId10"/>
    <p:sldId id="263" r:id="rId11"/>
    <p:sldId id="268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589240"/>
            <a:ext cx="7488831" cy="86409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Выполнила: </a:t>
            </a:r>
            <a:r>
              <a:rPr lang="ru-RU" sz="2800" dirty="0" err="1" smtClean="0">
                <a:solidFill>
                  <a:srgbClr val="0070C0"/>
                </a:solidFill>
              </a:rPr>
              <a:t>Демко</a:t>
            </a:r>
            <a:r>
              <a:rPr lang="ru-RU" sz="2800" dirty="0" smtClean="0">
                <a:solidFill>
                  <a:srgbClr val="0070C0"/>
                </a:solidFill>
              </a:rPr>
              <a:t> Елена Николаевна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 algn="ctr"/>
            <a:r>
              <a:rPr lang="ru-RU" sz="2800" b="1" dirty="0" smtClean="0">
                <a:solidFill>
                  <a:srgbClr val="0070C0"/>
                </a:solidFill>
              </a:rPr>
              <a:t>МБОУ «</a:t>
            </a:r>
            <a:r>
              <a:rPr lang="ru-RU" sz="2800" b="1" dirty="0" err="1" smtClean="0">
                <a:solidFill>
                  <a:srgbClr val="0070C0"/>
                </a:solidFill>
              </a:rPr>
              <a:t>Чульская</a:t>
            </a:r>
            <a:r>
              <a:rPr lang="ru-RU" sz="2800" b="1" dirty="0" smtClean="0">
                <a:solidFill>
                  <a:srgbClr val="0070C0"/>
                </a:solidFill>
              </a:rPr>
              <a:t> основная Общеобразовательная школа</a:t>
            </a:r>
            <a:r>
              <a:rPr lang="ru-RU" sz="2400" dirty="0" smtClean="0">
                <a:solidFill>
                  <a:srgbClr val="0070C0"/>
                </a:solidFill>
              </a:rPr>
              <a:t>»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sz="6000" b="1" dirty="0" smtClean="0">
                <a:solidFill>
                  <a:srgbClr val="7030A0"/>
                </a:solidFill>
              </a:rPr>
              <a:t>Реки России</a:t>
            </a:r>
            <a:endParaRPr lang="ru-RU" sz="6000" b="1" dirty="0">
              <a:solidFill>
                <a:srgbClr val="7030A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13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064896" cy="255346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Река внутреннего стока</a:t>
            </a: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Волга-</a:t>
            </a:r>
            <a:r>
              <a:rPr lang="ru-RU" sz="2100" b="1" dirty="0" smtClean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п</a:t>
            </a:r>
            <a:r>
              <a:rPr lang="ru-RU" sz="2400" dirty="0" smtClean="0">
                <a:solidFill>
                  <a:srgbClr val="0070C0"/>
                </a:solidFill>
              </a:rPr>
              <a:t>ротекает </a:t>
            </a:r>
            <a:r>
              <a:rPr lang="ru-RU" sz="2400" dirty="0">
                <a:solidFill>
                  <a:srgbClr val="0070C0"/>
                </a:solidFill>
              </a:rPr>
              <a:t>в Европейской части России (является крупнейшей рекой в Европе). Площадь бассейна 1360 тысяч квадратных километров. Длина 3530 километров. Волга берет начало на Валдайской возвышенности и впадает в Каспийское море</a:t>
            </a:r>
          </a:p>
        </p:txBody>
      </p:sp>
      <p:pic>
        <p:nvPicPr>
          <p:cNvPr id="1026" name="Picture 2" descr="C:\Users\1\Desktop\рекиР\волг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050" y="3140968"/>
            <a:ext cx="5696238" cy="3408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00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48680"/>
            <a:ext cx="73448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Река </a:t>
            </a:r>
            <a:r>
              <a:rPr lang="ru-RU" sz="2800" b="1" dirty="0" smtClean="0">
                <a:solidFill>
                  <a:srgbClr val="7030A0"/>
                </a:solidFill>
              </a:rPr>
              <a:t>Урал- </a:t>
            </a:r>
            <a:r>
              <a:rPr lang="ru-RU" sz="2400" dirty="0" smtClean="0">
                <a:solidFill>
                  <a:srgbClr val="0070C0"/>
                </a:solidFill>
              </a:rPr>
              <a:t>берет </a:t>
            </a:r>
            <a:r>
              <a:rPr lang="ru-RU" sz="2400" dirty="0">
                <a:solidFill>
                  <a:srgbClr val="0070C0"/>
                </a:solidFill>
              </a:rPr>
              <a:t>начало в горах Южного Урала.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Длина </a:t>
            </a:r>
            <a:r>
              <a:rPr lang="ru-RU" sz="2400" dirty="0">
                <a:solidFill>
                  <a:srgbClr val="0070C0"/>
                </a:solidFill>
              </a:rPr>
              <a:t>реки 2428 км., площадь бассейна 231 000 </a:t>
            </a:r>
            <a:r>
              <a:rPr lang="ru-RU" sz="2400" dirty="0" err="1">
                <a:solidFill>
                  <a:srgbClr val="0070C0"/>
                </a:solidFill>
              </a:rPr>
              <a:t>кв.км</a:t>
            </a:r>
            <a:r>
              <a:rPr lang="ru-RU" sz="2400" dirty="0">
                <a:solidFill>
                  <a:srgbClr val="0070C0"/>
                </a:solidFill>
              </a:rPr>
              <a:t>. Притоки Урала: </a:t>
            </a:r>
            <a:r>
              <a:rPr lang="ru-RU" sz="2400" dirty="0" err="1">
                <a:solidFill>
                  <a:srgbClr val="0070C0"/>
                </a:solidFill>
              </a:rPr>
              <a:t>Орь</a:t>
            </a:r>
            <a:r>
              <a:rPr lang="ru-RU" sz="2400" dirty="0">
                <a:solidFill>
                  <a:srgbClr val="0070C0"/>
                </a:solidFill>
              </a:rPr>
              <a:t>, Кумак, </a:t>
            </a:r>
            <a:r>
              <a:rPr lang="ru-RU" sz="2400" dirty="0" err="1">
                <a:solidFill>
                  <a:srgbClr val="0070C0"/>
                </a:solidFill>
              </a:rPr>
              <a:t>Таналык</a:t>
            </a:r>
            <a:r>
              <a:rPr lang="ru-RU" sz="2400" dirty="0">
                <a:solidFill>
                  <a:srgbClr val="0070C0"/>
                </a:solidFill>
              </a:rPr>
              <a:t>, Сакмара, </a:t>
            </a:r>
            <a:r>
              <a:rPr lang="ru-RU" sz="2400" dirty="0" err="1">
                <a:solidFill>
                  <a:srgbClr val="0070C0"/>
                </a:solidFill>
              </a:rPr>
              <a:t>Кушум</a:t>
            </a:r>
            <a:r>
              <a:rPr lang="ru-RU" sz="2400" dirty="0">
                <a:solidFill>
                  <a:srgbClr val="0070C0"/>
                </a:solidFill>
              </a:rPr>
              <a:t>, </a:t>
            </a:r>
            <a:r>
              <a:rPr lang="ru-RU" sz="2400" dirty="0" err="1">
                <a:solidFill>
                  <a:srgbClr val="0070C0"/>
                </a:solidFill>
              </a:rPr>
              <a:t>Утва</a:t>
            </a:r>
            <a:r>
              <a:rPr lang="ru-RU" sz="2400" dirty="0">
                <a:solidFill>
                  <a:srgbClr val="0070C0"/>
                </a:solidFill>
              </a:rPr>
              <a:t>, Илек, </a:t>
            </a:r>
            <a:r>
              <a:rPr lang="ru-RU" sz="2400" dirty="0" err="1">
                <a:solidFill>
                  <a:srgbClr val="0070C0"/>
                </a:solidFill>
              </a:rPr>
              <a:t>Чуман</a:t>
            </a:r>
            <a:r>
              <a:rPr lang="ru-RU" sz="2400" dirty="0">
                <a:solidFill>
                  <a:srgbClr val="0070C0"/>
                </a:solidFill>
              </a:rPr>
              <a:t>. На реке находится </a:t>
            </a:r>
            <a:r>
              <a:rPr lang="ru-RU" sz="2400" dirty="0" err="1">
                <a:solidFill>
                  <a:srgbClr val="0070C0"/>
                </a:solidFill>
              </a:rPr>
              <a:t>Ириклинское</a:t>
            </a:r>
            <a:r>
              <a:rPr lang="ru-RU" sz="2400" dirty="0">
                <a:solidFill>
                  <a:srgbClr val="0070C0"/>
                </a:solidFill>
              </a:rPr>
              <a:t> водохранилище.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012" y="2486024"/>
            <a:ext cx="5468244" cy="360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54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6000" b="1" dirty="0" err="1" smtClean="0">
                <a:solidFill>
                  <a:srgbClr val="7030A0"/>
                </a:solidFill>
              </a:rPr>
              <a:t>Спосибо</a:t>
            </a:r>
            <a:r>
              <a:rPr lang="ru-RU" sz="6000" b="1" dirty="0" smtClean="0">
                <a:solidFill>
                  <a:srgbClr val="7030A0"/>
                </a:solidFill>
              </a:rPr>
              <a:t> за внимание!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7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764704"/>
            <a:ext cx="7175351" cy="4160753"/>
          </a:xfrm>
        </p:spPr>
        <p:txBody>
          <a:bodyPr/>
          <a:lstStyle/>
          <a:p>
            <a:pPr marL="182880" indent="0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Вспомните: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Какая река планеты имеет наибольшую длину?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Какая река на земле является наиболее полноводной?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43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324036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Реки Бассейна Северного Ледовитого океана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>
                <a:solidFill>
                  <a:srgbClr val="7030A0"/>
                </a:solidFill>
              </a:rPr>
              <a:t>Обь</a:t>
            </a:r>
            <a:r>
              <a:rPr lang="ru-RU" sz="1800" b="0" dirty="0" smtClean="0">
                <a:solidFill>
                  <a:srgbClr val="7030A0"/>
                </a:solidFill>
                <a:effectLst/>
              </a:rPr>
              <a:t>- </a:t>
            </a:r>
            <a:r>
              <a:rPr lang="ru-RU" sz="2400" b="0" dirty="0">
                <a:solidFill>
                  <a:srgbClr val="0070C0"/>
                </a:solidFill>
                <a:effectLst/>
                <a:latin typeface="+mn-lt"/>
              </a:rPr>
              <a:t>протекает по территории Западной Сибири. Берет своё начало от слияния рек Катуни и Бии на Алтае, впадает в Обскую губу Карского моря</a:t>
            </a:r>
            <a:r>
              <a:rPr lang="ru-RU" sz="2400" b="0" dirty="0" smtClean="0">
                <a:solidFill>
                  <a:srgbClr val="0070C0"/>
                </a:solidFill>
                <a:effectLst/>
                <a:latin typeface="+mn-lt"/>
              </a:rPr>
              <a:t>.</a:t>
            </a:r>
            <a:r>
              <a:rPr lang="ru-RU" sz="2400" b="0" dirty="0" smtClean="0">
                <a:solidFill>
                  <a:srgbClr val="0070C0"/>
                </a:solidFill>
                <a:latin typeface="+mn-lt"/>
              </a:rPr>
              <a:t>  </a:t>
            </a:r>
            <a:r>
              <a:rPr lang="ru-RU" sz="2400" b="0" dirty="0">
                <a:solidFill>
                  <a:srgbClr val="0070C0"/>
                </a:solidFill>
                <a:latin typeface="+mn-lt"/>
              </a:rPr>
              <a:t>Длина от слияния рек 3650 км, площадь бассейна 2 990 000 </a:t>
            </a:r>
            <a:r>
              <a:rPr lang="ru-RU" sz="2400" b="0" dirty="0" err="1">
                <a:solidFill>
                  <a:srgbClr val="0070C0"/>
                </a:solidFill>
                <a:latin typeface="+mn-lt"/>
              </a:rPr>
              <a:t>кв.км</a:t>
            </a:r>
            <a:r>
              <a:rPr lang="ru-RU" sz="2400" b="0" dirty="0">
                <a:solidFill>
                  <a:srgbClr val="0070C0"/>
                </a:solidFill>
                <a:latin typeface="+mn-lt"/>
              </a:rPr>
              <a:t>. Основные </a:t>
            </a:r>
            <a:r>
              <a:rPr lang="ru-RU" sz="2400" b="0" dirty="0" smtClean="0">
                <a:solidFill>
                  <a:srgbClr val="0070C0"/>
                </a:solidFill>
                <a:latin typeface="+mn-lt"/>
              </a:rPr>
              <a:t>притоки: </a:t>
            </a:r>
            <a:r>
              <a:rPr lang="ru-RU" sz="2400" b="0" dirty="0" err="1">
                <a:solidFill>
                  <a:srgbClr val="0070C0"/>
                </a:solidFill>
                <a:latin typeface="+mn-lt"/>
              </a:rPr>
              <a:t>Чарыш</a:t>
            </a:r>
            <a:r>
              <a:rPr lang="ru-RU" sz="2400" b="0" dirty="0">
                <a:solidFill>
                  <a:srgbClr val="0070C0"/>
                </a:solidFill>
                <a:latin typeface="+mn-lt"/>
              </a:rPr>
              <a:t>, </a:t>
            </a:r>
            <a:r>
              <a:rPr lang="ru-RU" sz="2400" b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400" b="0" dirty="0" err="1">
                <a:solidFill>
                  <a:srgbClr val="0070C0"/>
                </a:solidFill>
                <a:latin typeface="+mn-lt"/>
              </a:rPr>
              <a:t>Конда</a:t>
            </a:r>
            <a:r>
              <a:rPr lang="ru-RU" sz="2400" b="0" dirty="0">
                <a:solidFill>
                  <a:srgbClr val="0070C0"/>
                </a:solidFill>
                <a:latin typeface="+mn-lt"/>
              </a:rPr>
              <a:t>. </a:t>
            </a:r>
            <a:r>
              <a:rPr lang="ru-RU" sz="2400" b="0" dirty="0" err="1">
                <a:solidFill>
                  <a:srgbClr val="0070C0"/>
                </a:solidFill>
                <a:latin typeface="+mn-lt"/>
              </a:rPr>
              <a:t>Аган</a:t>
            </a:r>
            <a:r>
              <a:rPr lang="ru-RU" sz="2400" b="0" dirty="0" smtClean="0">
                <a:solidFill>
                  <a:srgbClr val="0070C0"/>
                </a:solidFill>
                <a:latin typeface="+mn-lt"/>
              </a:rPr>
              <a:t>,  </a:t>
            </a:r>
            <a:r>
              <a:rPr lang="ru-RU" sz="2400" b="0" dirty="0">
                <a:solidFill>
                  <a:srgbClr val="0070C0"/>
                </a:solidFill>
                <a:latin typeface="+mn-lt"/>
              </a:rPr>
              <a:t>Алей, </a:t>
            </a:r>
            <a:r>
              <a:rPr lang="ru-RU" sz="2400" b="0" dirty="0" err="1">
                <a:solidFill>
                  <a:srgbClr val="0070C0"/>
                </a:solidFill>
                <a:latin typeface="+mn-lt"/>
              </a:rPr>
              <a:t>Чумыш</a:t>
            </a:r>
            <a:r>
              <a:rPr lang="ru-RU" sz="2400" b="0" dirty="0">
                <a:solidFill>
                  <a:srgbClr val="0070C0"/>
                </a:solidFill>
                <a:latin typeface="+mn-lt"/>
              </a:rPr>
              <a:t>, Томь, Чулым, </a:t>
            </a:r>
            <a:r>
              <a:rPr lang="ru-RU" sz="2400" b="0" dirty="0" err="1">
                <a:solidFill>
                  <a:srgbClr val="0070C0"/>
                </a:solidFill>
                <a:latin typeface="+mn-lt"/>
              </a:rPr>
              <a:t>Кеть</a:t>
            </a:r>
            <a:r>
              <a:rPr lang="ru-RU" sz="2400" b="0" dirty="0" smtClean="0">
                <a:solidFill>
                  <a:srgbClr val="0070C0"/>
                </a:solidFill>
                <a:latin typeface="+mn-lt"/>
              </a:rPr>
              <a:t>, Иртыш, </a:t>
            </a:r>
            <a:r>
              <a:rPr lang="ru-RU" sz="2400" b="0" dirty="0">
                <a:solidFill>
                  <a:srgbClr val="0070C0"/>
                </a:solidFill>
                <a:latin typeface="+mn-lt"/>
              </a:rPr>
              <a:t>Большой</a:t>
            </a:r>
          </a:p>
        </p:txBody>
      </p:sp>
      <p:pic>
        <p:nvPicPr>
          <p:cNvPr id="10" name="Объект 9" descr="Река Обь, фото Оби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1680" y="3573016"/>
            <a:ext cx="5112568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539552" y="1196752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6035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Река Иртыш -</a:t>
            </a:r>
            <a:r>
              <a:rPr lang="ru-RU" sz="2400" dirty="0" smtClean="0">
                <a:solidFill>
                  <a:srgbClr val="0070C0"/>
                </a:solidFill>
              </a:rPr>
              <a:t>это самая </a:t>
            </a:r>
            <a:r>
              <a:rPr lang="ru-RU" sz="2400" dirty="0">
                <a:solidFill>
                  <a:srgbClr val="0070C0"/>
                </a:solidFill>
              </a:rPr>
              <a:t>длинная в мире река-притока, она является главным притоком Оби</a:t>
            </a:r>
            <a:r>
              <a:rPr lang="ru-RU" sz="2400" dirty="0" smtClean="0">
                <a:solidFill>
                  <a:srgbClr val="0070C0"/>
                </a:solidFill>
              </a:rPr>
              <a:t>. </a:t>
            </a:r>
            <a:r>
              <a:rPr lang="ru-RU" sz="2400" dirty="0">
                <a:solidFill>
                  <a:srgbClr val="0070C0"/>
                </a:solidFill>
              </a:rPr>
              <a:t>Длина реки: 4248 км. Если считать вместе с Обью то 5410 км</a:t>
            </a:r>
          </a:p>
        </p:txBody>
      </p:sp>
      <p:pic>
        <p:nvPicPr>
          <p:cNvPr id="1026" name="Picture 2" descr="C:\Users\1\Desktop\иртыш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14624"/>
            <a:ext cx="547260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13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8208912" cy="3474720"/>
          </a:xfrm>
        </p:spPr>
        <p:txBody>
          <a:bodyPr>
            <a:normAutofit/>
          </a:bodyPr>
          <a:lstStyle/>
          <a:p>
            <a:pPr marL="45720" indent="0"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Река Лена-</a:t>
            </a:r>
            <a:r>
              <a:rPr lang="ru-RU" sz="2800" dirty="0" smtClean="0">
                <a:latin typeface="Times New Roman"/>
                <a:ea typeface="Calibri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ea typeface="Calibri"/>
              </a:rPr>
              <a:t>протекает </a:t>
            </a:r>
            <a:r>
              <a:rPr lang="ru-RU" sz="2400" dirty="0">
                <a:solidFill>
                  <a:srgbClr val="0070C0"/>
                </a:solidFill>
                <a:ea typeface="Calibri"/>
              </a:rPr>
              <a:t>в Восточной Сибири. Площадь бассейна 2490 тысяч квадратных километров. Длина 4400 километров. Начало свое берет в Байкальском хребте и впадает в море Лаптевых. Питание смешанное, в основном от таяния снега и дождей.</a:t>
            </a:r>
          </a:p>
        </p:txBody>
      </p:sp>
      <p:pic>
        <p:nvPicPr>
          <p:cNvPr id="1026" name="Picture 2" descr="C:\Users\1\Desktop\рекиР\Лен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12909"/>
            <a:ext cx="5760640" cy="384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39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99137" y="764704"/>
            <a:ext cx="8136904" cy="187220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800" b="1" dirty="0">
                <a:solidFill>
                  <a:srgbClr val="7030A0"/>
                </a:solidFill>
              </a:rPr>
              <a:t>Река Енисей - </a:t>
            </a:r>
            <a:r>
              <a:rPr lang="ru-RU" sz="2400" dirty="0">
                <a:solidFill>
                  <a:srgbClr val="0070C0"/>
                </a:solidFill>
              </a:rPr>
              <a:t>это природная граница между Восточной и Западной </a:t>
            </a:r>
            <a:r>
              <a:rPr lang="ru-RU" sz="2400" dirty="0" smtClean="0">
                <a:solidFill>
                  <a:srgbClr val="0070C0"/>
                </a:solidFill>
              </a:rPr>
              <a:t>Сибирью. </a:t>
            </a:r>
            <a:r>
              <a:rPr lang="ru-RU" sz="2400" dirty="0">
                <a:solidFill>
                  <a:srgbClr val="0070C0"/>
                </a:solidFill>
              </a:rPr>
              <a:t>Площадь бассейна 2580 тысяч квадратных километров. Длина 4102 километра. Впадает Енисей в Енисейский залив Карского </a:t>
            </a:r>
            <a:r>
              <a:rPr lang="ru-RU" sz="2400" dirty="0" smtClean="0">
                <a:solidFill>
                  <a:srgbClr val="0070C0"/>
                </a:solidFill>
              </a:rPr>
              <a:t>моря. Длина  составляет 3487 км. </a:t>
            </a:r>
            <a:endParaRPr lang="ru-RU" sz="2400" dirty="0"/>
          </a:p>
        </p:txBody>
      </p:sp>
      <p:pic>
        <p:nvPicPr>
          <p:cNvPr id="1026" name="Picture 2" descr="C:\Users\1\Desktop\рекиР\Енис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87310"/>
            <a:ext cx="5688632" cy="3677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20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332656"/>
            <a:ext cx="6813376" cy="864096"/>
          </a:xfrm>
        </p:spPr>
        <p:txBody>
          <a:bodyPr>
            <a:normAutofit/>
          </a:bodyPr>
          <a:lstStyle/>
          <a:p>
            <a:pPr marL="1207008" lvl="4" indent="0">
              <a:buNone/>
            </a:pP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1\Desktop\рекиР\аму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736" y="2870508"/>
            <a:ext cx="5121504" cy="315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116633"/>
            <a:ext cx="8064896" cy="2469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7008" lvl="4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800" b="1" dirty="0">
                <a:solidFill>
                  <a:srgbClr val="7030A0"/>
                </a:solidFill>
              </a:rPr>
              <a:t>Реки бассейна Тихого океана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 Амур- </a:t>
            </a:r>
            <a:r>
              <a:rPr lang="ru-RU" sz="2400" dirty="0" smtClean="0">
                <a:solidFill>
                  <a:srgbClr val="0070C0"/>
                </a:solidFill>
              </a:rPr>
              <a:t>протекает </a:t>
            </a:r>
            <a:r>
              <a:rPr lang="ru-RU" sz="2400" dirty="0">
                <a:solidFill>
                  <a:srgbClr val="0070C0"/>
                </a:solidFill>
              </a:rPr>
              <a:t>на Дальнем Востоке. Площадь бассейна 4440 тысяч квадратных километров. Длина 2824 километра. Питание за счет </a:t>
            </a:r>
            <a:r>
              <a:rPr lang="ru-RU" sz="2400" dirty="0" err="1">
                <a:solidFill>
                  <a:srgbClr val="0070C0"/>
                </a:solidFill>
              </a:rPr>
              <a:t>летне</a:t>
            </a:r>
            <a:r>
              <a:rPr lang="ru-RU" sz="2400" dirty="0">
                <a:solidFill>
                  <a:srgbClr val="0070C0"/>
                </a:solidFill>
              </a:rPr>
              <a:t> - осенних муссонных дождей. Начало берет в месте слияния рек Шилка и </a:t>
            </a:r>
            <a:r>
              <a:rPr lang="ru-RU" sz="2400" dirty="0" err="1">
                <a:solidFill>
                  <a:srgbClr val="0070C0"/>
                </a:solidFill>
              </a:rPr>
              <a:t>Аргунь</a:t>
            </a:r>
            <a:r>
              <a:rPr lang="ru-RU" sz="2400" dirty="0">
                <a:solidFill>
                  <a:srgbClr val="0070C0"/>
                </a:solidFill>
              </a:rPr>
              <a:t>, а впадает в Амурский лиман Охотского моря.</a:t>
            </a:r>
          </a:p>
        </p:txBody>
      </p:sp>
    </p:spTree>
    <p:extLst>
      <p:ext uri="{BB962C8B-B14F-4D97-AF65-F5344CB8AC3E}">
        <p14:creationId xmlns:p14="http://schemas.microsoft.com/office/powerpoint/2010/main" val="364462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3474720"/>
          </a:xfrm>
        </p:spPr>
        <p:txBody>
          <a:bodyPr/>
          <a:lstStyle/>
          <a:p>
            <a:pPr marL="45720" lvl="4" indent="0">
              <a:buNone/>
            </a:pPr>
            <a:r>
              <a:rPr lang="ru-RU" sz="2800" b="1" dirty="0">
                <a:solidFill>
                  <a:srgbClr val="7030A0"/>
                </a:solidFill>
              </a:rPr>
              <a:t>Реки бассейна </a:t>
            </a:r>
            <a:r>
              <a:rPr lang="ru-RU" sz="2800" b="1" dirty="0" smtClean="0">
                <a:solidFill>
                  <a:srgbClr val="7030A0"/>
                </a:solidFill>
              </a:rPr>
              <a:t>Атлантического океана</a:t>
            </a:r>
            <a:endParaRPr lang="ru-RU" sz="2800" b="1" dirty="0">
              <a:solidFill>
                <a:srgbClr val="7030A0"/>
              </a:solidFill>
            </a:endParaRPr>
          </a:p>
          <a:p>
            <a:pPr marL="45720" indent="0">
              <a:buNone/>
            </a:pP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488464"/>
            <a:ext cx="5123978" cy="3252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1196752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Нива-</a:t>
            </a:r>
            <a:r>
              <a:rPr lang="ru-RU" dirty="0" smtClean="0"/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река </a:t>
            </a:r>
            <a:r>
              <a:rPr lang="ru-RU" sz="2400" dirty="0">
                <a:solidFill>
                  <a:srgbClr val="0070C0"/>
                </a:solidFill>
              </a:rPr>
              <a:t>в России. Протекает по территории Ленинградской области и </a:t>
            </a:r>
            <a:r>
              <a:rPr lang="ru-RU" sz="2400" dirty="0" smtClean="0">
                <a:solidFill>
                  <a:srgbClr val="0070C0"/>
                </a:solidFill>
              </a:rPr>
              <a:t>Санкт-Петербурга.</a:t>
            </a:r>
            <a:endParaRPr lang="ru-RU" sz="2400" dirty="0">
              <a:solidFill>
                <a:srgbClr val="0070C0"/>
              </a:solidFill>
            </a:endParaRPr>
          </a:p>
          <a:p>
            <a:r>
              <a:rPr lang="ru-RU" sz="2400" dirty="0">
                <a:solidFill>
                  <a:srgbClr val="0070C0"/>
                </a:solidFill>
              </a:rPr>
              <a:t>Нева вытекает из Ладожского озера и впадает в Финский залив. </a:t>
            </a:r>
            <a:r>
              <a:rPr lang="ru-RU" sz="2400" dirty="0" smtClean="0">
                <a:solidFill>
                  <a:srgbClr val="0070C0"/>
                </a:solidFill>
              </a:rPr>
              <a:t>Длина </a:t>
            </a:r>
            <a:r>
              <a:rPr lang="ru-RU" sz="2400" dirty="0">
                <a:solidFill>
                  <a:srgbClr val="0070C0"/>
                </a:solidFill>
              </a:rPr>
              <a:t>реки 74 км, площадь бассейна 281 000 </a:t>
            </a:r>
            <a:r>
              <a:rPr lang="ru-RU" sz="2400" dirty="0" err="1">
                <a:solidFill>
                  <a:srgbClr val="0070C0"/>
                </a:solidFill>
              </a:rPr>
              <a:t>кв.км</a:t>
            </a:r>
            <a:r>
              <a:rPr lang="ru-RU" sz="2400" dirty="0">
                <a:solidFill>
                  <a:srgbClr val="0070C0"/>
                </a:solidFill>
              </a:rPr>
              <a:t>. Притоки: </a:t>
            </a:r>
            <a:r>
              <a:rPr lang="ru-RU" sz="2400" dirty="0" err="1">
                <a:solidFill>
                  <a:srgbClr val="0070C0"/>
                </a:solidFill>
              </a:rPr>
              <a:t>Охта</a:t>
            </a:r>
            <a:r>
              <a:rPr lang="ru-RU" sz="2400" dirty="0">
                <a:solidFill>
                  <a:srgbClr val="0070C0"/>
                </a:solidFill>
              </a:rPr>
              <a:t>, Ижора, Мга, </a:t>
            </a:r>
            <a:r>
              <a:rPr lang="ru-RU" sz="2400" dirty="0" err="1">
                <a:solidFill>
                  <a:srgbClr val="0070C0"/>
                </a:solidFill>
              </a:rPr>
              <a:t>Тосна</a:t>
            </a:r>
            <a:r>
              <a:rPr lang="ru-RU" sz="2400" dirty="0">
                <a:solidFill>
                  <a:srgbClr val="0070C0"/>
                </a:solidFill>
              </a:rPr>
              <a:t>. </a:t>
            </a:r>
          </a:p>
          <a:p>
            <a:r>
              <a:rPr lang="ru-RU" sz="2400" dirty="0">
                <a:solidFill>
                  <a:srgbClr val="0070C0"/>
                </a:solidFill>
              </a:rPr>
              <a:t>Река судоходна. Случаются наводнения.</a:t>
            </a:r>
          </a:p>
        </p:txBody>
      </p:sp>
    </p:spTree>
    <p:extLst>
      <p:ext uri="{BB962C8B-B14F-4D97-AF65-F5344CB8AC3E}">
        <p14:creationId xmlns:p14="http://schemas.microsoft.com/office/powerpoint/2010/main" val="34973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560840" cy="2265432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Река Дон-</a:t>
            </a:r>
            <a:r>
              <a:rPr lang="ru-RU" sz="2800" dirty="0"/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протекает </a:t>
            </a:r>
            <a:r>
              <a:rPr lang="ru-RU" sz="2800" dirty="0">
                <a:solidFill>
                  <a:srgbClr val="0070C0"/>
                </a:solidFill>
              </a:rPr>
              <a:t>в Европейской части России. Площадь бассейна 422 тысяч квадратных километров. Длина 1870 километров. Начало свое берет в Среднерусской возвышенности, а впадает в Таганрогский залив Азовского моря. Питание снеговое и дождевое. </a:t>
            </a:r>
          </a:p>
          <a:p>
            <a:pPr marL="4572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 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60618"/>
            <a:ext cx="4896544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161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194</TotalTime>
  <Words>359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Выполнила: Демко Елена Николаевна</vt:lpstr>
      <vt:lpstr>Вспомните: Какая река планеты имеет наибольшую длину? Какая река на земле является наиболее полноводной?</vt:lpstr>
      <vt:lpstr>Реки Бассейна Северного Ледовитого океана  Обь- протекает по территории Западной Сибири. Берет своё начало от слияния рек Катуни и Бии на Алтае, впадает в Обскую губу Карского моря.  Длина от слияния рек 3650 км, площадь бассейна 2 990 000 кв.км. Основные притоки: Чарыш,  Конда. Аган,  Алей, Чумыш, Томь, Чулым, Кеть, Иртыш, Большой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Выполнила: Демко Елена Николаевна</dc:title>
  <dc:creator>1</dc:creator>
  <cp:lastModifiedBy>1</cp:lastModifiedBy>
  <cp:revision>23</cp:revision>
  <dcterms:created xsi:type="dcterms:W3CDTF">2013-05-15T06:15:53Z</dcterms:created>
  <dcterms:modified xsi:type="dcterms:W3CDTF">2013-05-27T01:44:54Z</dcterms:modified>
</cp:coreProperties>
</file>