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FF"/>
    <a:srgbClr val="66FF33"/>
    <a:srgbClr val="0033CC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1" autoAdjust="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5989F53-976E-49C7-92FB-CB9703337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3F4B775-D24D-4C03-BFD3-B4DCCD895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BC41E-664E-43EF-8BE4-662D0198DA7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FF02D-62F4-411E-9291-F3EEAA26544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F5D1B-D73E-48D8-9867-9192C3738E9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3EAC3-8928-4CC8-AC21-EC3125F1A3E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B805D-B136-4EB2-9A65-6B13DBDF1B2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11EE0-EC07-41F2-A25A-556271559C4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17874-4D0E-4494-9E85-6846EC6A052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2B156-0634-4E1A-93D4-BE4CF8437E3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6716C-93DE-440C-B11D-41680262746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987D-9154-42D0-BDD5-6EFFE9BB83A3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71014EF4-B9A2-40B0-AA47-038B5C18D289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241C-E081-4090-A167-5095AC51D325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F3EE6EC-D99D-489D-8D15-6B77C867B72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E556-003E-4767-8BC6-EAD0BE0B61E6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DCF40F8-921E-4E99-BDE1-902281D9E7B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4D94-42DC-4F97-AFB4-CA13D5394104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0A8FB87-7C4A-4D83-B0E2-579623A5D34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2B55-D121-40C2-A76E-63063242EFCF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BD4437E-D476-4527-8AFC-B0E512E7753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4BAB-81A5-4D89-95A3-53170CDC41B2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AB2182F-A611-4647-ADC6-B03B0686D3B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4FC93-D785-43C7-BCC2-52E7FA3970AF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1FFC656-63F7-4E5F-A641-1AC1FDA3F41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9343-0362-4E45-B457-F576D57C12D8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0C79762-00CE-4360-A6A5-6BD9D1193AB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B8CB-5955-4303-8F11-4664623B8BEF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75715E0-49F8-4B42-A928-F48D3014EE1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3CCF-6C6D-4C5A-BE89-9D95413E8760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EFE7274-CA23-4494-81DA-F6AAEF0A75B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E774-8803-45C2-AA8E-AD71B4B474FD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76DE93-66B8-4878-A2FE-7075B28AC36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1CE541-6CE9-4BAA-B768-3173F872FA45}" type="datetime1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ru-RU"/>
              <a:t>учитель географии Буга Ю.В.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latin typeface="+mj-lt"/>
              </a:defRPr>
            </a:lvl2pPr>
          </a:lstStyle>
          <a:p>
            <a:pPr lvl="1">
              <a:defRPr/>
            </a:pPr>
            <a:fld id="{510C1F40-0FEF-4EC3-A854-AFBF854139AE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AC2F51-D5BF-4F35-8EB5-E8091E9D96C1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3315" name="Rectangle 1032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0E09856-F38F-480D-9CC9-2E8788B84C37}" type="slidenum">
              <a:rPr lang="ru-RU"/>
              <a:pPr lvl="1">
                <a:defRPr/>
              </a:pPr>
              <a:t>1</a:t>
            </a:fld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693578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>
                <a:latin typeface="Georgia" pitchFamily="18" charset="0"/>
              </a:rPr>
              <a:t>Атмосферное давление</a:t>
            </a:r>
          </a:p>
        </p:txBody>
      </p:sp>
      <p:sp>
        <p:nvSpPr>
          <p:cNvPr id="6" name="Облако 5">
            <a:hlinkClick r:id="rId3" action="ppaction://hlinksldjump"/>
          </p:cNvPr>
          <p:cNvSpPr/>
          <p:nvPr/>
        </p:nvSpPr>
        <p:spPr bwMode="auto">
          <a:xfrm>
            <a:off x="5181600" y="1981200"/>
            <a:ext cx="28956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Географический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диктант –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повторение</a:t>
            </a:r>
          </a:p>
        </p:txBody>
      </p:sp>
      <p:sp>
        <p:nvSpPr>
          <p:cNvPr id="8" name="Облако 7">
            <a:hlinkClick r:id="" action="ppaction://noaction"/>
          </p:cNvPr>
          <p:cNvSpPr/>
          <p:nvPr/>
        </p:nvSpPr>
        <p:spPr bwMode="auto">
          <a:xfrm>
            <a:off x="1447800" y="3276600"/>
            <a:ext cx="25908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Барометр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Торричелли</a:t>
            </a:r>
          </a:p>
        </p:txBody>
      </p:sp>
      <p:sp>
        <p:nvSpPr>
          <p:cNvPr id="11" name="Облако 10">
            <a:hlinkClick r:id="rId4" action="ppaction://hlinksldjump"/>
          </p:cNvPr>
          <p:cNvSpPr/>
          <p:nvPr/>
        </p:nvSpPr>
        <p:spPr bwMode="auto">
          <a:xfrm>
            <a:off x="533400" y="2057400"/>
            <a:ext cx="28956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2000" b="1" i="1" dirty="0">
                <a:solidFill>
                  <a:schemeClr val="bg2"/>
                </a:solidFill>
              </a:rPr>
              <a:t>Опыт</a:t>
            </a:r>
          </a:p>
        </p:txBody>
      </p:sp>
      <p:sp>
        <p:nvSpPr>
          <p:cNvPr id="12" name="Облако 11">
            <a:hlinkClick r:id="" action="ppaction://noaction"/>
          </p:cNvPr>
          <p:cNvSpPr/>
          <p:nvPr/>
        </p:nvSpPr>
        <p:spPr bwMode="auto">
          <a:xfrm>
            <a:off x="4495800" y="3276600"/>
            <a:ext cx="25908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1600" b="1" i="1" dirty="0">
                <a:solidFill>
                  <a:schemeClr val="bg2"/>
                </a:solidFill>
              </a:rPr>
              <a:t>Барометр </a:t>
            </a:r>
          </a:p>
          <a:p>
            <a:pPr algn="ctr" eaLnBrk="0" hangingPunct="0">
              <a:defRPr/>
            </a:pPr>
            <a:r>
              <a:rPr lang="ru-RU" sz="1600" b="1" i="1" dirty="0">
                <a:solidFill>
                  <a:schemeClr val="bg2"/>
                </a:solidFill>
              </a:rPr>
              <a:t>Анероид</a:t>
            </a:r>
          </a:p>
        </p:txBody>
      </p:sp>
      <p:sp>
        <p:nvSpPr>
          <p:cNvPr id="13" name="Облако 12">
            <a:hlinkClick r:id="rId5" action="ppaction://hlinksldjump"/>
          </p:cNvPr>
          <p:cNvSpPr/>
          <p:nvPr/>
        </p:nvSpPr>
        <p:spPr bwMode="auto">
          <a:xfrm>
            <a:off x="533400" y="4648200"/>
            <a:ext cx="33528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Задачи - закрепление</a:t>
            </a:r>
          </a:p>
        </p:txBody>
      </p:sp>
      <p:sp>
        <p:nvSpPr>
          <p:cNvPr id="14" name="Облако 13">
            <a:hlinkClick r:id="rId6" action="ppaction://hlinksldjump"/>
          </p:cNvPr>
          <p:cNvSpPr/>
          <p:nvPr/>
        </p:nvSpPr>
        <p:spPr bwMode="auto">
          <a:xfrm>
            <a:off x="5029200" y="4648200"/>
            <a:ext cx="3200400" cy="990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Самостоятельная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2"/>
                </a:solidFill>
              </a:rPr>
              <a:t>работа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E3A676-376C-4896-9FD7-0F9839CC638F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253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D129719-6434-42E0-AA02-836E0A92E080}" type="slidenum">
              <a:rPr lang="ru-RU"/>
              <a:pPr lvl="1">
                <a:defRPr/>
              </a:pPr>
              <a:t>10</a:t>
            </a:fld>
            <a:endParaRPr lang="ru-RU">
              <a:latin typeface="Georgia" pitchFamily="18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6096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tx2"/>
                </a:solidFill>
              </a:rPr>
              <a:t>Атмосферное давление изменяется не только с высотой. В любом месте давление может меняться в течении дня. Почему?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Это связано с температурой воздуха.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Вспомним опыт с весами и колбами.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hlink"/>
                </a:solidFill>
              </a:rPr>
              <a:t>При повышении температуры – воздух становится легче, а значит </a:t>
            </a:r>
            <a:r>
              <a:rPr lang="ru-RU" sz="2800" u="sng" smtClean="0">
                <a:solidFill>
                  <a:schemeClr val="hlink"/>
                </a:solidFill>
              </a:rPr>
              <a:t>МЕНЬШЕ ДАВИТ НА ПОВЕРХНОСТЬ ЗЕМЛИ – ДАВЛЕНИЕ СНИЖАЕТСЯ!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u="sng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CC00"/>
                </a:solidFill>
              </a:rPr>
              <a:t>Пример – ВОЗДУШНЫЕ ШАРИКИ!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0D16E7-B552-4459-9D42-7D1A8A0E3C49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355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9123D56-8548-4F9E-A874-73A9F4D316A9}" type="slidenum">
              <a:rPr lang="ru-RU"/>
              <a:pPr lvl="1">
                <a:defRPr/>
              </a:pPr>
              <a:t>11</a:t>
            </a:fld>
            <a:endParaRPr lang="ru-RU">
              <a:latin typeface="Georgia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80375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Что мы </a:t>
            </a:r>
            <a:r>
              <a:rPr lang="ru-RU">
                <a:effectLst/>
              </a:rPr>
              <a:t>узнали</a:t>
            </a:r>
            <a:r>
              <a:rPr lang="ru-RU"/>
              <a:t> за урок?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Воздух имеет вес и поэтому давит на поверхность Земли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Давление воздуха на Землю и все окружающие предметы называется АТМОСФЕРНЫМ ДАВЛЕНИЕМ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Атмосферное давление измеряется с помощью БАРОМЕТРА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Единицы измерения давления – ММ.РТ.СТ.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Атмосферное давление уменьшается на </a:t>
            </a:r>
            <a:r>
              <a:rPr lang="ru-RU" sz="2400" u="sng" smtClean="0"/>
              <a:t>100 мм.рт.ст</a:t>
            </a:r>
            <a:r>
              <a:rPr lang="ru-RU" sz="2400" smtClean="0"/>
              <a:t>. </a:t>
            </a:r>
            <a:r>
              <a:rPr lang="ru-RU" sz="2400" u="sng" smtClean="0"/>
              <a:t>при подъёме на 1 км.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Атмосферное давление меняется при изменении ТЕМПЕРАТУРЫ.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smtClean="0"/>
              <a:t>Тёплый воздух – ЛЁГКИЙ, а холодный – ТЯЖЁЛЫЙ.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3C5B32-DDCB-4D2F-9BFD-64D6AB70BD3A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457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277F45C-CD08-4705-8ABE-39202E49059E}" type="slidenum">
              <a:rPr lang="ru-RU"/>
              <a:pPr lvl="1">
                <a:defRPr/>
              </a:pPr>
              <a:t>12</a:t>
            </a:fld>
            <a:endParaRPr lang="ru-RU">
              <a:latin typeface="Georgia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Задача для закрепления: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u="sng" smtClean="0">
                <a:solidFill>
                  <a:srgbClr val="FFCC00"/>
                </a:solidFill>
              </a:rPr>
              <a:t>Условие: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Давление у подножия – 740 мм.рт.ст.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Поднялись - на 2 км.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Давление на вершине - ?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u="sng" smtClean="0">
                <a:solidFill>
                  <a:srgbClr val="FFCC00"/>
                </a:solidFill>
              </a:rPr>
              <a:t>Решение: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Подъём на 1 км – минус 100 мм.рт.ст.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На 2 км – 100 х 2 = 200 мм.рт.ст.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smtClean="0"/>
              <a:t>Значит – 740 – 200 = 540 мм.рт.ст.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u="sng" smtClean="0">
                <a:solidFill>
                  <a:srgbClr val="FFCC00"/>
                </a:solidFill>
              </a:rPr>
              <a:t>Ответ:</a:t>
            </a:r>
            <a:r>
              <a:rPr lang="ru-RU" sz="2800" smtClean="0"/>
              <a:t> атмосферное давление у вершины – 540 мм.рт.ст.</a:t>
            </a:r>
          </a:p>
        </p:txBody>
      </p:sp>
      <p:sp>
        <p:nvSpPr>
          <p:cNvPr id="7" name="Капля 6">
            <a:hlinkClick r:id="" action="ppaction://hlinkshowjump?jump=firstslide"/>
          </p:cNvPr>
          <p:cNvSpPr/>
          <p:nvPr/>
        </p:nvSpPr>
        <p:spPr bwMode="auto">
          <a:xfrm rot="9849165">
            <a:off x="323850" y="5605463"/>
            <a:ext cx="990600" cy="838200"/>
          </a:xfrm>
          <a:prstGeom prst="teardrop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74F407-AC67-4FAD-8679-57E41988AE25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560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82F179B8-B8D8-491F-889F-26A235E6DB8F}" type="slidenum">
              <a:rPr lang="ru-RU"/>
              <a:pPr lvl="1">
                <a:defRPr/>
              </a:pPr>
              <a:t>13</a:t>
            </a:fld>
            <a:endParaRPr lang="ru-RU">
              <a:latin typeface="Georgia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Задача для самостоятельного решения: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u="sng" smtClean="0">
                <a:solidFill>
                  <a:srgbClr val="FFCC00"/>
                </a:solidFill>
              </a:rPr>
              <a:t>Условие: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Давление у подножия горы – 750 мм.рт.ст.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Давление у вершины – 450 мм.рт.ст.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u="sng" smtClean="0">
                <a:solidFill>
                  <a:srgbClr val="FFCC00"/>
                </a:solidFill>
              </a:rPr>
              <a:t>Найти: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Высота горы - ?</a:t>
            </a:r>
          </a:p>
        </p:txBody>
      </p:sp>
      <p:sp>
        <p:nvSpPr>
          <p:cNvPr id="7" name="Капля 6">
            <a:hlinkClick r:id="" action="ppaction://hlinkshowjump?jump=firstslide"/>
          </p:cNvPr>
          <p:cNvSpPr/>
          <p:nvPr/>
        </p:nvSpPr>
        <p:spPr bwMode="auto">
          <a:xfrm rot="9905509">
            <a:off x="492125" y="5292725"/>
            <a:ext cx="990600" cy="990600"/>
          </a:xfrm>
          <a:prstGeom prst="teardrop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F91F70-C72F-47DE-9806-FA08BE5DEBF7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662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6505ADDF-DAE9-449D-BD11-FA2A3F35D94A}" type="slidenum">
              <a:rPr lang="ru-RU"/>
              <a:pPr lvl="1">
                <a:defRPr/>
              </a:pPr>
              <a:t>14</a:t>
            </a:fld>
            <a:endParaRPr lang="ru-RU">
              <a:latin typeface="Georgia" pitchFamily="18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Домашнее задание: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219200"/>
            <a:ext cx="77724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§</a:t>
            </a:r>
            <a:r>
              <a:rPr lang="ru-RU" sz="2800" smtClean="0"/>
              <a:t> 38, вопросы после параграфа.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u="sng" smtClean="0"/>
              <a:t>Решите задачу (на листочках отдельно):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FFCC00"/>
                </a:solidFill>
              </a:rPr>
              <a:t>Условие: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Давление на первом этаже  дома – 755мм.рт.ст.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Высота дома – 50 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FFCC00"/>
                </a:solidFill>
              </a:rPr>
              <a:t>Вопрос: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Каково давление на последнем этаже, если при поднятии на 10 метров давление падает на 1 мм.рт.ст.?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EA94F9-FA2E-447D-8576-7C50FBAED116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433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C5D1B38-F582-414C-AAE1-24FE1E2875AA}" type="slidenum">
              <a:rPr lang="ru-RU"/>
              <a:pPr lvl="1">
                <a:defRPr/>
              </a:pPr>
              <a:t>2</a:t>
            </a:fld>
            <a:endParaRPr lang="ru-RU">
              <a:latin typeface="Georgia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5638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latin typeface="Georgia" pitchFamily="18" charset="0"/>
              </a:rPr>
              <a:t>Цель урока:</a:t>
            </a:r>
            <a:r>
              <a:rPr lang="ru-RU" dirty="0"/>
              <a:t> </a:t>
            </a: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Узнать, что такое – Атмосферное давление? Как оно изменяется с высотой?</a:t>
            </a:r>
          </a:p>
          <a:p>
            <a:pPr eaLnBrk="1" hangingPunct="1"/>
            <a:r>
              <a:rPr lang="ru-RU" dirty="0" smtClean="0"/>
              <a:t>Как определить атмосферное давление?</a:t>
            </a:r>
          </a:p>
          <a:p>
            <a:pPr eaLnBrk="1" hangingPunct="1"/>
            <a:r>
              <a:rPr lang="ru-RU" dirty="0" smtClean="0"/>
              <a:t>Как атмосферное давление связано с температурой воздуха (</a:t>
            </a:r>
            <a:r>
              <a:rPr lang="en-US" dirty="0" smtClean="0"/>
              <a:t>t)</a:t>
            </a:r>
            <a:r>
              <a:rPr lang="ru-RU" dirty="0" smtClean="0"/>
              <a:t> и абсолютной высотой?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51A511-158D-4E12-8DC2-87D1A8E71920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536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E8CE0DE-ADF1-401A-B1AF-546E16DA14CE}" type="slidenum">
              <a:rPr lang="ru-RU"/>
              <a:pPr lvl="1">
                <a:defRPr/>
              </a:pPr>
              <a:t>3</a:t>
            </a:fld>
            <a:endParaRPr lang="ru-RU">
              <a:latin typeface="Georgia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latin typeface="Georgia" pitchFamily="18" charset="0"/>
              </a:rPr>
              <a:t>План работы: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3600" smtClean="0"/>
              <a:t>Что такое Атмосферное давление?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Как его измерить?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Как атмосферное давление меняется с высотой?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F85935-5731-41E2-8667-421301A36341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638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4741B31-4B4D-4C91-9F84-9778254A8408}" type="slidenum">
              <a:rPr lang="ru-RU"/>
              <a:pPr lvl="1">
                <a:defRPr/>
              </a:pPr>
              <a:t>4</a:t>
            </a:fld>
            <a:endParaRPr lang="ru-RU">
              <a:latin typeface="Georgia" pitchFamily="18" charset="0"/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562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chemeClr val="hlink"/>
                </a:solidFill>
                <a:latin typeface="Georgia" pitchFamily="18" charset="0"/>
              </a:rPr>
              <a:t>Географический диктант:</a:t>
            </a:r>
            <a:r>
              <a:rPr lang="ru-RU"/>
              <a:t>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5562600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Воздушная оболочка Земли?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Слой атмосферы, в котором мы живём?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Разность между самой высокой температурой и самой низкой 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Как изменяется температура с высотой – 1 м.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Прибор для измерения температуры воздуха?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500" smtClean="0">
                <a:solidFill>
                  <a:schemeClr val="accent2"/>
                </a:solidFill>
              </a:rPr>
              <a:t>Если сложить температуры месяца и, полученную сумму, разделить на количество дней месяца, то получим - 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500" smtClean="0">
              <a:solidFill>
                <a:schemeClr val="accent2"/>
              </a:solidFill>
            </a:endParaRPr>
          </a:p>
        </p:txBody>
      </p:sp>
      <p:sp>
        <p:nvSpPr>
          <p:cNvPr id="7172" name="Puzzle5"/>
          <p:cNvSpPr>
            <a:spLocks noChangeAspect="1" noEditPoints="1" noChangeArrowheads="1"/>
          </p:cNvSpPr>
          <p:nvPr/>
        </p:nvSpPr>
        <p:spPr bwMode="blackWhite">
          <a:xfrm>
            <a:off x="6477000" y="5181600"/>
            <a:ext cx="16764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sz="1400" b="1"/>
              <a:t>Сред.</a:t>
            </a:r>
            <a:endParaRPr lang="en-US" sz="1400" b="1"/>
          </a:p>
          <a:p>
            <a:pPr algn="ctr" eaLnBrk="0" hangingPunct="0"/>
            <a:r>
              <a:rPr lang="ru-RU" sz="1400" b="1"/>
              <a:t> </a:t>
            </a:r>
            <a:r>
              <a:rPr lang="en-US" sz="1400" b="1"/>
              <a:t>t</a:t>
            </a:r>
            <a:r>
              <a:rPr lang="ru-RU" sz="1400" b="1"/>
              <a:t> месяца</a:t>
            </a:r>
          </a:p>
        </p:txBody>
      </p:sp>
      <p:sp>
        <p:nvSpPr>
          <p:cNvPr id="7175" name="Puzzle4"/>
          <p:cNvSpPr>
            <a:spLocks noChangeAspect="1" noEditPoints="1" noChangeArrowheads="1"/>
          </p:cNvSpPr>
          <p:nvPr/>
        </p:nvSpPr>
        <p:spPr bwMode="blackWhite">
          <a:xfrm>
            <a:off x="7620000" y="5029200"/>
            <a:ext cx="1295400" cy="1524000"/>
          </a:xfrm>
          <a:custGeom>
            <a:avLst/>
            <a:gdLst>
              <a:gd name="T0" fmla="*/ 1548 w 21600"/>
              <a:gd name="T1" fmla="*/ 5444 h 21600"/>
              <a:gd name="T2" fmla="*/ 20203 w 21600"/>
              <a:gd name="T3" fmla="*/ 9103 h 21600"/>
            </a:gdLst>
            <a:ahLst/>
            <a:cxnLst/>
            <a:rect l="T0" t="T1" r="T2" b="T3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sz="1600" b="1"/>
              <a:t>Термо</a:t>
            </a:r>
          </a:p>
          <a:p>
            <a:pPr algn="ctr" eaLnBrk="0" hangingPunct="0"/>
            <a:r>
              <a:rPr lang="ru-RU" sz="1600" b="1"/>
              <a:t>метр</a:t>
            </a:r>
          </a:p>
        </p:txBody>
      </p:sp>
      <p:sp>
        <p:nvSpPr>
          <p:cNvPr id="7176" name="Puzzle5"/>
          <p:cNvSpPr>
            <a:spLocks noChangeAspect="1" noEditPoints="1" noChangeArrowheads="1"/>
          </p:cNvSpPr>
          <p:nvPr/>
        </p:nvSpPr>
        <p:spPr bwMode="blackWhite">
          <a:xfrm>
            <a:off x="4876800" y="5334000"/>
            <a:ext cx="19812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rgbClr val="00FF00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 eaLnBrk="0" hangingPunct="0"/>
            <a:r>
              <a:rPr lang="ru-RU" sz="1400" b="1"/>
              <a:t>Умень</a:t>
            </a:r>
          </a:p>
          <a:p>
            <a:pPr algn="ctr" eaLnBrk="0" hangingPunct="0"/>
            <a:r>
              <a:rPr lang="ru-RU" sz="1400" b="1"/>
              <a:t>шается на 6</a:t>
            </a:r>
            <a:r>
              <a:rPr lang="en-US" sz="1400" b="1"/>
              <a:t>°</a:t>
            </a:r>
            <a:r>
              <a:rPr lang="ru-RU" sz="1400" b="1"/>
              <a:t>С</a:t>
            </a:r>
            <a:endParaRPr lang="en-US" sz="1400" b="1"/>
          </a:p>
        </p:txBody>
      </p:sp>
      <p:sp>
        <p:nvSpPr>
          <p:cNvPr id="7178" name="Puzzle2"/>
          <p:cNvSpPr>
            <a:spLocks noChangeAspect="1" noEditPoints="1" noChangeArrowheads="1"/>
          </p:cNvSpPr>
          <p:nvPr/>
        </p:nvSpPr>
        <p:spPr bwMode="blackWhite">
          <a:xfrm>
            <a:off x="6172200" y="3657600"/>
            <a:ext cx="1905000" cy="990600"/>
          </a:xfrm>
          <a:custGeom>
            <a:avLst/>
            <a:gdLst>
              <a:gd name="T0" fmla="*/ 6542 w 21600"/>
              <a:gd name="T1" fmla="*/ 9180 h 21600"/>
              <a:gd name="T2" fmla="*/ 15685 w 21600"/>
              <a:gd name="T3" fmla="*/ 12569 h 21600"/>
            </a:gdLst>
            <a:ahLst/>
            <a:cxnLst/>
            <a:rect l="T0" t="T1" r="T2" b="T3"/>
            <a:pathLst>
              <a:path w="21600" h="21600">
                <a:moveTo>
                  <a:pt x="9365" y="20836"/>
                </a:moveTo>
                <a:lnTo>
                  <a:pt x="9534" y="20836"/>
                </a:lnTo>
                <a:lnTo>
                  <a:pt x="9690" y="20762"/>
                </a:lnTo>
                <a:lnTo>
                  <a:pt x="9814" y="20687"/>
                </a:lnTo>
                <a:lnTo>
                  <a:pt x="9926" y="20575"/>
                </a:lnTo>
                <a:lnTo>
                  <a:pt x="10015" y="20426"/>
                </a:lnTo>
                <a:lnTo>
                  <a:pt x="10071" y="20296"/>
                </a:lnTo>
                <a:lnTo>
                  <a:pt x="10116" y="20110"/>
                </a:lnTo>
                <a:lnTo>
                  <a:pt x="10139" y="19905"/>
                </a:lnTo>
                <a:lnTo>
                  <a:pt x="10139" y="19682"/>
                </a:lnTo>
                <a:lnTo>
                  <a:pt x="10116" y="19440"/>
                </a:lnTo>
                <a:lnTo>
                  <a:pt x="10071" y="19142"/>
                </a:lnTo>
                <a:lnTo>
                  <a:pt x="10015" y="18900"/>
                </a:lnTo>
                <a:lnTo>
                  <a:pt x="9903" y="18620"/>
                </a:lnTo>
                <a:lnTo>
                  <a:pt x="9791" y="18285"/>
                </a:lnTo>
                <a:lnTo>
                  <a:pt x="9646" y="17968"/>
                </a:lnTo>
                <a:lnTo>
                  <a:pt x="9478" y="17652"/>
                </a:lnTo>
                <a:lnTo>
                  <a:pt x="9388" y="17466"/>
                </a:lnTo>
                <a:lnTo>
                  <a:pt x="9321" y="17298"/>
                </a:lnTo>
                <a:lnTo>
                  <a:pt x="9265" y="17112"/>
                </a:lnTo>
                <a:lnTo>
                  <a:pt x="9197" y="16926"/>
                </a:lnTo>
                <a:lnTo>
                  <a:pt x="9130" y="16535"/>
                </a:lnTo>
                <a:lnTo>
                  <a:pt x="9108" y="16144"/>
                </a:lnTo>
                <a:lnTo>
                  <a:pt x="9108" y="15753"/>
                </a:lnTo>
                <a:lnTo>
                  <a:pt x="9175" y="15362"/>
                </a:lnTo>
                <a:lnTo>
                  <a:pt x="9242" y="14971"/>
                </a:lnTo>
                <a:lnTo>
                  <a:pt x="9365" y="14580"/>
                </a:lnTo>
                <a:lnTo>
                  <a:pt x="9500" y="14244"/>
                </a:lnTo>
                <a:lnTo>
                  <a:pt x="9668" y="13891"/>
                </a:lnTo>
                <a:lnTo>
                  <a:pt x="9858" y="13611"/>
                </a:lnTo>
                <a:lnTo>
                  <a:pt x="10071" y="13351"/>
                </a:lnTo>
                <a:lnTo>
                  <a:pt x="10295" y="13146"/>
                </a:lnTo>
                <a:lnTo>
                  <a:pt x="10553" y="12997"/>
                </a:lnTo>
                <a:lnTo>
                  <a:pt x="10811" y="12885"/>
                </a:lnTo>
                <a:lnTo>
                  <a:pt x="11068" y="12866"/>
                </a:lnTo>
                <a:lnTo>
                  <a:pt x="11348" y="12885"/>
                </a:lnTo>
                <a:lnTo>
                  <a:pt x="11606" y="12997"/>
                </a:lnTo>
                <a:lnTo>
                  <a:pt x="11841" y="13183"/>
                </a:lnTo>
                <a:lnTo>
                  <a:pt x="12054" y="13388"/>
                </a:lnTo>
                <a:lnTo>
                  <a:pt x="12245" y="13648"/>
                </a:lnTo>
                <a:lnTo>
                  <a:pt x="12413" y="13928"/>
                </a:lnTo>
                <a:lnTo>
                  <a:pt x="12547" y="14244"/>
                </a:lnTo>
                <a:lnTo>
                  <a:pt x="12682" y="14617"/>
                </a:lnTo>
                <a:lnTo>
                  <a:pt x="12760" y="15008"/>
                </a:lnTo>
                <a:lnTo>
                  <a:pt x="12827" y="15399"/>
                </a:lnTo>
                <a:lnTo>
                  <a:pt x="12850" y="15753"/>
                </a:lnTo>
                <a:lnTo>
                  <a:pt x="12850" y="16144"/>
                </a:lnTo>
                <a:lnTo>
                  <a:pt x="12805" y="16535"/>
                </a:lnTo>
                <a:lnTo>
                  <a:pt x="12738" y="16888"/>
                </a:lnTo>
                <a:lnTo>
                  <a:pt x="12659" y="17224"/>
                </a:lnTo>
                <a:lnTo>
                  <a:pt x="12502" y="17503"/>
                </a:lnTo>
                <a:lnTo>
                  <a:pt x="12222" y="18043"/>
                </a:lnTo>
                <a:lnTo>
                  <a:pt x="11965" y="18546"/>
                </a:lnTo>
                <a:lnTo>
                  <a:pt x="11864" y="18751"/>
                </a:lnTo>
                <a:lnTo>
                  <a:pt x="11774" y="18974"/>
                </a:lnTo>
                <a:lnTo>
                  <a:pt x="11707" y="19179"/>
                </a:lnTo>
                <a:lnTo>
                  <a:pt x="11662" y="19365"/>
                </a:lnTo>
                <a:lnTo>
                  <a:pt x="11629" y="19570"/>
                </a:lnTo>
                <a:lnTo>
                  <a:pt x="11629" y="19756"/>
                </a:lnTo>
                <a:lnTo>
                  <a:pt x="11629" y="19942"/>
                </a:lnTo>
                <a:lnTo>
                  <a:pt x="11640" y="20110"/>
                </a:lnTo>
                <a:lnTo>
                  <a:pt x="11707" y="20296"/>
                </a:lnTo>
                <a:lnTo>
                  <a:pt x="11797" y="20464"/>
                </a:lnTo>
                <a:lnTo>
                  <a:pt x="11886" y="20650"/>
                </a:lnTo>
                <a:lnTo>
                  <a:pt x="12032" y="20836"/>
                </a:lnTo>
                <a:lnTo>
                  <a:pt x="12200" y="21004"/>
                </a:lnTo>
                <a:lnTo>
                  <a:pt x="12413" y="21190"/>
                </a:lnTo>
                <a:lnTo>
                  <a:pt x="12659" y="21320"/>
                </a:lnTo>
                <a:lnTo>
                  <a:pt x="12951" y="21432"/>
                </a:lnTo>
                <a:lnTo>
                  <a:pt x="13275" y="21544"/>
                </a:lnTo>
                <a:lnTo>
                  <a:pt x="13600" y="21655"/>
                </a:lnTo>
                <a:lnTo>
                  <a:pt x="13970" y="21693"/>
                </a:lnTo>
                <a:lnTo>
                  <a:pt x="14329" y="21730"/>
                </a:lnTo>
                <a:lnTo>
                  <a:pt x="14698" y="21730"/>
                </a:lnTo>
                <a:lnTo>
                  <a:pt x="15057" y="21730"/>
                </a:lnTo>
                <a:lnTo>
                  <a:pt x="15426" y="21655"/>
                </a:lnTo>
                <a:lnTo>
                  <a:pt x="15774" y="21581"/>
                </a:lnTo>
                <a:lnTo>
                  <a:pt x="16110" y="21432"/>
                </a:lnTo>
                <a:lnTo>
                  <a:pt x="16435" y="21302"/>
                </a:lnTo>
                <a:lnTo>
                  <a:pt x="16715" y="21078"/>
                </a:lnTo>
                <a:lnTo>
                  <a:pt x="16950" y="20836"/>
                </a:lnTo>
                <a:lnTo>
                  <a:pt x="17017" y="20650"/>
                </a:lnTo>
                <a:lnTo>
                  <a:pt x="17062" y="20426"/>
                </a:lnTo>
                <a:lnTo>
                  <a:pt x="17107" y="20222"/>
                </a:lnTo>
                <a:lnTo>
                  <a:pt x="17129" y="19980"/>
                </a:lnTo>
                <a:lnTo>
                  <a:pt x="17141" y="19477"/>
                </a:lnTo>
                <a:lnTo>
                  <a:pt x="17141" y="18974"/>
                </a:lnTo>
                <a:lnTo>
                  <a:pt x="17129" y="18397"/>
                </a:lnTo>
                <a:lnTo>
                  <a:pt x="17085" y="17820"/>
                </a:lnTo>
                <a:lnTo>
                  <a:pt x="17040" y="17261"/>
                </a:lnTo>
                <a:lnTo>
                  <a:pt x="16973" y="16646"/>
                </a:lnTo>
                <a:lnTo>
                  <a:pt x="16827" y="15511"/>
                </a:lnTo>
                <a:lnTo>
                  <a:pt x="16715" y="14393"/>
                </a:lnTo>
                <a:lnTo>
                  <a:pt x="16692" y="13928"/>
                </a:lnTo>
                <a:lnTo>
                  <a:pt x="16670" y="13462"/>
                </a:lnTo>
                <a:lnTo>
                  <a:pt x="16692" y="13071"/>
                </a:lnTo>
                <a:lnTo>
                  <a:pt x="16760" y="12755"/>
                </a:lnTo>
                <a:lnTo>
                  <a:pt x="16827" y="12419"/>
                </a:lnTo>
                <a:lnTo>
                  <a:pt x="16928" y="12140"/>
                </a:lnTo>
                <a:lnTo>
                  <a:pt x="17062" y="11898"/>
                </a:lnTo>
                <a:lnTo>
                  <a:pt x="17185" y="11675"/>
                </a:lnTo>
                <a:lnTo>
                  <a:pt x="17342" y="11470"/>
                </a:lnTo>
                <a:lnTo>
                  <a:pt x="17488" y="11284"/>
                </a:lnTo>
                <a:lnTo>
                  <a:pt x="17667" y="11135"/>
                </a:lnTo>
                <a:lnTo>
                  <a:pt x="17835" y="11042"/>
                </a:lnTo>
                <a:lnTo>
                  <a:pt x="18003" y="10930"/>
                </a:lnTo>
                <a:lnTo>
                  <a:pt x="18182" y="10893"/>
                </a:lnTo>
                <a:lnTo>
                  <a:pt x="18351" y="10893"/>
                </a:lnTo>
                <a:lnTo>
                  <a:pt x="18519" y="10967"/>
                </a:lnTo>
                <a:lnTo>
                  <a:pt x="18675" y="11042"/>
                </a:lnTo>
                <a:lnTo>
                  <a:pt x="18821" y="11172"/>
                </a:lnTo>
                <a:lnTo>
                  <a:pt x="18978" y="11358"/>
                </a:lnTo>
                <a:lnTo>
                  <a:pt x="19101" y="11600"/>
                </a:lnTo>
                <a:lnTo>
                  <a:pt x="19236" y="11861"/>
                </a:lnTo>
                <a:lnTo>
                  <a:pt x="19404" y="12028"/>
                </a:lnTo>
                <a:lnTo>
                  <a:pt x="19572" y="12177"/>
                </a:lnTo>
                <a:lnTo>
                  <a:pt x="19785" y="12289"/>
                </a:lnTo>
                <a:lnTo>
                  <a:pt x="19986" y="12289"/>
                </a:lnTo>
                <a:lnTo>
                  <a:pt x="20199" y="12289"/>
                </a:lnTo>
                <a:lnTo>
                  <a:pt x="20412" y="12215"/>
                </a:lnTo>
                <a:lnTo>
                  <a:pt x="20602" y="12103"/>
                </a:lnTo>
                <a:lnTo>
                  <a:pt x="20804" y="11973"/>
                </a:lnTo>
                <a:lnTo>
                  <a:pt x="20995" y="11786"/>
                </a:lnTo>
                <a:lnTo>
                  <a:pt x="21163" y="11563"/>
                </a:lnTo>
                <a:lnTo>
                  <a:pt x="21319" y="11321"/>
                </a:lnTo>
                <a:lnTo>
                  <a:pt x="21420" y="11079"/>
                </a:lnTo>
                <a:lnTo>
                  <a:pt x="21532" y="10744"/>
                </a:lnTo>
                <a:lnTo>
                  <a:pt x="21577" y="10427"/>
                </a:lnTo>
                <a:lnTo>
                  <a:pt x="21600" y="10111"/>
                </a:lnTo>
                <a:lnTo>
                  <a:pt x="21577" y="9608"/>
                </a:lnTo>
                <a:lnTo>
                  <a:pt x="21532" y="9142"/>
                </a:lnTo>
                <a:lnTo>
                  <a:pt x="21420" y="8751"/>
                </a:lnTo>
                <a:lnTo>
                  <a:pt x="21319" y="8397"/>
                </a:lnTo>
                <a:lnTo>
                  <a:pt x="21163" y="8062"/>
                </a:lnTo>
                <a:lnTo>
                  <a:pt x="20995" y="7820"/>
                </a:lnTo>
                <a:lnTo>
                  <a:pt x="20804" y="7597"/>
                </a:lnTo>
                <a:lnTo>
                  <a:pt x="20602" y="7429"/>
                </a:lnTo>
                <a:lnTo>
                  <a:pt x="20412" y="7317"/>
                </a:lnTo>
                <a:lnTo>
                  <a:pt x="20199" y="7206"/>
                </a:lnTo>
                <a:lnTo>
                  <a:pt x="19986" y="7168"/>
                </a:lnTo>
                <a:lnTo>
                  <a:pt x="19785" y="7206"/>
                </a:lnTo>
                <a:lnTo>
                  <a:pt x="19572" y="7243"/>
                </a:lnTo>
                <a:lnTo>
                  <a:pt x="19404" y="7355"/>
                </a:lnTo>
                <a:lnTo>
                  <a:pt x="19236" y="7504"/>
                </a:lnTo>
                <a:lnTo>
                  <a:pt x="19101" y="7708"/>
                </a:lnTo>
                <a:lnTo>
                  <a:pt x="18978" y="7895"/>
                </a:lnTo>
                <a:lnTo>
                  <a:pt x="18799" y="8025"/>
                </a:lnTo>
                <a:lnTo>
                  <a:pt x="18631" y="8174"/>
                </a:lnTo>
                <a:lnTo>
                  <a:pt x="18440" y="8248"/>
                </a:lnTo>
                <a:lnTo>
                  <a:pt x="18239" y="8286"/>
                </a:lnTo>
                <a:lnTo>
                  <a:pt x="18048" y="8323"/>
                </a:lnTo>
                <a:lnTo>
                  <a:pt x="17858" y="8323"/>
                </a:lnTo>
                <a:lnTo>
                  <a:pt x="17667" y="8248"/>
                </a:lnTo>
                <a:lnTo>
                  <a:pt x="17465" y="8174"/>
                </a:lnTo>
                <a:lnTo>
                  <a:pt x="17275" y="8062"/>
                </a:lnTo>
                <a:lnTo>
                  <a:pt x="17107" y="7969"/>
                </a:lnTo>
                <a:lnTo>
                  <a:pt x="16950" y="7783"/>
                </a:lnTo>
                <a:lnTo>
                  <a:pt x="16827" y="7597"/>
                </a:lnTo>
                <a:lnTo>
                  <a:pt x="16715" y="7429"/>
                </a:lnTo>
                <a:lnTo>
                  <a:pt x="16648" y="7168"/>
                </a:lnTo>
                <a:lnTo>
                  <a:pt x="16614" y="6926"/>
                </a:lnTo>
                <a:lnTo>
                  <a:pt x="16592" y="6498"/>
                </a:lnTo>
                <a:lnTo>
                  <a:pt x="16592" y="5772"/>
                </a:lnTo>
                <a:lnTo>
                  <a:pt x="16625" y="4915"/>
                </a:lnTo>
                <a:lnTo>
                  <a:pt x="16670" y="3928"/>
                </a:lnTo>
                <a:lnTo>
                  <a:pt x="16737" y="2960"/>
                </a:lnTo>
                <a:lnTo>
                  <a:pt x="16804" y="1992"/>
                </a:lnTo>
                <a:lnTo>
                  <a:pt x="16883" y="1173"/>
                </a:lnTo>
                <a:lnTo>
                  <a:pt x="16950" y="521"/>
                </a:lnTo>
                <a:lnTo>
                  <a:pt x="16928" y="521"/>
                </a:lnTo>
                <a:lnTo>
                  <a:pt x="16905" y="521"/>
                </a:lnTo>
                <a:lnTo>
                  <a:pt x="16244" y="484"/>
                </a:lnTo>
                <a:lnTo>
                  <a:pt x="15617" y="428"/>
                </a:lnTo>
                <a:lnTo>
                  <a:pt x="15046" y="353"/>
                </a:lnTo>
                <a:lnTo>
                  <a:pt x="14508" y="279"/>
                </a:lnTo>
                <a:lnTo>
                  <a:pt x="14026" y="167"/>
                </a:lnTo>
                <a:lnTo>
                  <a:pt x="13623" y="93"/>
                </a:lnTo>
                <a:lnTo>
                  <a:pt x="13320" y="18"/>
                </a:lnTo>
                <a:lnTo>
                  <a:pt x="13107" y="18"/>
                </a:lnTo>
                <a:lnTo>
                  <a:pt x="12973" y="18"/>
                </a:lnTo>
                <a:lnTo>
                  <a:pt x="12850" y="130"/>
                </a:lnTo>
                <a:lnTo>
                  <a:pt x="12715" y="279"/>
                </a:lnTo>
                <a:lnTo>
                  <a:pt x="12614" y="446"/>
                </a:lnTo>
                <a:lnTo>
                  <a:pt x="12502" y="670"/>
                </a:lnTo>
                <a:lnTo>
                  <a:pt x="12413" y="912"/>
                </a:lnTo>
                <a:lnTo>
                  <a:pt x="12357" y="1210"/>
                </a:lnTo>
                <a:lnTo>
                  <a:pt x="12312" y="1526"/>
                </a:lnTo>
                <a:lnTo>
                  <a:pt x="12267" y="1843"/>
                </a:lnTo>
                <a:lnTo>
                  <a:pt x="12245" y="2215"/>
                </a:lnTo>
                <a:lnTo>
                  <a:pt x="12267" y="2532"/>
                </a:lnTo>
                <a:lnTo>
                  <a:pt x="12312" y="2886"/>
                </a:lnTo>
                <a:lnTo>
                  <a:pt x="12379" y="3240"/>
                </a:lnTo>
                <a:lnTo>
                  <a:pt x="12458" y="3556"/>
                </a:lnTo>
                <a:lnTo>
                  <a:pt x="12570" y="3891"/>
                </a:lnTo>
                <a:lnTo>
                  <a:pt x="12738" y="4171"/>
                </a:lnTo>
                <a:lnTo>
                  <a:pt x="12917" y="4487"/>
                </a:lnTo>
                <a:lnTo>
                  <a:pt x="13040" y="4860"/>
                </a:lnTo>
                <a:lnTo>
                  <a:pt x="13152" y="5251"/>
                </a:lnTo>
                <a:lnTo>
                  <a:pt x="13208" y="5604"/>
                </a:lnTo>
                <a:lnTo>
                  <a:pt x="13253" y="5995"/>
                </a:lnTo>
                <a:lnTo>
                  <a:pt x="13231" y="6386"/>
                </a:lnTo>
                <a:lnTo>
                  <a:pt x="13208" y="6740"/>
                </a:lnTo>
                <a:lnTo>
                  <a:pt x="13130" y="7094"/>
                </a:lnTo>
                <a:lnTo>
                  <a:pt x="13040" y="7429"/>
                </a:lnTo>
                <a:lnTo>
                  <a:pt x="12895" y="7746"/>
                </a:lnTo>
                <a:lnTo>
                  <a:pt x="12715" y="8025"/>
                </a:lnTo>
                <a:lnTo>
                  <a:pt x="12525" y="8286"/>
                </a:lnTo>
                <a:lnTo>
                  <a:pt x="12312" y="8491"/>
                </a:lnTo>
                <a:lnTo>
                  <a:pt x="12054" y="8677"/>
                </a:lnTo>
                <a:lnTo>
                  <a:pt x="11752" y="8788"/>
                </a:lnTo>
                <a:lnTo>
                  <a:pt x="11449" y="8826"/>
                </a:lnTo>
                <a:lnTo>
                  <a:pt x="11281" y="8826"/>
                </a:lnTo>
                <a:lnTo>
                  <a:pt x="11124" y="8826"/>
                </a:lnTo>
                <a:lnTo>
                  <a:pt x="11001" y="8788"/>
                </a:lnTo>
                <a:lnTo>
                  <a:pt x="10844" y="8714"/>
                </a:lnTo>
                <a:lnTo>
                  <a:pt x="10721" y="8640"/>
                </a:lnTo>
                <a:lnTo>
                  <a:pt x="10609" y="8565"/>
                </a:lnTo>
                <a:lnTo>
                  <a:pt x="10486" y="8453"/>
                </a:lnTo>
                <a:lnTo>
                  <a:pt x="10374" y="8323"/>
                </a:lnTo>
                <a:lnTo>
                  <a:pt x="10183" y="8062"/>
                </a:lnTo>
                <a:lnTo>
                  <a:pt x="10038" y="7746"/>
                </a:lnTo>
                <a:lnTo>
                  <a:pt x="9903" y="7392"/>
                </a:lnTo>
                <a:lnTo>
                  <a:pt x="9791" y="7001"/>
                </a:lnTo>
                <a:lnTo>
                  <a:pt x="9735" y="6610"/>
                </a:lnTo>
                <a:lnTo>
                  <a:pt x="9690" y="6219"/>
                </a:lnTo>
                <a:lnTo>
                  <a:pt x="9668" y="5772"/>
                </a:lnTo>
                <a:lnTo>
                  <a:pt x="9690" y="5381"/>
                </a:lnTo>
                <a:lnTo>
                  <a:pt x="9758" y="4990"/>
                </a:lnTo>
                <a:lnTo>
                  <a:pt x="9836" y="4636"/>
                </a:lnTo>
                <a:lnTo>
                  <a:pt x="9948" y="4320"/>
                </a:lnTo>
                <a:lnTo>
                  <a:pt x="10071" y="4022"/>
                </a:lnTo>
                <a:lnTo>
                  <a:pt x="10206" y="3817"/>
                </a:lnTo>
                <a:lnTo>
                  <a:pt x="10318" y="3593"/>
                </a:lnTo>
                <a:lnTo>
                  <a:pt x="10396" y="3351"/>
                </a:lnTo>
                <a:lnTo>
                  <a:pt x="10463" y="3109"/>
                </a:lnTo>
                <a:lnTo>
                  <a:pt x="10508" y="2848"/>
                </a:lnTo>
                <a:lnTo>
                  <a:pt x="10531" y="2606"/>
                </a:lnTo>
                <a:lnTo>
                  <a:pt x="10508" y="2346"/>
                </a:lnTo>
                <a:lnTo>
                  <a:pt x="10463" y="2141"/>
                </a:lnTo>
                <a:lnTo>
                  <a:pt x="10396" y="1880"/>
                </a:lnTo>
                <a:lnTo>
                  <a:pt x="10295" y="1638"/>
                </a:lnTo>
                <a:lnTo>
                  <a:pt x="10161" y="1415"/>
                </a:lnTo>
                <a:lnTo>
                  <a:pt x="9970" y="1210"/>
                </a:lnTo>
                <a:lnTo>
                  <a:pt x="9758" y="986"/>
                </a:lnTo>
                <a:lnTo>
                  <a:pt x="9500" y="819"/>
                </a:lnTo>
                <a:lnTo>
                  <a:pt x="9197" y="670"/>
                </a:lnTo>
                <a:lnTo>
                  <a:pt x="8850" y="521"/>
                </a:lnTo>
                <a:lnTo>
                  <a:pt x="8480" y="446"/>
                </a:lnTo>
                <a:lnTo>
                  <a:pt x="8010" y="428"/>
                </a:lnTo>
                <a:lnTo>
                  <a:pt x="7427" y="428"/>
                </a:lnTo>
                <a:lnTo>
                  <a:pt x="6834" y="446"/>
                </a:lnTo>
                <a:lnTo>
                  <a:pt x="6206" y="521"/>
                </a:lnTo>
                <a:lnTo>
                  <a:pt x="5624" y="633"/>
                </a:lnTo>
                <a:lnTo>
                  <a:pt x="5131" y="744"/>
                </a:lnTo>
                <a:lnTo>
                  <a:pt x="4750" y="856"/>
                </a:lnTo>
                <a:lnTo>
                  <a:pt x="4873" y="1564"/>
                </a:lnTo>
                <a:lnTo>
                  <a:pt x="5052" y="2495"/>
                </a:lnTo>
                <a:lnTo>
                  <a:pt x="5198" y="3556"/>
                </a:lnTo>
                <a:lnTo>
                  <a:pt x="5321" y="4673"/>
                </a:lnTo>
                <a:lnTo>
                  <a:pt x="5366" y="5213"/>
                </a:lnTo>
                <a:lnTo>
                  <a:pt x="5411" y="5753"/>
                </a:lnTo>
                <a:lnTo>
                  <a:pt x="5433" y="6275"/>
                </a:lnTo>
                <a:lnTo>
                  <a:pt x="5433" y="6740"/>
                </a:lnTo>
                <a:lnTo>
                  <a:pt x="5388" y="7168"/>
                </a:lnTo>
                <a:lnTo>
                  <a:pt x="5343" y="7541"/>
                </a:lnTo>
                <a:lnTo>
                  <a:pt x="5310" y="7708"/>
                </a:lnTo>
                <a:lnTo>
                  <a:pt x="5265" y="7857"/>
                </a:lnTo>
                <a:lnTo>
                  <a:pt x="5220" y="7969"/>
                </a:lnTo>
                <a:lnTo>
                  <a:pt x="5153" y="8062"/>
                </a:lnTo>
                <a:lnTo>
                  <a:pt x="5030" y="8248"/>
                </a:lnTo>
                <a:lnTo>
                  <a:pt x="4873" y="8397"/>
                </a:lnTo>
                <a:lnTo>
                  <a:pt x="4750" y="8528"/>
                </a:lnTo>
                <a:lnTo>
                  <a:pt x="4593" y="8640"/>
                </a:lnTo>
                <a:lnTo>
                  <a:pt x="4447" y="8714"/>
                </a:lnTo>
                <a:lnTo>
                  <a:pt x="4290" y="8751"/>
                </a:lnTo>
                <a:lnTo>
                  <a:pt x="4122" y="8788"/>
                </a:lnTo>
                <a:lnTo>
                  <a:pt x="3977" y="8788"/>
                </a:lnTo>
                <a:lnTo>
                  <a:pt x="3820" y="8751"/>
                </a:lnTo>
                <a:lnTo>
                  <a:pt x="3697" y="8714"/>
                </a:lnTo>
                <a:lnTo>
                  <a:pt x="3540" y="8677"/>
                </a:lnTo>
                <a:lnTo>
                  <a:pt x="3417" y="8602"/>
                </a:lnTo>
                <a:lnTo>
                  <a:pt x="3282" y="8491"/>
                </a:lnTo>
                <a:lnTo>
                  <a:pt x="3159" y="8360"/>
                </a:lnTo>
                <a:lnTo>
                  <a:pt x="3047" y="8248"/>
                </a:lnTo>
                <a:lnTo>
                  <a:pt x="2957" y="8062"/>
                </a:lnTo>
                <a:lnTo>
                  <a:pt x="2812" y="7857"/>
                </a:lnTo>
                <a:lnTo>
                  <a:pt x="2643" y="7671"/>
                </a:lnTo>
                <a:lnTo>
                  <a:pt x="2442" y="7541"/>
                </a:lnTo>
                <a:lnTo>
                  <a:pt x="2207" y="7466"/>
                </a:lnTo>
                <a:lnTo>
                  <a:pt x="1994" y="7429"/>
                </a:lnTo>
                <a:lnTo>
                  <a:pt x="1736" y="7429"/>
                </a:lnTo>
                <a:lnTo>
                  <a:pt x="1501" y="7466"/>
                </a:lnTo>
                <a:lnTo>
                  <a:pt x="1265" y="7559"/>
                </a:lnTo>
                <a:lnTo>
                  <a:pt x="1030" y="7708"/>
                </a:lnTo>
                <a:lnTo>
                  <a:pt x="817" y="7932"/>
                </a:lnTo>
                <a:lnTo>
                  <a:pt x="593" y="8211"/>
                </a:lnTo>
                <a:lnTo>
                  <a:pt x="425" y="8528"/>
                </a:lnTo>
                <a:lnTo>
                  <a:pt x="358" y="8714"/>
                </a:lnTo>
                <a:lnTo>
                  <a:pt x="280" y="8919"/>
                </a:lnTo>
                <a:lnTo>
                  <a:pt x="235" y="9142"/>
                </a:lnTo>
                <a:lnTo>
                  <a:pt x="168" y="9347"/>
                </a:lnTo>
                <a:lnTo>
                  <a:pt x="123" y="9608"/>
                </a:lnTo>
                <a:lnTo>
                  <a:pt x="100" y="9887"/>
                </a:lnTo>
                <a:lnTo>
                  <a:pt x="78" y="10185"/>
                </a:lnTo>
                <a:lnTo>
                  <a:pt x="78" y="10464"/>
                </a:lnTo>
                <a:lnTo>
                  <a:pt x="78" y="10706"/>
                </a:lnTo>
                <a:lnTo>
                  <a:pt x="100" y="10967"/>
                </a:lnTo>
                <a:lnTo>
                  <a:pt x="123" y="11172"/>
                </a:lnTo>
                <a:lnTo>
                  <a:pt x="168" y="11395"/>
                </a:lnTo>
                <a:lnTo>
                  <a:pt x="212" y="11600"/>
                </a:lnTo>
                <a:lnTo>
                  <a:pt x="280" y="11786"/>
                </a:lnTo>
                <a:lnTo>
                  <a:pt x="336" y="11973"/>
                </a:lnTo>
                <a:lnTo>
                  <a:pt x="425" y="12140"/>
                </a:lnTo>
                <a:lnTo>
                  <a:pt x="582" y="12419"/>
                </a:lnTo>
                <a:lnTo>
                  <a:pt x="773" y="12680"/>
                </a:lnTo>
                <a:lnTo>
                  <a:pt x="985" y="12866"/>
                </a:lnTo>
                <a:lnTo>
                  <a:pt x="1198" y="12997"/>
                </a:lnTo>
                <a:lnTo>
                  <a:pt x="1434" y="13108"/>
                </a:lnTo>
                <a:lnTo>
                  <a:pt x="1646" y="13183"/>
                </a:lnTo>
                <a:lnTo>
                  <a:pt x="1893" y="13183"/>
                </a:lnTo>
                <a:lnTo>
                  <a:pt x="2106" y="13146"/>
                </a:lnTo>
                <a:lnTo>
                  <a:pt x="2296" y="13071"/>
                </a:lnTo>
                <a:lnTo>
                  <a:pt x="2464" y="12960"/>
                </a:lnTo>
                <a:lnTo>
                  <a:pt x="2621" y="12792"/>
                </a:lnTo>
                <a:lnTo>
                  <a:pt x="2722" y="12606"/>
                </a:lnTo>
                <a:lnTo>
                  <a:pt x="2834" y="12419"/>
                </a:lnTo>
                <a:lnTo>
                  <a:pt x="2957" y="12289"/>
                </a:lnTo>
                <a:lnTo>
                  <a:pt x="3114" y="12177"/>
                </a:lnTo>
                <a:lnTo>
                  <a:pt x="3260" y="12103"/>
                </a:lnTo>
                <a:lnTo>
                  <a:pt x="3439" y="12103"/>
                </a:lnTo>
                <a:lnTo>
                  <a:pt x="3607" y="12103"/>
                </a:lnTo>
                <a:lnTo>
                  <a:pt x="3753" y="12177"/>
                </a:lnTo>
                <a:lnTo>
                  <a:pt x="3932" y="12252"/>
                </a:lnTo>
                <a:lnTo>
                  <a:pt x="4100" y="12364"/>
                </a:lnTo>
                <a:lnTo>
                  <a:pt x="4257" y="12494"/>
                </a:lnTo>
                <a:lnTo>
                  <a:pt x="4380" y="12643"/>
                </a:lnTo>
                <a:lnTo>
                  <a:pt x="4514" y="12829"/>
                </a:lnTo>
                <a:lnTo>
                  <a:pt x="4593" y="13034"/>
                </a:lnTo>
                <a:lnTo>
                  <a:pt x="4682" y="13257"/>
                </a:lnTo>
                <a:lnTo>
                  <a:pt x="4727" y="13462"/>
                </a:lnTo>
                <a:lnTo>
                  <a:pt x="4750" y="13686"/>
                </a:lnTo>
                <a:lnTo>
                  <a:pt x="4727" y="14282"/>
                </a:lnTo>
                <a:lnTo>
                  <a:pt x="4682" y="15045"/>
                </a:lnTo>
                <a:lnTo>
                  <a:pt x="4638" y="15976"/>
                </a:lnTo>
                <a:lnTo>
                  <a:pt x="4615" y="16926"/>
                </a:lnTo>
                <a:lnTo>
                  <a:pt x="4593" y="17968"/>
                </a:lnTo>
                <a:lnTo>
                  <a:pt x="4593" y="19011"/>
                </a:lnTo>
                <a:lnTo>
                  <a:pt x="4615" y="19514"/>
                </a:lnTo>
                <a:lnTo>
                  <a:pt x="4638" y="19980"/>
                </a:lnTo>
                <a:lnTo>
                  <a:pt x="4682" y="20426"/>
                </a:lnTo>
                <a:lnTo>
                  <a:pt x="4750" y="20836"/>
                </a:lnTo>
                <a:lnTo>
                  <a:pt x="4873" y="20929"/>
                </a:lnTo>
                <a:lnTo>
                  <a:pt x="5063" y="21004"/>
                </a:lnTo>
                <a:lnTo>
                  <a:pt x="5287" y="21078"/>
                </a:lnTo>
                <a:lnTo>
                  <a:pt x="5500" y="21115"/>
                </a:lnTo>
                <a:lnTo>
                  <a:pt x="6060" y="21115"/>
                </a:lnTo>
                <a:lnTo>
                  <a:pt x="6654" y="21078"/>
                </a:lnTo>
                <a:lnTo>
                  <a:pt x="7326" y="21004"/>
                </a:lnTo>
                <a:lnTo>
                  <a:pt x="8010" y="20929"/>
                </a:lnTo>
                <a:lnTo>
                  <a:pt x="8704" y="20855"/>
                </a:lnTo>
                <a:lnTo>
                  <a:pt x="9365" y="20836"/>
                </a:ln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ru-RU" sz="1400" b="1"/>
              <a:t>Тропосфера</a:t>
            </a:r>
          </a:p>
        </p:txBody>
      </p:sp>
      <p:sp>
        <p:nvSpPr>
          <p:cNvPr id="7179" name="Puzzle3"/>
          <p:cNvSpPr>
            <a:spLocks noChangeAspect="1" noEditPoints="1" noChangeArrowheads="1"/>
          </p:cNvSpPr>
          <p:nvPr/>
        </p:nvSpPr>
        <p:spPr bwMode="blackWhite">
          <a:xfrm>
            <a:off x="7620000" y="3962400"/>
            <a:ext cx="1524000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rgbClr val="00FF00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endParaRPr lang="ru-RU" sz="1600" b="1"/>
          </a:p>
          <a:p>
            <a:pPr algn="ctr" eaLnBrk="0" hangingPunct="0"/>
            <a:r>
              <a:rPr lang="ru-RU" sz="1600" b="1"/>
              <a:t>Ампли</a:t>
            </a:r>
          </a:p>
          <a:p>
            <a:pPr algn="ctr" eaLnBrk="0" hangingPunct="0"/>
            <a:r>
              <a:rPr lang="ru-RU" sz="1600" b="1"/>
              <a:t>туда</a:t>
            </a:r>
          </a:p>
        </p:txBody>
      </p:sp>
      <p:sp>
        <p:nvSpPr>
          <p:cNvPr id="7180" name="Puzzle3"/>
          <p:cNvSpPr>
            <a:spLocks noChangeAspect="1" noEditPoints="1" noChangeArrowheads="1"/>
          </p:cNvSpPr>
          <p:nvPr/>
        </p:nvSpPr>
        <p:spPr bwMode="blackWhite">
          <a:xfrm>
            <a:off x="5715000" y="4191000"/>
            <a:ext cx="11922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anchor="ctr" anchorCtr="1">
            <a:flatTx/>
          </a:bodyPr>
          <a:lstStyle/>
          <a:p>
            <a:pPr algn="ctr" eaLnBrk="0" hangingPunct="0"/>
            <a:r>
              <a:rPr lang="ru-RU" sz="1600" b="1"/>
              <a:t>Атмос</a:t>
            </a:r>
          </a:p>
          <a:p>
            <a:pPr algn="ctr" eaLnBrk="0" hangingPunct="0"/>
            <a:r>
              <a:rPr lang="ru-RU" sz="1600" b="1"/>
              <a:t>фера</a:t>
            </a:r>
          </a:p>
        </p:txBody>
      </p:sp>
      <p:sp>
        <p:nvSpPr>
          <p:cNvPr id="13" name="Капля 12">
            <a:hlinkClick r:id="" action="ppaction://hlinkshowjump?jump=firstslide"/>
          </p:cNvPr>
          <p:cNvSpPr/>
          <p:nvPr/>
        </p:nvSpPr>
        <p:spPr bwMode="auto">
          <a:xfrm rot="9482946">
            <a:off x="341313" y="5691188"/>
            <a:ext cx="838200" cy="762000"/>
          </a:xfrm>
          <a:prstGeom prst="teardrop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02312E-6 L -0.05677 -0.540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0867E-6 L -0.2625 -0.360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457E-6 L -0.425 -0.2964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00416 -0.3657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9191E-6 L -0.40417 -0.2330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475 0.0120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 build="p"/>
      <p:bldP spid="7172" grpId="0" animBg="1"/>
      <p:bldP spid="7172" grpId="1" animBg="1"/>
      <p:bldP spid="7175" grpId="0" animBg="1"/>
      <p:bldP spid="7175" grpId="1" animBg="1"/>
      <p:bldP spid="7176" grpId="0" animBg="1"/>
      <p:bldP spid="7176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4E8A39-7477-4EE0-8894-CA244F2BAC1C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741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2607F223-4FC0-4324-AFC6-7E2B83487568}" type="slidenum">
              <a:rPr lang="ru-RU"/>
              <a:pPr lvl="1">
                <a:defRPr/>
              </a:pPr>
              <a:t>5</a:t>
            </a:fld>
            <a:endParaRPr lang="ru-RU">
              <a:latin typeface="Georgia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Почему весы так себя ведут?</a:t>
            </a: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46482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2438400" y="198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2438400" y="1981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38862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1828800" y="3124200"/>
            <a:ext cx="1219200" cy="1219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pic>
        <p:nvPicPr>
          <p:cNvPr id="17419" name="Picture 16" descr="MC9004369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0" descr="MC900345484[1]"/>
          <p:cNvPicPr>
            <a:picLocks noChangeAspect="1" noChangeArrowheads="1"/>
          </p:cNvPicPr>
          <p:nvPr/>
        </p:nvPicPr>
        <p:blipFill>
          <a:blip r:embed="rId4" cstate="print"/>
          <a:srcRect t="45445" r="40495"/>
          <a:stretch>
            <a:fillRect/>
          </a:stretch>
        </p:blipFill>
        <p:spPr bwMode="auto">
          <a:xfrm>
            <a:off x="1905000" y="44958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5" name="AutoShape 23"/>
          <p:cNvSpPr>
            <a:spLocks noChangeArrowheads="1"/>
          </p:cNvSpPr>
          <p:nvPr/>
        </p:nvSpPr>
        <p:spPr bwMode="auto">
          <a:xfrm rot="-890396">
            <a:off x="1905000" y="2590800"/>
            <a:ext cx="304800" cy="609600"/>
          </a:xfrm>
          <a:prstGeom prst="cloudCallout">
            <a:avLst>
              <a:gd name="adj1" fmla="val 72463"/>
              <a:gd name="adj2" fmla="val 10271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ru-RU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 rot="445394">
            <a:off x="2603500" y="2600325"/>
            <a:ext cx="457200" cy="609600"/>
          </a:xfrm>
          <a:prstGeom prst="cloudCallout">
            <a:avLst>
              <a:gd name="adj1" fmla="val -75338"/>
              <a:gd name="adj2" fmla="val 9096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ru-RU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6934200" y="1981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24" name="Picture 26" descr="MC9004369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76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AutoShape 28"/>
          <p:cNvSpPr>
            <a:spLocks noChangeArrowheads="1"/>
          </p:cNvSpPr>
          <p:nvPr/>
        </p:nvSpPr>
        <p:spPr bwMode="auto">
          <a:xfrm>
            <a:off x="6324600" y="3124200"/>
            <a:ext cx="1219200" cy="1219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Rectangle 30"/>
          <p:cNvSpPr>
            <a:spLocks noChangeArrowheads="1"/>
          </p:cNvSpPr>
          <p:nvPr/>
        </p:nvSpPr>
        <p:spPr bwMode="auto">
          <a:xfrm>
            <a:off x="2971800" y="4648200"/>
            <a:ext cx="152400" cy="685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0" name="Капля 19">
            <a:hlinkClick r:id="" action="ppaction://hlinkshowjump?jump=firstslide"/>
          </p:cNvPr>
          <p:cNvSpPr/>
          <p:nvPr/>
        </p:nvSpPr>
        <p:spPr bwMode="auto">
          <a:xfrm rot="9038167">
            <a:off x="482600" y="5327650"/>
            <a:ext cx="842963" cy="946150"/>
          </a:xfrm>
          <a:prstGeom prst="teardrop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animBg="1"/>
      <p:bldP spid="82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5F76B6-3B71-4600-8E02-0A6D1564EDD4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843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293B68B-B12D-4C75-9E69-A73E5F32D9C5}" type="slidenum">
              <a:rPr lang="ru-RU"/>
              <a:pPr lvl="1">
                <a:defRPr/>
              </a:pPr>
              <a:t>6</a:t>
            </a:fld>
            <a:endParaRPr lang="ru-RU">
              <a:latin typeface="Georgia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 чём говорил опыт?</a:t>
            </a: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В колбах был воздух.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При нагревании воздух в одной колбе расширился и вышел из неё.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В колбе воздуха стало меньше.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</a:rPr>
              <a:t>Опыт доказывает, что воздух имеет вес!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chemeClr val="hlink"/>
                </a:solidFill>
              </a:rPr>
              <a:t>Все предметы на Земле имеют вес и давят друг на друга!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7AEAAF9-2D00-4EA6-8CBE-5D33E0BD7E66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1945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4E81BEB-4675-4D20-B5B0-E6FCABD4F0E3}" type="slidenum">
              <a:rPr lang="ru-RU"/>
              <a:pPr lvl="1">
                <a:defRPr/>
              </a:pPr>
              <a:t>7</a:t>
            </a:fld>
            <a:endParaRPr lang="ru-RU">
              <a:latin typeface="Georgia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Почему мы не чувствуем давления?</a:t>
            </a: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Потому что внешнее давление уравновешено с внутренним давлением.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Когда мы чувствуем давление воздуха на нас?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Когда на машине поднимаемся в гору или когда взлетаем на самолёте.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Воздух давит на наши барабанные перепонки и нам закладывает уши.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D1AB09-4FA3-4357-A622-E505905C9ED2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048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35A124C-3689-46C3-BB4B-605931D99985}" type="slidenum">
              <a:rPr lang="ru-RU"/>
              <a:pPr lvl="1">
                <a:defRPr/>
              </a:pPr>
              <a:t>8</a:t>
            </a:fld>
            <a:endParaRPr lang="ru-RU">
              <a:latin typeface="Georgia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80375" cy="2286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>
                <a:solidFill>
                  <a:schemeClr val="hlink"/>
                </a:solidFill>
                <a:latin typeface="Georgia" pitchFamily="18" charset="0"/>
              </a:rPr>
              <a:t>Атмосферное давление</a:t>
            </a:r>
            <a:r>
              <a:rPr lang="ru-RU" sz="4000">
                <a:latin typeface="Georgia" pitchFamily="18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Georgia" pitchFamily="18" charset="0"/>
              </a:rPr>
              <a:t>– это сила с которой воздух давит на Земную поверхность и на все предметы, находящиеся на ней.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7772400" cy="167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chemeClr val="hlink"/>
                </a:solidFill>
              </a:rPr>
              <a:t>Барометр </a:t>
            </a:r>
            <a:r>
              <a:rPr lang="ru-RU" sz="3600" smtClean="0"/>
              <a:t>– прибор, которым измеряют атмосферное давление.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A8D170-888A-47E0-A410-15A87654C094}" type="datetime1">
              <a:rPr lang="ru-RU" smtClean="0"/>
              <a:pPr/>
              <a:t>23.09.2013</a:t>
            </a:fld>
            <a:endParaRPr lang="ru-RU" smtClean="0"/>
          </a:p>
        </p:txBody>
      </p:sp>
      <p:sp>
        <p:nvSpPr>
          <p:cNvPr id="2150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учитель географии Буга Ю.В.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A506E46-A65F-446E-AE22-E2EC91488828}" type="slidenum">
              <a:rPr lang="ru-RU"/>
              <a:pPr lvl="1">
                <a:defRPr/>
              </a:pPr>
              <a:t>9</a:t>
            </a:fld>
            <a:endParaRPr lang="ru-RU">
              <a:latin typeface="Georgia" pitchFamily="18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080375" cy="2590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>
                <a:effectLst/>
                <a:latin typeface="Georgia" pitchFamily="18" charset="0"/>
              </a:rPr>
              <a:t>Единицы измерения атмосферного давления – миллиметры ртутного столба</a:t>
            </a:r>
            <a:r>
              <a:rPr lang="ru-RU" sz="2800" b="1">
                <a:latin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</a:rPr>
            </a:br>
            <a:r>
              <a:rPr lang="ru-RU" sz="2800" b="1" i="1">
                <a:solidFill>
                  <a:schemeClr val="hlink"/>
                </a:solidFill>
                <a:latin typeface="Times New Roman" pitchFamily="18" charset="0"/>
              </a:rPr>
              <a:t>мм.рт.ст</a:t>
            </a:r>
            <a:br>
              <a:rPr lang="ru-RU" sz="2800" b="1" i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2800" b="1" i="1">
                <a:solidFill>
                  <a:srgbClr val="FFFF66"/>
                </a:solidFill>
                <a:effectLst/>
                <a:latin typeface="Times New Roman" pitchFamily="18" charset="0"/>
              </a:rPr>
              <a:t>Атмосферное давление на уровне моря, на 45</a:t>
            </a:r>
            <a:r>
              <a:rPr lang="en-US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 широты, при </a:t>
            </a:r>
            <a:r>
              <a:rPr lang="en-US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br>
              <a:rPr lang="ru-RU" sz="2800" b="1" i="1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СОСТАВЛЯЕТ  750 мм.рт.ст. и считается</a:t>
            </a:r>
            <a:br>
              <a:rPr lang="ru-RU" sz="2800" b="1" i="1" u="sng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>
                <a:solidFill>
                  <a:srgbClr val="00FFFF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i="1" u="sng">
                <a:solidFill>
                  <a:srgbClr val="00FFFF"/>
                </a:solidFill>
                <a:effectLst/>
                <a:latin typeface="Georgia" pitchFamily="18" charset="0"/>
                <a:cs typeface="Times New Roman" pitchFamily="18" charset="0"/>
              </a:rPr>
              <a:t>НОРМАЛЬНЫМ АТМОСФЕРНЫМ ДАВЛЕНИЕМ!</a:t>
            </a:r>
            <a:endParaRPr lang="en-US" sz="2400" i="1" u="sng">
              <a:solidFill>
                <a:srgbClr val="00FFFF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1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FFFF66"/>
                </a:solidFill>
              </a:rPr>
              <a:t>Как измерить атмосферное давление?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При подъёме на </a:t>
            </a:r>
            <a:r>
              <a:rPr lang="ru-RU" u="sng" smtClean="0">
                <a:solidFill>
                  <a:schemeClr val="hlink"/>
                </a:solidFill>
              </a:rPr>
              <a:t>1 км в гору</a:t>
            </a:r>
            <a:r>
              <a:rPr lang="ru-RU" smtClean="0">
                <a:solidFill>
                  <a:schemeClr val="hlink"/>
                </a:solidFill>
              </a:rPr>
              <a:t> – давление </a:t>
            </a:r>
            <a:r>
              <a:rPr lang="ru-RU" u="sng" smtClean="0">
                <a:solidFill>
                  <a:schemeClr val="hlink"/>
                </a:solidFill>
              </a:rPr>
              <a:t>падает на 100 мм.рт.ст.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334</TotalTime>
  <Words>681</Words>
  <Application>Microsoft Office PowerPoint</Application>
  <PresentationFormat>Экран (4:3)</PresentationFormat>
  <Paragraphs>147</Paragraphs>
  <Slides>14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Georgia</vt:lpstr>
      <vt:lpstr>Arial</vt:lpstr>
      <vt:lpstr>Wingdings</vt:lpstr>
      <vt:lpstr>Times New Roman</vt:lpstr>
      <vt:lpstr>Учебный курс</vt:lpstr>
      <vt:lpstr>Атмосферное давление</vt:lpstr>
      <vt:lpstr>Цель урока: </vt:lpstr>
      <vt:lpstr>План работы:</vt:lpstr>
      <vt:lpstr>Географический диктант: </vt:lpstr>
      <vt:lpstr>Почему весы так себя ведут?</vt:lpstr>
      <vt:lpstr>О чём говорил опыт?</vt:lpstr>
      <vt:lpstr>Почему мы не чувствуем давления?</vt:lpstr>
      <vt:lpstr>Атмосферное давление – это сила с которой воздух давит на Земную поверхность и на все предметы, находящиеся на ней.</vt:lpstr>
      <vt:lpstr>Единицы измерения атмосферного давления – миллиметры ртутного столба мм.рт.ст Атмосферное давление на уровне моря, на 45° широты, при t = 0°С  СОСТАВЛЯЕТ  750 мм.рт.ст. и считается !НОРМАЛЬНЫМ АТМОСФЕРНЫМ ДАВЛЕНИЕМ!</vt:lpstr>
      <vt:lpstr>Слайд 10</vt:lpstr>
      <vt:lpstr>Что мы узнали за урок?</vt:lpstr>
      <vt:lpstr>Задача для закрепления:</vt:lpstr>
      <vt:lpstr>Задача для самостоятельного решения: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Буга Евгений</dc:creator>
  <cp:lastModifiedBy>Буга Евгений</cp:lastModifiedBy>
  <cp:revision>10</cp:revision>
  <cp:lastPrinted>1601-01-01T00:00:00Z</cp:lastPrinted>
  <dcterms:created xsi:type="dcterms:W3CDTF">1601-01-01T00:00:00Z</dcterms:created>
  <dcterms:modified xsi:type="dcterms:W3CDTF">2013-09-23T10:57:14Z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