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8" r:id="rId4"/>
    <p:sldId id="257" r:id="rId5"/>
    <p:sldId id="265" r:id="rId6"/>
    <p:sldId id="259" r:id="rId7"/>
    <p:sldId id="263" r:id="rId8"/>
    <p:sldId id="264" r:id="rId9"/>
    <p:sldId id="266" r:id="rId10"/>
    <p:sldId id="267" r:id="rId11"/>
    <p:sldId id="268" r:id="rId12"/>
    <p:sldId id="269" r:id="rId13"/>
    <p:sldId id="270" r:id="rId14"/>
    <p:sldId id="271" r:id="rId15"/>
    <p:sldId id="274" r:id="rId16"/>
    <p:sldId id="275" r:id="rId17"/>
    <p:sldId id="276" r:id="rId18"/>
    <p:sldId id="279" r:id="rId19"/>
    <p:sldId id="278"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Лист1!$B$1</c:f>
              <c:strCache>
                <c:ptCount val="1"/>
                <c:pt idx="0">
                  <c:v>да</c:v>
                </c:pt>
              </c:strCache>
            </c:strRef>
          </c:tx>
          <c:dLbls>
            <c:showVal val="1"/>
          </c:dLbls>
          <c:cat>
            <c:strRef>
              <c:f>Лист1!$A$2:$A$6</c:f>
              <c:strCache>
                <c:ptCount val="5"/>
                <c:pt idx="0">
                  <c:v>Понравилась работа группы?</c:v>
                </c:pt>
                <c:pt idx="1">
                  <c:v>Спорсмену необходимо знать физику?</c:v>
                </c:pt>
                <c:pt idx="2">
                  <c:v>Хотели бы поехать на олимпиаду?</c:v>
                </c:pt>
                <c:pt idx="3">
                  <c:v>У тебя есть лыжи или коньки?</c:v>
                </c:pt>
                <c:pt idx="4">
                  <c:v>Тебе нравится кататься на санках?</c:v>
                </c:pt>
              </c:strCache>
            </c:strRef>
          </c:cat>
          <c:val>
            <c:numRef>
              <c:f>Лист1!$B$2:$B$6</c:f>
              <c:numCache>
                <c:formatCode>General</c:formatCode>
                <c:ptCount val="5"/>
                <c:pt idx="0">
                  <c:v>15</c:v>
                </c:pt>
                <c:pt idx="1">
                  <c:v>15</c:v>
                </c:pt>
                <c:pt idx="2">
                  <c:v>13</c:v>
                </c:pt>
                <c:pt idx="3">
                  <c:v>10</c:v>
                </c:pt>
                <c:pt idx="4">
                  <c:v>12</c:v>
                </c:pt>
              </c:numCache>
            </c:numRef>
          </c:val>
        </c:ser>
        <c:ser>
          <c:idx val="1"/>
          <c:order val="1"/>
          <c:tx>
            <c:strRef>
              <c:f>Лист1!$C$1</c:f>
              <c:strCache>
                <c:ptCount val="1"/>
                <c:pt idx="0">
                  <c:v>нет</c:v>
                </c:pt>
              </c:strCache>
            </c:strRef>
          </c:tx>
          <c:dLbls>
            <c:showVal val="1"/>
          </c:dLbls>
          <c:cat>
            <c:strRef>
              <c:f>Лист1!$A$2:$A$6</c:f>
              <c:strCache>
                <c:ptCount val="5"/>
                <c:pt idx="0">
                  <c:v>Понравилась работа группы?</c:v>
                </c:pt>
                <c:pt idx="1">
                  <c:v>Спорсмену необходимо знать физику?</c:v>
                </c:pt>
                <c:pt idx="2">
                  <c:v>Хотели бы поехать на олимпиаду?</c:v>
                </c:pt>
                <c:pt idx="3">
                  <c:v>У тебя есть лыжи или коньки?</c:v>
                </c:pt>
                <c:pt idx="4">
                  <c:v>Тебе нравится кататься на санках?</c:v>
                </c:pt>
              </c:strCache>
            </c:strRef>
          </c:cat>
          <c:val>
            <c:numRef>
              <c:f>Лист1!$C$2:$C$6</c:f>
              <c:numCache>
                <c:formatCode>General</c:formatCode>
                <c:ptCount val="5"/>
                <c:pt idx="0">
                  <c:v>0</c:v>
                </c:pt>
                <c:pt idx="1">
                  <c:v>0</c:v>
                </c:pt>
                <c:pt idx="2">
                  <c:v>2</c:v>
                </c:pt>
                <c:pt idx="3">
                  <c:v>5</c:v>
                </c:pt>
                <c:pt idx="4">
                  <c:v>3</c:v>
                </c:pt>
              </c:numCache>
            </c:numRef>
          </c:val>
        </c:ser>
        <c:shape val="cylinder"/>
        <c:axId val="34733056"/>
        <c:axId val="34865920"/>
        <c:axId val="0"/>
      </c:bar3DChart>
      <c:catAx>
        <c:axId val="34733056"/>
        <c:scaling>
          <c:orientation val="minMax"/>
        </c:scaling>
        <c:axPos val="b"/>
        <c:tickLblPos val="nextTo"/>
        <c:txPr>
          <a:bodyPr/>
          <a:lstStyle/>
          <a:p>
            <a:pPr>
              <a:defRPr>
                <a:solidFill>
                  <a:srgbClr val="002060"/>
                </a:solidFill>
              </a:defRPr>
            </a:pPr>
            <a:endParaRPr lang="ru-RU"/>
          </a:p>
        </c:txPr>
        <c:crossAx val="34865920"/>
        <c:crosses val="autoZero"/>
        <c:auto val="1"/>
        <c:lblAlgn val="ctr"/>
        <c:lblOffset val="100"/>
      </c:catAx>
      <c:valAx>
        <c:axId val="34865920"/>
        <c:scaling>
          <c:orientation val="minMax"/>
        </c:scaling>
        <c:axPos val="l"/>
        <c:majorGridlines/>
        <c:numFmt formatCode="General" sourceLinked="1"/>
        <c:tickLblPos val="nextTo"/>
        <c:crossAx val="34733056"/>
        <c:crosses val="autoZero"/>
        <c:crossBetween val="between"/>
      </c:valAx>
    </c:plotArea>
    <c:legend>
      <c:legendPos val="r"/>
      <c:layout>
        <c:manualLayout>
          <c:xMode val="edge"/>
          <c:yMode val="edge"/>
          <c:x val="0.89466438222999933"/>
          <c:y val="0.24470492115593817"/>
          <c:w val="7.910104986876644E-2"/>
          <c:h val="0.11088182715268016"/>
        </c:manualLayout>
      </c:layout>
      <c:txPr>
        <a:bodyPr/>
        <a:lstStyle/>
        <a:p>
          <a:pPr>
            <a:defRPr sz="1800"/>
          </a:pPr>
          <a:endParaRPr lang="ru-RU"/>
        </a:p>
      </c:txPr>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A050F8-5385-45BD-81D6-EE8221CBD8FA}" type="datetimeFigureOut">
              <a:rPr lang="ru-RU" smtClean="0"/>
              <a:pPr/>
              <a:t>15.12.2013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8811C2D-48F9-4FB7-A82F-BD2B9F956032}"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56000" contrast="-61000"/>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050F8-5385-45BD-81D6-EE8221CBD8FA}" type="datetimeFigureOut">
              <a:rPr lang="ru-RU" smtClean="0"/>
              <a:pPr/>
              <a:t>15.12.2013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11C2D-48F9-4FB7-A82F-BD2B9F956032}"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google.ru/search?q=&#1090;&#1072;&#1083;&#1080;&#1089;&#1084;&#1072;&#1085;+&#1089;&#1086;&#1095;&#1080;&#1085;&#1089;&#1082;&#1086;&#1081;+&#1086;&#1083;&#1080;&#1084;&#1087;&#1080;&#1072;&#1076;&#1099;&amp;newwindow=1&amp;tbm=isch&amp;tbo=u&amp;source=univ&amp;sa=X&amp;ei=-JONUoHcHOen4" TargetMode="External"/><Relationship Id="rId3" Type="http://schemas.openxmlformats.org/officeDocument/2006/relationships/hyperlink" Target="http://large-sport.ru/zimnie-vidy-sporta-v-rossii" TargetMode="External"/><Relationship Id="rId7" Type="http://schemas.openxmlformats.org/officeDocument/2006/relationships/hyperlink" Target="http://sportbum.ru/BegNaConkah.html" TargetMode="External"/><Relationship Id="rId2" Type="http://schemas.openxmlformats.org/officeDocument/2006/relationships/hyperlink" Target="http://nsportal.ru/" TargetMode="External"/><Relationship Id="rId1" Type="http://schemas.openxmlformats.org/officeDocument/2006/relationships/slideLayout" Target="../slideLayouts/slideLayout2.xml"/><Relationship Id="rId6" Type="http://schemas.openxmlformats.org/officeDocument/2006/relationships/hyperlink" Target="http://www.nkj.ru/archive/articles/10320/" TargetMode="External"/><Relationship Id="rId5" Type="http://schemas.openxmlformats.org/officeDocument/2006/relationships/hyperlink" Target="http://&#1074;&#1099;&#1073;&#1086;&#1088;-&#1090;&#1086;&#1074;&#1072;&#1088;&#1072;.&#1088;&#1092;/sport/100-vibor-l" TargetMode="External"/><Relationship Id="rId4" Type="http://schemas.openxmlformats.org/officeDocument/2006/relationships/hyperlink" Target="http://sportinsochi.com/kerling.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214290"/>
            <a:ext cx="7772400" cy="1470025"/>
          </a:xfrm>
        </p:spPr>
        <p:txBody>
          <a:bodyPr>
            <a:noAutofit/>
          </a:bodyPr>
          <a:lstStyle/>
          <a:p>
            <a:pPr>
              <a:defRPr/>
            </a:pPr>
            <a:r>
              <a:rPr lang="ru-RU" sz="3600" dirty="0" smtClean="0"/>
              <a:t>Команда знайки</a:t>
            </a:r>
            <a:r>
              <a:rPr lang="en-GB" sz="3600" dirty="0"/>
              <a:t/>
            </a:r>
            <a:br>
              <a:rPr lang="en-GB" sz="3600" dirty="0"/>
            </a:br>
            <a:r>
              <a:rPr lang="ru-RU" sz="3600" dirty="0"/>
              <a:t>Номер </a:t>
            </a:r>
            <a:r>
              <a:rPr lang="ru-RU" sz="3600" dirty="0" smtClean="0"/>
              <a:t>14</a:t>
            </a:r>
            <a:r>
              <a:rPr lang="en-GB" sz="3600" dirty="0" smtClean="0"/>
              <a:t>f</a:t>
            </a:r>
            <a:r>
              <a:rPr lang="ru-RU" sz="3600" dirty="0" smtClean="0"/>
              <a:t>932</a:t>
            </a:r>
            <a:r>
              <a:rPr lang="ru-RU" sz="3600" dirty="0">
                <a:solidFill>
                  <a:schemeClr val="tx1">
                    <a:lumMod val="50000"/>
                    <a:lumOff val="50000"/>
                  </a:schemeClr>
                </a:solidFill>
              </a:rPr>
              <a:t/>
            </a:r>
            <a:br>
              <a:rPr lang="ru-RU" sz="3600" dirty="0">
                <a:solidFill>
                  <a:schemeClr val="tx1">
                    <a:lumMod val="50000"/>
                    <a:lumOff val="50000"/>
                  </a:schemeClr>
                </a:solidFill>
              </a:rPr>
            </a:br>
            <a:endParaRPr lang="ru-RU" sz="3600" dirty="0"/>
          </a:p>
        </p:txBody>
      </p:sp>
      <p:sp>
        <p:nvSpPr>
          <p:cNvPr id="3" name="Подзаголовок 2"/>
          <p:cNvSpPr>
            <a:spLocks noGrp="1"/>
          </p:cNvSpPr>
          <p:nvPr>
            <p:ph type="subTitle" idx="1"/>
          </p:nvPr>
        </p:nvSpPr>
        <p:spPr>
          <a:xfrm>
            <a:off x="571472" y="1643050"/>
            <a:ext cx="8286808" cy="2500330"/>
          </a:xfrm>
        </p:spPr>
        <p:txBody>
          <a:bodyPr>
            <a:noAutofit/>
          </a:bodyPr>
          <a:lstStyle/>
          <a:p>
            <a:r>
              <a:rPr lang="ru-RU" sz="3600" dirty="0" smtClean="0">
                <a:solidFill>
                  <a:schemeClr val="tx1"/>
                </a:solidFill>
              </a:rPr>
              <a:t>Презентация по итогам урока-беседы </a:t>
            </a:r>
            <a:br>
              <a:rPr lang="ru-RU" sz="3600" dirty="0" smtClean="0">
                <a:solidFill>
                  <a:schemeClr val="tx1"/>
                </a:solidFill>
              </a:rPr>
            </a:br>
            <a:r>
              <a:rPr lang="ru-RU" sz="3600" dirty="0" smtClean="0">
                <a:solidFill>
                  <a:schemeClr val="tx1"/>
                </a:solidFill>
              </a:rPr>
              <a:t>«Готовимся к зимней Олимпиаде: советы спортсменам и тренерам(зимние виды спорта и сила трения)»</a:t>
            </a:r>
            <a:endParaRPr lang="ru-RU" sz="3600" dirty="0">
              <a:solidFill>
                <a:schemeClr val="tx1"/>
              </a:solidFill>
            </a:endParaRPr>
          </a:p>
        </p:txBody>
      </p:sp>
      <p:sp>
        <p:nvSpPr>
          <p:cNvPr id="4" name="Прямоугольник 3"/>
          <p:cNvSpPr/>
          <p:nvPr/>
        </p:nvSpPr>
        <p:spPr>
          <a:xfrm>
            <a:off x="3071802" y="5929330"/>
            <a:ext cx="4572000" cy="707886"/>
          </a:xfrm>
          <a:prstGeom prst="rect">
            <a:avLst/>
          </a:prstGeom>
        </p:spPr>
        <p:txBody>
          <a:bodyPr>
            <a:spAutoFit/>
          </a:bodyPr>
          <a:lstStyle/>
          <a:p>
            <a:pPr algn="ctr"/>
            <a:r>
              <a:rPr lang="ru-RU" sz="2000" dirty="0" smtClean="0">
                <a:latin typeface="Calibri" pitchFamily="34" charset="0"/>
              </a:rPr>
              <a:t>МКОУ  Брединская СОШ №1  п.Бреды.</a:t>
            </a:r>
          </a:p>
          <a:p>
            <a:pPr algn="ctr"/>
            <a:r>
              <a:rPr lang="ru-RU" sz="2000" dirty="0" smtClean="0">
                <a:latin typeface="Calibri" pitchFamily="34" charset="0"/>
              </a:rPr>
              <a:t>2013 год</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285720" y="142852"/>
            <a:ext cx="8643998" cy="6500858"/>
          </a:xfrm>
        </p:spPr>
        <p:txBody>
          <a:bodyPr>
            <a:normAutofit fontScale="85000" lnSpcReduction="20000"/>
          </a:bodyPr>
          <a:lstStyle/>
          <a:p>
            <a:pPr>
              <a:buNone/>
            </a:pPr>
            <a:r>
              <a:rPr lang="ru-RU" dirty="0" smtClean="0">
                <a:cs typeface="Arial" charset="0"/>
              </a:rPr>
              <a:t>                </a:t>
            </a:r>
            <a:r>
              <a:rPr lang="ru-RU" dirty="0" smtClean="0">
                <a:solidFill>
                  <a:srgbClr val="FF0000"/>
                </a:solidFill>
                <a:cs typeface="Arial" charset="0"/>
              </a:rPr>
              <a:t>Взаимодействие конька со льдом в процессе </a:t>
            </a:r>
            <a:r>
              <a:rPr lang="ru-RU" dirty="0" smtClean="0">
                <a:cs typeface="Arial" charset="0"/>
              </a:rPr>
              <a:t>толчка в значительной степени зависит и от маховых движений конечностями и туловищем. </a:t>
            </a:r>
          </a:p>
          <a:p>
            <a:pPr>
              <a:buFont typeface="Wingdings" pitchFamily="2" charset="2"/>
              <a:buChar char="v"/>
            </a:pPr>
            <a:r>
              <a:rPr lang="ru-RU" dirty="0" smtClean="0">
                <a:cs typeface="Arial" charset="0"/>
              </a:rPr>
              <a:t>  Эти движения влияют на величину опорной реакции и                     должны быть согласованы с другими движениями в толчке, в первую очередь со сгибанием и разгибанием толчковой ноги. </a:t>
            </a:r>
          </a:p>
          <a:p>
            <a:pPr>
              <a:buFont typeface="Wingdings" pitchFamily="2" charset="2"/>
              <a:buChar char="v"/>
            </a:pPr>
            <a:r>
              <a:rPr lang="ru-RU" dirty="0" smtClean="0">
                <a:cs typeface="Arial" charset="0"/>
              </a:rPr>
              <a:t>      Уклон в движении лезвий под влиянием давления на них: если сила маятника будет прилагаться в плоскости лезвия, то отклонение лезвия в стороны от заданной траектории будет невозможен, но сила маятника совершит более острый угол со льдом, особенно в конце усилия, чем лезвие. Это означает, что как только место давления передвинется к передней стойке ботинка, эффективность загиба лезвия будет утеряна. Вероятно это является причиной, того, что след лезвия, оставляемый на льду после проката, делается прямым.</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868" y="857232"/>
            <a:ext cx="4643470" cy="1143000"/>
          </a:xfrm>
        </p:spPr>
        <p:txBody>
          <a:bodyPr>
            <a:normAutofit fontScale="90000"/>
          </a:bodyPr>
          <a:lstStyle/>
          <a:p>
            <a:r>
              <a:rPr lang="ru-RU" dirty="0" smtClean="0">
                <a:solidFill>
                  <a:srgbClr val="C00000"/>
                </a:solidFill>
              </a:rPr>
              <a:t>Фигурное катание</a:t>
            </a:r>
            <a:br>
              <a:rPr lang="ru-RU" dirty="0" smtClean="0">
                <a:solidFill>
                  <a:srgbClr val="C00000"/>
                </a:solidFill>
              </a:rPr>
            </a:br>
            <a:endParaRPr lang="ru-RU" dirty="0">
              <a:solidFill>
                <a:srgbClr val="C00000"/>
              </a:solidFill>
            </a:endParaRPr>
          </a:p>
        </p:txBody>
      </p:sp>
      <p:pic>
        <p:nvPicPr>
          <p:cNvPr id="4" name="Содержимое 3" descr="fk.jpg"/>
          <p:cNvPicPr>
            <a:picLocks noGrp="1" noChangeAspect="1"/>
          </p:cNvPicPr>
          <p:nvPr>
            <p:ph idx="1"/>
          </p:nvPr>
        </p:nvPicPr>
        <p:blipFill>
          <a:blip r:embed="rId2"/>
          <a:stretch>
            <a:fillRect/>
          </a:stretch>
        </p:blipFill>
        <p:spPr>
          <a:xfrm>
            <a:off x="214282" y="1571612"/>
            <a:ext cx="3142379" cy="364333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Прямоугольник 4"/>
          <p:cNvSpPr/>
          <p:nvPr/>
        </p:nvSpPr>
        <p:spPr>
          <a:xfrm rot="10800000" flipV="1">
            <a:off x="3643306" y="1887012"/>
            <a:ext cx="5215006" cy="3477875"/>
          </a:xfrm>
          <a:prstGeom prst="rect">
            <a:avLst/>
          </a:prstGeom>
        </p:spPr>
        <p:txBody>
          <a:bodyPr wrap="square">
            <a:spAutoFit/>
          </a:bodyPr>
          <a:lstStyle/>
          <a:p>
            <a:r>
              <a:rPr lang="ru-RU" sz="2400" dirty="0" smtClean="0"/>
              <a:t>Характер взаимодействия конька со льдом зависит от трех основных факторов: </a:t>
            </a:r>
          </a:p>
          <a:p>
            <a:pPr marL="457200" indent="-457200">
              <a:buFont typeface="+mj-lt"/>
              <a:buAutoNum type="arabicPeriod"/>
            </a:pPr>
            <a:r>
              <a:rPr lang="ru-RU" sz="2400" dirty="0" smtClean="0"/>
              <a:t>силы трения,</a:t>
            </a:r>
          </a:p>
          <a:p>
            <a:pPr marL="457200" indent="-457200">
              <a:buFont typeface="+mj-lt"/>
              <a:buAutoNum type="arabicPeriod"/>
            </a:pPr>
            <a:r>
              <a:rPr lang="ru-RU" sz="2400" dirty="0" smtClean="0"/>
              <a:t>положения вектора силы тяжести тела относительно опорного конька </a:t>
            </a:r>
          </a:p>
          <a:p>
            <a:pPr marL="457200" indent="-457200">
              <a:buFont typeface="+mj-lt"/>
              <a:buAutoNum type="arabicPeriod"/>
            </a:pPr>
            <a:r>
              <a:rPr lang="ru-RU" sz="2400" dirty="0" smtClean="0"/>
              <a:t> движений толчковой ноги. </a:t>
            </a:r>
          </a:p>
          <a:p>
            <a:endParaRPr lang="ru-RU"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572560" cy="5940088"/>
          </a:xfrm>
          <a:prstGeom prst="rect">
            <a:avLst/>
          </a:prstGeom>
        </p:spPr>
        <p:txBody>
          <a:bodyPr wrap="square">
            <a:spAutoFit/>
          </a:bodyPr>
          <a:lstStyle/>
          <a:p>
            <a:pPr indent="165100"/>
            <a:r>
              <a:rPr lang="ru-RU" dirty="0" smtClean="0">
                <a:solidFill>
                  <a:srgbClr val="000000"/>
                </a:solidFill>
                <a:cs typeface="Times New Roman" pitchFamily="18" charset="0"/>
              </a:rPr>
              <a:t>В начальный момент приземления на тело фигуриста действует сила, называемая амортизационной перегрузкой— </a:t>
            </a:r>
            <a:r>
              <a:rPr lang="ru-RU" dirty="0" err="1" smtClean="0">
                <a:solidFill>
                  <a:srgbClr val="000000"/>
                </a:solidFill>
                <a:cs typeface="Times New Roman" pitchFamily="18" charset="0"/>
              </a:rPr>
              <a:t>F</a:t>
            </a:r>
            <a:r>
              <a:rPr lang="ru-RU" baseline="-30000" dirty="0" err="1" smtClean="0">
                <a:solidFill>
                  <a:srgbClr val="000000"/>
                </a:solidFill>
                <a:cs typeface="Times New Roman" pitchFamily="18" charset="0"/>
              </a:rPr>
              <a:t>am</a:t>
            </a:r>
            <a:r>
              <a:rPr lang="ru-RU" dirty="0" smtClean="0">
                <a:solidFill>
                  <a:srgbClr val="000000"/>
                </a:solidFill>
                <a:cs typeface="Times New Roman" pitchFamily="18" charset="0"/>
              </a:rPr>
              <a:t>. Эта сила возникает в результате того, что перед началом приземления тело фигуриста обладает некоторой величиной кинетической энергии движения. В конце фазы амортизации величина кинетической энергии движения по вертикали равна нулю. Процесс погашения вертикальной составляющей скорости полета сопровождается появлением дополнительной нагрузки на опорно-двигательный аппарат фигуриста. </a:t>
            </a:r>
          </a:p>
          <a:p>
            <a:pPr indent="165100"/>
            <a:r>
              <a:rPr lang="ru-RU" dirty="0" smtClean="0">
                <a:solidFill>
                  <a:srgbClr val="000000"/>
                </a:solidFill>
                <a:cs typeface="Times New Roman" pitchFamily="18" charset="0"/>
              </a:rPr>
              <a:t>Средняя величина амортизационной перегрузки может быть приближенно определена по формуле:</a:t>
            </a:r>
          </a:p>
          <a:p>
            <a:pPr indent="165100" eaLnBrk="0" hangingPunct="0"/>
            <a:r>
              <a:rPr lang="ru-RU" dirty="0" smtClean="0">
                <a:solidFill>
                  <a:srgbClr val="000000"/>
                </a:solidFill>
                <a:cs typeface="Times New Roman" pitchFamily="18" charset="0"/>
              </a:rPr>
              <a:t>  </a:t>
            </a:r>
          </a:p>
          <a:p>
            <a:pPr indent="165100" eaLnBrk="0" hangingPunct="0"/>
            <a:endParaRPr lang="ru-RU" dirty="0" smtClean="0">
              <a:solidFill>
                <a:srgbClr val="000000"/>
              </a:solidFill>
              <a:cs typeface="Times New Roman" pitchFamily="18" charset="0"/>
            </a:endParaRPr>
          </a:p>
          <a:p>
            <a:pPr indent="165100" eaLnBrk="0" hangingPunct="0"/>
            <a:r>
              <a:rPr lang="ru-RU" dirty="0" smtClean="0">
                <a:solidFill>
                  <a:srgbClr val="000000"/>
                </a:solidFill>
                <a:cs typeface="Times New Roman" pitchFamily="18" charset="0"/>
              </a:rPr>
              <a:t>где </a:t>
            </a:r>
            <a:r>
              <a:rPr lang="ru-RU" dirty="0" err="1" smtClean="0">
                <a:solidFill>
                  <a:srgbClr val="000000"/>
                </a:solidFill>
                <a:cs typeface="Times New Roman" pitchFamily="18" charset="0"/>
              </a:rPr>
              <a:t>m</a:t>
            </a:r>
            <a:r>
              <a:rPr lang="ru-RU" dirty="0" smtClean="0">
                <a:solidFill>
                  <a:srgbClr val="000000"/>
                </a:solidFill>
                <a:cs typeface="Times New Roman" pitchFamily="18" charset="0"/>
              </a:rPr>
              <a:t> — масса тела фигуриста, V</a:t>
            </a:r>
            <a:r>
              <a:rPr lang="ru-RU" baseline="-30000" dirty="0" smtClean="0">
                <a:solidFill>
                  <a:srgbClr val="000000"/>
                </a:solidFill>
                <a:cs typeface="Times New Roman" pitchFamily="18" charset="0"/>
              </a:rPr>
              <a:t>B</a:t>
            </a:r>
            <a:r>
              <a:rPr lang="ru-RU" dirty="0" smtClean="0">
                <a:solidFill>
                  <a:srgbClr val="000000"/>
                </a:solidFill>
                <a:cs typeface="Times New Roman" pitchFamily="18" charset="0"/>
              </a:rPr>
              <a:t> — вертикальная составляющая скорости центра тяжести тела перед приземлением, </a:t>
            </a:r>
            <a:r>
              <a:rPr lang="ru-RU" dirty="0" err="1" smtClean="0">
                <a:solidFill>
                  <a:srgbClr val="000000"/>
                </a:solidFill>
                <a:cs typeface="Times New Roman" pitchFamily="18" charset="0"/>
              </a:rPr>
              <a:t>Δу </a:t>
            </a:r>
            <a:r>
              <a:rPr lang="ru-RU" dirty="0" smtClean="0">
                <a:solidFill>
                  <a:srgbClr val="000000"/>
                </a:solidFill>
                <a:cs typeface="Times New Roman" pitchFamily="18" charset="0"/>
              </a:rPr>
              <a:t>— вертикальное перемещение центра тяжести тела при амортизации.</a:t>
            </a:r>
          </a:p>
          <a:p>
            <a:pPr indent="165100" eaLnBrk="0" hangingPunct="0"/>
            <a:r>
              <a:rPr lang="ru-RU" dirty="0" smtClean="0">
                <a:solidFill>
                  <a:srgbClr val="000000"/>
                </a:solidFill>
                <a:cs typeface="Times New Roman" pitchFamily="18" charset="0"/>
              </a:rPr>
              <a:t>Анализ выражения для </a:t>
            </a:r>
            <a:r>
              <a:rPr lang="ru-RU" dirty="0" err="1" smtClean="0">
                <a:solidFill>
                  <a:srgbClr val="000000"/>
                </a:solidFill>
                <a:cs typeface="Times New Roman" pitchFamily="18" charset="0"/>
              </a:rPr>
              <a:t>F</a:t>
            </a:r>
            <a:r>
              <a:rPr lang="ru-RU" baseline="-30000" dirty="0" err="1" smtClean="0">
                <a:solidFill>
                  <a:srgbClr val="000000"/>
                </a:solidFill>
                <a:cs typeface="Times New Roman" pitchFamily="18" charset="0"/>
              </a:rPr>
              <a:t>am</a:t>
            </a:r>
            <a:r>
              <a:rPr lang="ru-RU" dirty="0" smtClean="0">
                <a:solidFill>
                  <a:srgbClr val="000000"/>
                </a:solidFill>
                <a:cs typeface="Times New Roman" pitchFamily="18" charset="0"/>
              </a:rPr>
              <a:t> позволяет сделать один важный</a:t>
            </a:r>
          </a:p>
          <a:p>
            <a:pPr indent="165100" eaLnBrk="0" hangingPunct="0"/>
            <a:r>
              <a:rPr lang="ru-RU" dirty="0" smtClean="0">
                <a:solidFill>
                  <a:srgbClr val="000000"/>
                </a:solidFill>
                <a:cs typeface="Times New Roman" pitchFamily="18" charset="0"/>
              </a:rPr>
              <a:t> практический вывод: увеличение </a:t>
            </a:r>
            <a:r>
              <a:rPr lang="ru-RU" dirty="0" err="1" smtClean="0">
                <a:solidFill>
                  <a:srgbClr val="000000"/>
                </a:solidFill>
                <a:cs typeface="Times New Roman" pitchFamily="18" charset="0"/>
              </a:rPr>
              <a:t>Δу  </a:t>
            </a:r>
            <a:r>
              <a:rPr lang="ru-RU" dirty="0" smtClean="0">
                <a:solidFill>
                  <a:srgbClr val="000000"/>
                </a:solidFill>
                <a:cs typeface="Times New Roman" pitchFamily="18" charset="0"/>
              </a:rPr>
              <a:t>позволяет уменьшить</a:t>
            </a:r>
          </a:p>
          <a:p>
            <a:pPr indent="165100" eaLnBrk="0" hangingPunct="0"/>
            <a:r>
              <a:rPr lang="ru-RU" dirty="0" smtClean="0">
                <a:solidFill>
                  <a:srgbClr val="000000"/>
                </a:solidFill>
                <a:cs typeface="Times New Roman" pitchFamily="18" charset="0"/>
              </a:rPr>
              <a:t> величину амортизационной перегрузки.</a:t>
            </a:r>
          </a:p>
          <a:p>
            <a:pPr indent="165100" eaLnBrk="0" hangingPunct="0"/>
            <a:r>
              <a:rPr lang="ru-RU" dirty="0" smtClean="0">
                <a:solidFill>
                  <a:srgbClr val="000000"/>
                </a:solidFill>
                <a:cs typeface="Times New Roman" pitchFamily="18" charset="0"/>
              </a:rPr>
              <a:t> Вот почему оптимальным следует считать </a:t>
            </a:r>
          </a:p>
          <a:p>
            <a:pPr indent="165100" eaLnBrk="0" hangingPunct="0"/>
            <a:r>
              <a:rPr lang="ru-RU" dirty="0" smtClean="0">
                <a:solidFill>
                  <a:srgbClr val="000000"/>
                </a:solidFill>
                <a:cs typeface="Times New Roman" pitchFamily="18" charset="0"/>
              </a:rPr>
              <a:t>приземление на вытянутый носок конька, </a:t>
            </a:r>
          </a:p>
          <a:p>
            <a:pPr indent="165100" eaLnBrk="0" hangingPunct="0"/>
            <a:r>
              <a:rPr lang="ru-RU" dirty="0" smtClean="0">
                <a:solidFill>
                  <a:srgbClr val="000000"/>
                </a:solidFill>
                <a:cs typeface="Times New Roman" pitchFamily="18" charset="0"/>
              </a:rPr>
              <a:t>что увеличивает путь амортизации и таким образом </a:t>
            </a:r>
          </a:p>
          <a:p>
            <a:pPr indent="165100" eaLnBrk="0" hangingPunct="0"/>
            <a:r>
              <a:rPr lang="ru-RU" dirty="0" smtClean="0">
                <a:solidFill>
                  <a:srgbClr val="000000"/>
                </a:solidFill>
                <a:cs typeface="Times New Roman" pitchFamily="18" charset="0"/>
              </a:rPr>
              <a:t>уменьшает величину амортизационной  </a:t>
            </a:r>
            <a:r>
              <a:rPr lang="ru-RU" sz="2000" dirty="0" smtClean="0">
                <a:solidFill>
                  <a:srgbClr val="000000"/>
                </a:solidFill>
                <a:cs typeface="Times New Roman" pitchFamily="18" charset="0"/>
              </a:rPr>
              <a:t>перегрузки.</a:t>
            </a:r>
            <a:endParaRPr lang="ru-RU" sz="2000" dirty="0"/>
          </a:p>
        </p:txBody>
      </p:sp>
      <p:pic>
        <p:nvPicPr>
          <p:cNvPr id="4" name="Picture 2" descr="http://www.tulup.ru/articles/mishin2/f14.gif"/>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71802" y="2428868"/>
            <a:ext cx="1854065" cy="857256"/>
          </a:xfrm>
          <a:prstGeom prst="rect">
            <a:avLst/>
          </a:prstGeom>
          <a:noFill/>
          <a:ln w="9525">
            <a:noFill/>
            <a:miter lim="800000"/>
            <a:headEnd/>
            <a:tailEnd/>
          </a:ln>
        </p:spPr>
      </p:pic>
      <p:pic>
        <p:nvPicPr>
          <p:cNvPr id="6" name="Picture 2" descr="Рис. 10. Направление движения центра тяжести тела и конька в приземлении"/>
          <p:cNvPicPr>
            <a:picLocks noChangeAspect="1" noChangeArrowheads="1"/>
          </p:cNvPicPr>
          <p:nvPr/>
        </p:nvPicPr>
        <p:blipFill>
          <a:blip r:embed="rId3" cstate="screen"/>
          <a:srcRect/>
          <a:stretch>
            <a:fillRect/>
          </a:stretch>
        </p:blipFill>
        <p:spPr bwMode="auto">
          <a:xfrm>
            <a:off x="7143768" y="4357694"/>
            <a:ext cx="1644104" cy="15668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Санный спорт</a:t>
            </a:r>
            <a:br>
              <a:rPr lang="ru-RU" dirty="0" smtClean="0"/>
            </a:br>
            <a:endParaRPr lang="ru-RU" dirty="0"/>
          </a:p>
        </p:txBody>
      </p:sp>
      <p:pic>
        <p:nvPicPr>
          <p:cNvPr id="4" name="Содержимое 3" descr="sani.jpg"/>
          <p:cNvPicPr>
            <a:picLocks noGrp="1" noChangeAspect="1"/>
          </p:cNvPicPr>
          <p:nvPr>
            <p:ph idx="1"/>
          </p:nvPr>
        </p:nvPicPr>
        <p:blipFill>
          <a:blip r:embed="rId2"/>
          <a:stretch>
            <a:fillRect/>
          </a:stretch>
        </p:blipFill>
        <p:spPr>
          <a:xfrm>
            <a:off x="5500694" y="4286256"/>
            <a:ext cx="3095636" cy="2247908"/>
          </a:xfrm>
        </p:spPr>
      </p:pic>
      <p:pic>
        <p:nvPicPr>
          <p:cNvPr id="5" name="Содержимое 3" descr="skeleton-Kopirovat.jpg"/>
          <p:cNvPicPr>
            <a:picLocks noChangeAspect="1"/>
          </p:cNvPicPr>
          <p:nvPr/>
        </p:nvPicPr>
        <p:blipFill>
          <a:blip r:embed="rId3"/>
          <a:stretch>
            <a:fillRect/>
          </a:stretch>
        </p:blipFill>
        <p:spPr>
          <a:xfrm>
            <a:off x="285720" y="4572008"/>
            <a:ext cx="2928958" cy="1888814"/>
          </a:xfrm>
          <a:prstGeom prst="rect">
            <a:avLst/>
          </a:prstGeom>
        </p:spPr>
      </p:pic>
      <p:sp>
        <p:nvSpPr>
          <p:cNvPr id="6" name="Прямоугольник 5"/>
          <p:cNvSpPr/>
          <p:nvPr/>
        </p:nvSpPr>
        <p:spPr>
          <a:xfrm>
            <a:off x="357158" y="857232"/>
            <a:ext cx="8286808" cy="3139321"/>
          </a:xfrm>
          <a:prstGeom prst="rect">
            <a:avLst/>
          </a:prstGeom>
        </p:spPr>
        <p:txBody>
          <a:bodyPr wrap="square">
            <a:spAutoFit/>
          </a:bodyPr>
          <a:lstStyle/>
          <a:p>
            <a:r>
              <a:rPr lang="ru-RU" dirty="0" smtClean="0">
                <a:solidFill>
                  <a:srgbClr val="002060"/>
                </a:solidFill>
                <a:latin typeface="Arial" charset="0"/>
              </a:rPr>
              <a:t>Скольжение саней происходит под действием скатывающей силы - проекции веса саней со спортсменом на направление движения. А тормозит их сила трения полозьев по льду, которая зависит от величины коэффициента трения. Величина эта непостоянна: она уменьшается до какого-то предела во время движения, когда лед под полозьями начинает подтаивать. Именно поэтому, кстати, перед стартом спортсмен и раскачивает сани: он "нагревает" полозья трением. При движении по криволинейным участкам трассы - виражам, кольцу и "горке" - возникают еще и центробежные силы, направление которых зависит от ориентации участка. В конце трассы, где скорость максимальна, они могут в пять раз превышать вес саней.</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00034" y="285728"/>
            <a:ext cx="8429684" cy="6286544"/>
          </a:xfrm>
        </p:spPr>
        <p:txBody>
          <a:bodyPr>
            <a:normAutofit fontScale="40000" lnSpcReduction="20000"/>
          </a:bodyPr>
          <a:lstStyle/>
          <a:p>
            <a:r>
              <a:rPr lang="ru-RU" sz="5000" dirty="0" smtClean="0">
                <a:solidFill>
                  <a:srgbClr val="002060"/>
                </a:solidFill>
              </a:rPr>
              <a:t>Полозья саней изогнуты в вертикальной плоскости, чтобы можно было вписаться в вираж, не врезаясь в стенку трассы. Когда сани скользят по прямому участку, длина контакта полоза со льдом невелика. Еще меньше она при прохождении "горки". Сила трения, тормозящая сани, здесь очень мала. Но на нижних, вогнутых, участках трассы она резко возрастает. Во-первых, полозья там опираются на лед по всей длине. А во-вторых, под действием большой центробежной силы начинают деформироваться кронштейны, крепящие обтекатель саней к полозьям. Полозья становятся слегка непараллельными; из-за этого увеличивается ширина дорожек трения - царапин на льду. Трение растет, скорость падает. Отсюда был сделан вывод: перед соревнованиями необходимо тщательнейшим образом проверять параллельность полозьев под нагрузкой, в несколько раз превышающей вес саней со спортсменом. При движении саней возникает еще одна сила -   </a:t>
            </a:r>
            <a:r>
              <a:rPr lang="ru-RU" sz="5000" dirty="0" err="1" smtClean="0">
                <a:solidFill>
                  <a:srgbClr val="002060"/>
                </a:solidFill>
              </a:rPr>
              <a:t>сила</a:t>
            </a:r>
            <a:r>
              <a:rPr lang="ru-RU" sz="5000" dirty="0" smtClean="0">
                <a:solidFill>
                  <a:srgbClr val="002060"/>
                </a:solidFill>
              </a:rPr>
              <a:t> аэродинамического сопротивления, которая очень быстро увеличивается с ростом скорости спуска</a:t>
            </a:r>
            <a:r>
              <a:rPr lang="ru-RU" sz="5000" dirty="0" smtClean="0">
                <a:solidFill>
                  <a:srgbClr val="002060"/>
                </a:solidFill>
                <a:effectLst>
                  <a:outerShdw blurRad="38100" dist="38100" dir="2700000" algn="tl">
                    <a:srgbClr val="000000">
                      <a:alpha val="43137"/>
                    </a:srgbClr>
                  </a:outerShdw>
                </a:effectLst>
              </a:rPr>
              <a:t>. </a:t>
            </a:r>
          </a:p>
          <a:p>
            <a:r>
              <a:rPr lang="ru-RU" sz="5000" dirty="0" smtClean="0">
                <a:solidFill>
                  <a:srgbClr val="002060"/>
                </a:solidFill>
                <a:effectLst>
                  <a:outerShdw blurRad="38100" dist="38100" dir="2700000" algn="tl">
                    <a:srgbClr val="000000">
                      <a:alpha val="43137"/>
                    </a:srgbClr>
                  </a:outerShdw>
                </a:effectLst>
              </a:rPr>
              <a:t>Чтобы уменьшить силу сопротивления, спортсмен во время движения лежит на санях, следя за трассой боковым зрением. Силу сопротивления уменьшают также, надевая обтекаемый аэродинамический костюм и слегка подогревая полозья саней. Нагретый полоз сильнее плавит лед, и в зоне его контакта появляется пленка воды. Она играет роль смазки, уменьшающей силу трения. </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kerl.jpg"/>
          <p:cNvPicPr>
            <a:picLocks noGrp="1" noChangeAspect="1"/>
          </p:cNvPicPr>
          <p:nvPr>
            <p:ph sz="half" idx="1"/>
          </p:nvPr>
        </p:nvPicPr>
        <p:blipFill>
          <a:blip r:embed="rId2"/>
          <a:stretch>
            <a:fillRect/>
          </a:stretch>
        </p:blipFill>
        <p:spPr>
          <a:xfrm>
            <a:off x="214282" y="1000108"/>
            <a:ext cx="2714644" cy="371477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4" name="Содержимое 3"/>
          <p:cNvSpPr>
            <a:spLocks noGrp="1"/>
          </p:cNvSpPr>
          <p:nvPr>
            <p:ph sz="half" idx="2"/>
          </p:nvPr>
        </p:nvSpPr>
        <p:spPr>
          <a:xfrm>
            <a:off x="2857488" y="857232"/>
            <a:ext cx="5829312" cy="5643602"/>
          </a:xfrm>
        </p:spPr>
        <p:txBody>
          <a:bodyPr>
            <a:normAutofit fontScale="77500" lnSpcReduction="20000"/>
          </a:bodyPr>
          <a:lstStyle/>
          <a:p>
            <a:r>
              <a:rPr lang="ru-RU" b="1" dirty="0" smtClean="0"/>
              <a:t>керлинг – это зимняя спортивная игра</a:t>
            </a:r>
            <a:r>
              <a:rPr lang="ru-RU" dirty="0" smtClean="0"/>
              <a:t> на льду, в которой две команды, состоящие из четырех игроков, соревнуются в точности остановки в указанном месте специальных спортивных снарядов (так называемых камней), изготовленных из гранита.</a:t>
            </a:r>
          </a:p>
          <a:p>
            <a:r>
              <a:rPr lang="ru-RU" dirty="0" smtClean="0"/>
              <a:t> Во время скольжения камня партнеры по команде, оценивая его движение, натирают лед специальными щетками, что позволяет частично корректировать дальность пуска и траекторию движения камня.</a:t>
            </a:r>
          </a:p>
          <a:p>
            <a:r>
              <a:rPr lang="ru-RU" dirty="0" smtClean="0"/>
              <a:t> Корректирование траектории происходит по простым физическим законам: </a:t>
            </a:r>
            <a:r>
              <a:rPr lang="ru-RU" i="1" dirty="0" smtClean="0"/>
              <a:t>при трении лед тает, образуя тончайшую пленку воды, которая служит смазкой уменьшающей трение,</a:t>
            </a:r>
            <a:r>
              <a:rPr lang="ru-RU" dirty="0" smtClean="0"/>
              <a:t> а при царапании льда наоборот - сила трения возрастает и камень скользит медленнее.</a:t>
            </a:r>
            <a:endParaRPr lang="ru-RU" dirty="0"/>
          </a:p>
        </p:txBody>
      </p:sp>
      <p:sp>
        <p:nvSpPr>
          <p:cNvPr id="7" name="Заголовок 1"/>
          <p:cNvSpPr>
            <a:spLocks noGrp="1"/>
          </p:cNvSpPr>
          <p:nvPr>
            <p:ph type="title"/>
          </p:nvPr>
        </p:nvSpPr>
        <p:spPr>
          <a:xfrm>
            <a:off x="457200" y="274638"/>
            <a:ext cx="8229600" cy="796925"/>
          </a:xfrm>
        </p:spPr>
        <p:txBody>
          <a:bodyPr>
            <a:normAutofit fontScale="90000"/>
          </a:bodyPr>
          <a:lstStyle/>
          <a:p>
            <a:r>
              <a:rPr lang="ru-RU" sz="2700" b="1" dirty="0" smtClean="0">
                <a:solidFill>
                  <a:srgbClr val="C00000"/>
                </a:solidFill>
              </a:rPr>
              <a:t>Керлинг - молодой олимпийский вид спорта.</a:t>
            </a:r>
            <a:r>
              <a:rPr lang="ru-RU" b="1" dirty="0" smtClean="0"/>
              <a:t/>
            </a:r>
            <a:br>
              <a:rPr lang="ru-RU" b="1"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Карачкова Екатерина Васильевна-учитель физической культуры</a:t>
            </a:r>
            <a:endParaRPr lang="ru-RU" sz="2800" dirty="0"/>
          </a:p>
        </p:txBody>
      </p:sp>
      <p:sp>
        <p:nvSpPr>
          <p:cNvPr id="3" name="Содержимое 2"/>
          <p:cNvSpPr>
            <a:spLocks noGrp="1"/>
          </p:cNvSpPr>
          <p:nvPr>
            <p:ph sz="half" idx="1"/>
          </p:nvPr>
        </p:nvSpPr>
        <p:spPr>
          <a:xfrm>
            <a:off x="142844" y="1214422"/>
            <a:ext cx="4500594" cy="4929222"/>
          </a:xfrm>
        </p:spPr>
        <p:txBody>
          <a:bodyPr>
            <a:normAutofit/>
          </a:bodyPr>
          <a:lstStyle/>
          <a:p>
            <a:pPr>
              <a:buNone/>
            </a:pPr>
            <a:r>
              <a:rPr lang="ru-RU" sz="2200" dirty="0" smtClean="0"/>
              <a:t> Спорт – это не только соревнования. Спорт – это ещё и спортивная культура, наука, этика. Появляются и формируют свои правила всё новые виды спорта, спорт приобретает всё новых сторонников, и становится воистину массовым занятием.</a:t>
            </a:r>
          </a:p>
          <a:p>
            <a:pPr>
              <a:buNone/>
            </a:pPr>
            <a:r>
              <a:rPr lang="ru-RU" sz="2200" dirty="0" smtClean="0"/>
              <a:t> Выбирайте любой вид спорта - и пусть ваше хобби будет во благо себе, и другим.</a:t>
            </a:r>
            <a:br>
              <a:rPr lang="ru-RU" sz="2200" dirty="0" smtClean="0"/>
            </a:br>
            <a:r>
              <a:rPr lang="ru-RU" sz="2200" dirty="0" smtClean="0"/>
              <a:t>Спорт – это главная составная часть физкультуры. Спорт – это метод физического воспитания</a:t>
            </a:r>
            <a:r>
              <a:rPr lang="ru-RU" sz="2400" dirty="0" smtClean="0"/>
              <a:t>.</a:t>
            </a:r>
            <a:endParaRPr lang="ru-RU" sz="2200" dirty="0"/>
          </a:p>
        </p:txBody>
      </p:sp>
      <p:pic>
        <p:nvPicPr>
          <p:cNvPr id="5" name="Содержимое 4" descr="IMG_4926.JPG"/>
          <p:cNvPicPr>
            <a:picLocks noGrp="1" noChangeAspect="1"/>
          </p:cNvPicPr>
          <p:nvPr>
            <p:ph sz="half" idx="2"/>
          </p:nvPr>
        </p:nvPicPr>
        <p:blipFill>
          <a:blip r:embed="rId2" cstate="screen"/>
          <a:stretch>
            <a:fillRect/>
          </a:stretch>
        </p:blipFill>
        <p:spPr>
          <a:xfrm>
            <a:off x="4648200" y="1500174"/>
            <a:ext cx="4210080" cy="428628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229600" cy="785786"/>
          </a:xfrm>
        </p:spPr>
        <p:txBody>
          <a:bodyPr>
            <a:normAutofit/>
          </a:bodyPr>
          <a:lstStyle/>
          <a:p>
            <a:r>
              <a:rPr lang="ru-RU" sz="2400" dirty="0" smtClean="0">
                <a:solidFill>
                  <a:srgbClr val="002060"/>
                </a:solidFill>
              </a:rPr>
              <a:t>Галлямова Руза  Рустумхановна- учитель физики</a:t>
            </a:r>
            <a:endParaRPr lang="ru-RU" sz="2400" dirty="0">
              <a:solidFill>
                <a:srgbClr val="002060"/>
              </a:solidFill>
            </a:endParaRPr>
          </a:p>
        </p:txBody>
      </p:sp>
      <p:sp>
        <p:nvSpPr>
          <p:cNvPr id="4" name="Содержимое 3"/>
          <p:cNvSpPr>
            <a:spLocks noGrp="1"/>
          </p:cNvSpPr>
          <p:nvPr>
            <p:ph sz="half" idx="2"/>
          </p:nvPr>
        </p:nvSpPr>
        <p:spPr>
          <a:xfrm>
            <a:off x="3786182" y="785794"/>
            <a:ext cx="5357818" cy="4357718"/>
          </a:xfrm>
        </p:spPr>
        <p:txBody>
          <a:bodyPr>
            <a:normAutofit/>
          </a:bodyPr>
          <a:lstStyle/>
          <a:p>
            <a:pPr>
              <a:buNone/>
            </a:pPr>
            <a:r>
              <a:rPr lang="ru-RU" sz="2000" dirty="0" smtClean="0"/>
              <a:t>Ни с чем не сравнимое чувство  удивительной свободы.</a:t>
            </a:r>
          </a:p>
          <a:p>
            <a:pPr>
              <a:buNone/>
            </a:pPr>
            <a:r>
              <a:rPr lang="ru-RU" sz="2000" dirty="0" smtClean="0"/>
              <a:t> Когда весь мир рвется  тебе навстречу, сверкая искрами морозного снега, не описать формулами.</a:t>
            </a:r>
          </a:p>
          <a:p>
            <a:pPr>
              <a:buNone/>
            </a:pPr>
            <a:r>
              <a:rPr lang="ru-RU" sz="2000" dirty="0" smtClean="0"/>
              <a:t>Маленькие дети учатся кататься, подражая взрослым, и не думают о физике. Но  знание законов Ньютона открывает второй путь - от головы к ногам.</a:t>
            </a:r>
          </a:p>
          <a:p>
            <a:pPr>
              <a:buNone/>
            </a:pPr>
            <a:r>
              <a:rPr lang="ru-RU" sz="2000" dirty="0" smtClean="0"/>
              <a:t>Неужели теперь, когда вы столько знаете, вам не захотелось</a:t>
            </a:r>
          </a:p>
          <a:p>
            <a:pPr>
              <a:buNone/>
            </a:pPr>
            <a:r>
              <a:rPr lang="ru-RU" sz="2000" dirty="0" smtClean="0"/>
              <a:t>попробовать? Право же, эта мечта достойна воплощения.</a:t>
            </a:r>
          </a:p>
          <a:p>
            <a:pPr>
              <a:buNone/>
            </a:pPr>
            <a:endParaRPr lang="ru-RU" sz="2400" dirty="0"/>
          </a:p>
        </p:txBody>
      </p:sp>
      <p:pic>
        <p:nvPicPr>
          <p:cNvPr id="11" name="Содержимое 10" descr="IMG_4393.JPG"/>
          <p:cNvPicPr>
            <a:picLocks noGrp="1" noChangeAspect="1"/>
          </p:cNvPicPr>
          <p:nvPr>
            <p:ph sz="half" idx="1"/>
          </p:nvPr>
        </p:nvPicPr>
        <p:blipFill>
          <a:blip r:embed="rId2"/>
          <a:stretch>
            <a:fillRect/>
          </a:stretch>
        </p:blipFill>
        <p:spPr>
          <a:xfrm>
            <a:off x="285720" y="1357298"/>
            <a:ext cx="3286148" cy="34290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Прямоугольник 4"/>
          <p:cNvSpPr/>
          <p:nvPr/>
        </p:nvSpPr>
        <p:spPr>
          <a:xfrm>
            <a:off x="1428728" y="5143512"/>
            <a:ext cx="6429420" cy="1569660"/>
          </a:xfrm>
          <a:prstGeom prst="rect">
            <a:avLst/>
          </a:prstGeom>
        </p:spPr>
        <p:txBody>
          <a:bodyPr wrap="square">
            <a:spAutoFit/>
          </a:bodyPr>
          <a:lstStyle/>
          <a:p>
            <a:pPr algn="ctr"/>
            <a:r>
              <a:rPr lang="ru-RU" sz="2400" dirty="0" smtClean="0">
                <a:solidFill>
                  <a:srgbClr val="C00000"/>
                </a:solidFill>
                <a:latin typeface="Times New Roman" pitchFamily="18" charset="0"/>
                <a:cs typeface="Times New Roman" pitchFamily="18" charset="0"/>
              </a:rPr>
              <a:t>Если наши спортсмены будут знать и соблюдать законы физики, то их результаты на Олимпийских играх в Сочи будут самыми высокими!!!</a:t>
            </a:r>
            <a:endParaRPr lang="ru-RU" sz="2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511156"/>
          </a:xfrm>
        </p:spPr>
        <p:txBody>
          <a:bodyPr>
            <a:normAutofit/>
          </a:bodyPr>
          <a:lstStyle/>
          <a:p>
            <a:r>
              <a:rPr lang="ru-RU" sz="2400" dirty="0" smtClean="0">
                <a:solidFill>
                  <a:srgbClr val="C00000"/>
                </a:solidFill>
              </a:rPr>
              <a:t>Результат тестирования</a:t>
            </a:r>
            <a:endParaRPr lang="ru-RU" sz="2400" dirty="0">
              <a:solidFill>
                <a:srgbClr val="C00000"/>
              </a:solidFill>
            </a:endParaRPr>
          </a:p>
        </p:txBody>
      </p:sp>
      <p:graphicFrame>
        <p:nvGraphicFramePr>
          <p:cNvPr id="4" name="Содержимое 3"/>
          <p:cNvGraphicFramePr>
            <a:graphicFrameLocks noGrp="1"/>
          </p:cNvGraphicFramePr>
          <p:nvPr>
            <p:ph idx="1"/>
          </p:nvPr>
        </p:nvGraphicFramePr>
        <p:xfrm>
          <a:off x="357158" y="500042"/>
          <a:ext cx="8229600" cy="635795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solidFill>
                  <a:srgbClr val="C00000"/>
                </a:solidFill>
              </a:rPr>
              <a:t>Информация, использованная с физических сайтов</a:t>
            </a:r>
            <a:endParaRPr lang="ru-RU" sz="2800" dirty="0">
              <a:solidFill>
                <a:srgbClr val="C00000"/>
              </a:solidFill>
            </a:endParaRPr>
          </a:p>
        </p:txBody>
      </p:sp>
      <p:sp>
        <p:nvSpPr>
          <p:cNvPr id="3" name="Содержимое 2"/>
          <p:cNvSpPr>
            <a:spLocks noGrp="1"/>
          </p:cNvSpPr>
          <p:nvPr>
            <p:ph idx="1"/>
          </p:nvPr>
        </p:nvSpPr>
        <p:spPr>
          <a:xfrm>
            <a:off x="457200" y="1142984"/>
            <a:ext cx="8229600" cy="4983179"/>
          </a:xfrm>
        </p:spPr>
        <p:txBody>
          <a:bodyPr>
            <a:normAutofit fontScale="85000" lnSpcReduction="20000"/>
          </a:bodyPr>
          <a:lstStyle/>
          <a:p>
            <a:r>
              <a:rPr lang="ru-RU" u="sng" dirty="0" smtClean="0">
                <a:hlinkClick r:id="rId2"/>
              </a:rPr>
              <a:t>http://nsportal.ru/</a:t>
            </a:r>
            <a:endParaRPr lang="ru-RU" dirty="0" smtClean="0"/>
          </a:p>
          <a:p>
            <a:r>
              <a:rPr lang="ru-RU" u="sng" dirty="0" smtClean="0">
                <a:hlinkClick r:id="rId3"/>
              </a:rPr>
              <a:t>http://large-sport.ru/zimnie-vidy-sporta-v-rossii</a:t>
            </a:r>
            <a:endParaRPr lang="ru-RU" dirty="0" smtClean="0"/>
          </a:p>
          <a:p>
            <a:r>
              <a:rPr lang="ru-RU" u="sng" dirty="0" smtClean="0">
                <a:hlinkClick r:id="rId4"/>
              </a:rPr>
              <a:t>http://sportinsochi.com/kerling.php</a:t>
            </a:r>
            <a:endParaRPr lang="ru-RU" dirty="0" smtClean="0"/>
          </a:p>
          <a:p>
            <a:r>
              <a:rPr lang="ru-RU" u="sng" dirty="0" smtClean="0">
                <a:hlinkClick r:id="rId5"/>
              </a:rPr>
              <a:t>http://xn----8sbabec6fbqes7h.xn-</a:t>
            </a:r>
            <a:r>
              <a:rPr lang="ru-RU" u="sng" smtClean="0">
                <a:hlinkClick r:id="rId5"/>
              </a:rPr>
              <a:t>-p1ai/sport/100-vibor-l</a:t>
            </a:r>
            <a:endParaRPr lang="ru-RU" dirty="0" smtClean="0"/>
          </a:p>
          <a:p>
            <a:pPr>
              <a:buNone/>
            </a:pPr>
            <a:endParaRPr lang="ru-RU" dirty="0" smtClean="0"/>
          </a:p>
          <a:p>
            <a:r>
              <a:rPr lang="ru-RU" u="sng" dirty="0" smtClean="0">
                <a:hlinkClick r:id="rId6"/>
              </a:rPr>
              <a:t>http://www.nkj.ru/archive/articles/10320/</a:t>
            </a:r>
            <a:endParaRPr lang="ru-RU" dirty="0" smtClean="0"/>
          </a:p>
          <a:p>
            <a:r>
              <a:rPr lang="ru-RU" dirty="0" smtClean="0"/>
              <a:t> </a:t>
            </a:r>
          </a:p>
          <a:p>
            <a:r>
              <a:rPr lang="ru-RU" u="sng" dirty="0" smtClean="0">
                <a:hlinkClick r:id="rId7"/>
              </a:rPr>
              <a:t>http://sportbum.ru/BegNaConkah.html</a:t>
            </a:r>
            <a:endParaRPr lang="ru-RU" dirty="0" smtClean="0"/>
          </a:p>
          <a:p>
            <a:r>
              <a:rPr lang="ru-RU" u="sng" dirty="0" smtClean="0">
                <a:hlinkClick r:id="rId8"/>
              </a:rPr>
              <a:t>https://www.google.ru/search?q=талисман+сочинской+олимпиады&amp;newwindow=1&amp;tbm=isch&amp;tbo=u&amp;source=univ&amp;sa=X&amp;ei=-JONUoHcHOen4</a:t>
            </a:r>
            <a:endParaRPr lang="ru-RU"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2800" dirty="0" smtClean="0">
                <a:solidFill>
                  <a:srgbClr val="C00000"/>
                </a:solidFill>
              </a:rPr>
              <a:t>Команда Знайки</a:t>
            </a:r>
            <a:endParaRPr lang="ru-RU" sz="2800" dirty="0">
              <a:solidFill>
                <a:srgbClr val="C00000"/>
              </a:solidFill>
            </a:endParaRPr>
          </a:p>
        </p:txBody>
      </p:sp>
      <p:pic>
        <p:nvPicPr>
          <p:cNvPr id="6" name="Содержимое 5" descr="IMG_4924.JPG"/>
          <p:cNvPicPr>
            <a:picLocks noGrp="1" noChangeAspect="1"/>
          </p:cNvPicPr>
          <p:nvPr>
            <p:ph idx="1"/>
          </p:nvPr>
        </p:nvPicPr>
        <p:blipFill>
          <a:blip r:embed="rId2"/>
          <a:stretch>
            <a:fillRect/>
          </a:stretch>
        </p:blipFill>
        <p:spPr>
          <a:xfrm>
            <a:off x="642910" y="1214422"/>
            <a:ext cx="6215106" cy="478634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3200" dirty="0" smtClean="0">
                <a:solidFill>
                  <a:srgbClr val="002060"/>
                </a:solidFill>
              </a:rPr>
              <a:t>Талисманы  Сочи 2014</a:t>
            </a:r>
            <a:endParaRPr lang="ru-RU" sz="3200" dirty="0">
              <a:solidFill>
                <a:srgbClr val="002060"/>
              </a:solidFill>
            </a:endParaRPr>
          </a:p>
        </p:txBody>
      </p:sp>
      <p:pic>
        <p:nvPicPr>
          <p:cNvPr id="4" name="Содержимое 3" descr="images (2).jpg"/>
          <p:cNvPicPr>
            <a:picLocks noGrp="1" noChangeAspect="1"/>
          </p:cNvPicPr>
          <p:nvPr>
            <p:ph idx="1"/>
          </p:nvPr>
        </p:nvPicPr>
        <p:blipFill>
          <a:blip r:embed="rId2"/>
          <a:stretch>
            <a:fillRect/>
          </a:stretch>
        </p:blipFill>
        <p:spPr>
          <a:xfrm>
            <a:off x="928662" y="1142984"/>
            <a:ext cx="7286676" cy="4857784"/>
          </a:xfrm>
        </p:spPr>
        <p:style>
          <a:lnRef idx="0">
            <a:schemeClr val="accent5"/>
          </a:lnRef>
          <a:fillRef idx="3">
            <a:schemeClr val="accent5"/>
          </a:fillRef>
          <a:effectRef idx="3">
            <a:schemeClr val="accent5"/>
          </a:effectRef>
          <a:fontRef idx="minor">
            <a:schemeClr val="lt1"/>
          </a:fontRef>
        </p:style>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186766" cy="285752"/>
          </a:xfrm>
        </p:spPr>
        <p:txBody>
          <a:bodyPr>
            <a:noAutofit/>
          </a:bodyPr>
          <a:lstStyle/>
          <a:p>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Зимние</a:t>
            </a:r>
            <a:r>
              <a:rPr lang="ru-RU"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олимпийские виды спорта </a:t>
            </a:r>
            <a:br>
              <a:rPr lang="ru-RU"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ru-RU" sz="3600" dirty="0"/>
          </a:p>
        </p:txBody>
      </p:sp>
      <p:graphicFrame>
        <p:nvGraphicFramePr>
          <p:cNvPr id="9" name="Содержимое 8"/>
          <p:cNvGraphicFramePr>
            <a:graphicFrameLocks noGrp="1"/>
          </p:cNvGraphicFramePr>
          <p:nvPr>
            <p:ph idx="1"/>
          </p:nvPr>
        </p:nvGraphicFramePr>
        <p:xfrm>
          <a:off x="0" y="571480"/>
          <a:ext cx="9144000" cy="8124068"/>
        </p:xfrm>
        <a:graphic>
          <a:graphicData uri="http://schemas.openxmlformats.org/drawingml/2006/table">
            <a:tbl>
              <a:tblPr firstRow="1" bandRow="1">
                <a:tableStyleId>{5C22544A-7EE6-4342-B048-85BDC9FD1C3A}</a:tableStyleId>
              </a:tblPr>
              <a:tblGrid>
                <a:gridCol w="1451435"/>
                <a:gridCol w="2104106"/>
                <a:gridCol w="5588459"/>
              </a:tblGrid>
              <a:tr h="217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     Вид спорта </a:t>
                      </a:r>
                    </a:p>
                  </a:txBody>
                  <a:tcPr marL="8194" marR="8194" marT="4097" marB="4097" anchor="ct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     Дисциплина </a:t>
                      </a:r>
                    </a:p>
                  </a:txBody>
                  <a:tcPr marL="8194" marR="8194" marT="4097" marB="4097" anchor="ct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      Виды соревнований </a:t>
                      </a:r>
                    </a:p>
                  </a:txBody>
                  <a:tcPr marL="8194" marR="8194" marT="4097" marB="4097" anchor="ctr" horzOverflow="overflow">
                    <a:solidFill>
                      <a:schemeClr val="tx2">
                        <a:lumMod val="40000"/>
                        <a:lumOff val="60000"/>
                      </a:schemeClr>
                    </a:solidFill>
                  </a:tcPr>
                </a:tc>
              </a:tr>
              <a:tr h="217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Лыжный спорт </a:t>
                      </a:r>
                    </a:p>
                  </a:txBody>
                  <a:tcPr marL="8194" marR="8194" marT="4097" marB="4097"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   Горнолыжный спорт </a:t>
                      </a:r>
                    </a:p>
                  </a:txBody>
                  <a:tcPr marL="8194" marR="8194" marT="4097" marB="4097"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Скоростной спуск, Супергигант, Слалом-гигант, Слалом, Комбинация </a:t>
                      </a:r>
                    </a:p>
                  </a:txBody>
                  <a:tcPr marL="8194" marR="8194" marT="4097" marB="4097" anchor="ctr" horzOverflow="overflow"/>
                </a:tc>
              </a:tr>
              <a:tr h="718655">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Лыжные гонки </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Индивидуальный спринт, Командный спринт, Гонка с раздельным стартом, Гонка преследования, Масс- старт, Эстафета, Дуатлон </a:t>
                      </a:r>
                    </a:p>
                    <a:p>
                      <a:endParaRPr lang="ru-RU" sz="1400" dirty="0"/>
                    </a:p>
                  </a:txBody>
                  <a:tcPr/>
                </a:tc>
              </a:tr>
              <a:tr h="718655">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Прыжки с трамплина </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K120 личное первенство, K120 командное первенство, K90 личное первенство </a:t>
                      </a:r>
                    </a:p>
                    <a:p>
                      <a:endParaRPr lang="ru-RU" sz="1400" dirty="0"/>
                    </a:p>
                  </a:txBody>
                  <a:tcPr/>
                </a:tc>
              </a:tr>
              <a:tr h="509047">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Лыжное двоеборье </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Индивидуальные соревнования, Спринт, Эстафета </a:t>
                      </a:r>
                    </a:p>
                    <a:p>
                      <a:endParaRPr lang="ru-RU" sz="1400" dirty="0"/>
                    </a:p>
                  </a:txBody>
                  <a:tcPr/>
                </a:tc>
              </a:tr>
              <a:tr h="509047">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Фристайл</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Могул, Лыжная акробатика </a:t>
                      </a:r>
                    </a:p>
                    <a:p>
                      <a:endParaRPr lang="ru-RU" sz="1400" dirty="0"/>
                    </a:p>
                  </a:txBody>
                  <a:tcPr/>
                </a:tc>
              </a:tr>
              <a:tr h="509047">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Сноубординг</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Хаф- пайп,  Бордеркросс,  Параллельный слалом , Слалом-гигант, </a:t>
                      </a:r>
                      <a:r>
                        <a:rPr lang="ru-RU" sz="1400" b="0" i="0" kern="1200" dirty="0" smtClean="0">
                          <a:solidFill>
                            <a:schemeClr val="dk1"/>
                          </a:solidFill>
                          <a:latin typeface="+mn-lt"/>
                          <a:ea typeface="+mn-ea"/>
                          <a:cs typeface="+mn-cs"/>
                        </a:rPr>
                        <a:t>супергигант,</a:t>
                      </a:r>
                      <a:r>
                        <a:rPr kumimoji="0" lang="ru-RU" sz="1400" b="0" i="0" u="none" strike="noStrike" cap="none" normalizeH="0" baseline="0" dirty="0" smtClean="0">
                          <a:ln>
                            <a:noFill/>
                          </a:ln>
                          <a:solidFill>
                            <a:schemeClr val="tx1"/>
                          </a:solidFill>
                          <a:effectLst/>
                          <a:latin typeface="Calibri" pitchFamily="34" charset="0"/>
                        </a:rPr>
                        <a:t> Параллельный слалом-гигант </a:t>
                      </a:r>
                      <a:endParaRPr lang="ru-RU" sz="1400" dirty="0"/>
                    </a:p>
                  </a:txBody>
                  <a:tcPr/>
                </a:tc>
              </a:tr>
              <a:tr h="71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Биатлон </a:t>
                      </a:r>
                    </a:p>
                    <a:p>
                      <a:endParaRPr lang="ru-RU" sz="1400" dirty="0"/>
                    </a:p>
                  </a:txBody>
                  <a:tcPr/>
                </a:tc>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Спринт, Индивидуальная гонка, Гонка преследования, Масс- старт, Эстафета</a:t>
                      </a:r>
                    </a:p>
                    <a:p>
                      <a:endParaRPr lang="ru-RU" sz="1400" dirty="0"/>
                    </a:p>
                  </a:txBody>
                  <a:tcPr/>
                </a:tc>
              </a:tr>
              <a:tr h="718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Конькобежный спорт</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Фигурное катание </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Одиночное мужское и женское фигурное катание, Парное фигурное катание, Танцы на льду </a:t>
                      </a:r>
                    </a:p>
                    <a:p>
                      <a:endParaRPr lang="ru-RU" sz="1400" dirty="0"/>
                    </a:p>
                  </a:txBody>
                  <a:tcPr/>
                </a:tc>
              </a:tr>
              <a:tr h="509047">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Конькобежный спорт </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500 м, 1000 м, 1500 м, 3000 м, 5000 м, 10000 м, Эстафета </a:t>
                      </a:r>
                    </a:p>
                    <a:p>
                      <a:endParaRPr lang="ru-RU" sz="1400" dirty="0"/>
                    </a:p>
                  </a:txBody>
                  <a:tcPr/>
                </a:tc>
              </a:tr>
              <a:tr h="509047">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Шорт-трек </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500 м, 1000 м, 1500 м, Эстафета </a:t>
                      </a:r>
                    </a:p>
                    <a:p>
                      <a:endParaRPr lang="ru-RU" sz="1400" dirty="0"/>
                    </a:p>
                  </a:txBody>
                  <a:tcPr/>
                </a:tc>
              </a:tr>
              <a:tr h="509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Бобслей </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Бобслей</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Двухместный боб, четырехместный боб </a:t>
                      </a:r>
                    </a:p>
                    <a:p>
                      <a:endParaRPr lang="ru-RU" sz="1400" dirty="0"/>
                    </a:p>
                  </a:txBody>
                  <a:tcPr/>
                </a:tc>
              </a:tr>
              <a:tr h="509047">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Скелетон</a:t>
                      </a:r>
                    </a:p>
                    <a:p>
                      <a:endParaRPr lang="ru-RU" sz="1400" dirty="0"/>
                    </a:p>
                  </a:txBody>
                  <a:tcPr/>
                </a:tc>
                <a:tc>
                  <a:txBody>
                    <a:bodyPr/>
                    <a:lstStyle/>
                    <a:p>
                      <a:r>
                        <a:rPr lang="ru-RU" sz="1400" b="0" i="0" kern="1200" dirty="0" smtClean="0">
                          <a:solidFill>
                            <a:schemeClr val="dk1"/>
                          </a:solidFill>
                          <a:latin typeface="+mn-lt"/>
                          <a:ea typeface="+mn-ea"/>
                          <a:cs typeface="+mn-cs"/>
                        </a:rPr>
                        <a:t>Двухполозьевых</a:t>
                      </a:r>
                      <a:r>
                        <a:rPr lang="ru-RU" sz="1400" b="0" i="0" kern="1200" baseline="0" dirty="0" smtClean="0">
                          <a:solidFill>
                            <a:schemeClr val="dk1"/>
                          </a:solidFill>
                          <a:latin typeface="+mn-lt"/>
                          <a:ea typeface="+mn-ea"/>
                          <a:cs typeface="+mn-cs"/>
                        </a:rPr>
                        <a:t>  санях</a:t>
                      </a:r>
                      <a:endParaRPr lang="ru-RU" sz="1400" dirty="0"/>
                    </a:p>
                  </a:txBody>
                  <a:tcPr/>
                </a:tc>
              </a:tr>
              <a:tr h="5090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Санный спорт </a:t>
                      </a:r>
                    </a:p>
                  </a:txBody>
                  <a:tcPr marL="8194" marR="8194" marT="4097" marB="4097" anchor="ctr" horzOverflow="overflow"/>
                </a:tc>
                <a:tc>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cap="none" normalizeH="0" baseline="0" dirty="0" smtClean="0">
                          <a:ln>
                            <a:noFill/>
                          </a:ln>
                          <a:solidFill>
                            <a:schemeClr val="tx1"/>
                          </a:solidFill>
                          <a:effectLst/>
                          <a:latin typeface="Calibri" pitchFamily="34" charset="0"/>
                        </a:rPr>
                        <a:t>Индивидуальные соревнования, парные соревнования </a:t>
                      </a:r>
                    </a:p>
                    <a:p>
                      <a:endParaRPr lang="ru-RU" sz="1400" dirty="0"/>
                    </a:p>
                  </a:txBody>
                  <a:tcPr/>
                </a:tc>
              </a:tr>
              <a:tr h="2994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Хоккей </a:t>
                      </a:r>
                    </a:p>
                  </a:txBody>
                  <a:tcPr marL="8194" marR="8194" marT="4097" marB="4097" anchor="ctr" horzOverflow="overflow"/>
                </a:tc>
                <a:tc>
                  <a:txBody>
                    <a:bodyPr/>
                    <a:lstStyle/>
                    <a:p>
                      <a:endParaRPr lang="ru-RU" sz="1400" dirty="0"/>
                    </a:p>
                  </a:txBody>
                  <a:tcPr/>
                </a:tc>
                <a:tc>
                  <a:txBody>
                    <a:bodyPr/>
                    <a:lstStyle/>
                    <a:p>
                      <a:endParaRPr lang="ru-RU" sz="1400" dirty="0"/>
                    </a:p>
                  </a:txBody>
                  <a:tcPr/>
                </a:tc>
              </a:tr>
              <a:tr h="2994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rPr>
                        <a:t>Кёрлинг </a:t>
                      </a:r>
                    </a:p>
                  </a:txBody>
                  <a:tcPr marL="8194" marR="8194" marT="4097" marB="4097" anchor="ctr" horzOverflow="overflow"/>
                </a:tc>
                <a:tc>
                  <a:txBody>
                    <a:bodyPr/>
                    <a:lstStyle/>
                    <a:p>
                      <a:endParaRPr lang="ru-RU" sz="1400" dirty="0"/>
                    </a:p>
                  </a:txBody>
                  <a:tcPr/>
                </a:tc>
                <a:tc>
                  <a:txBody>
                    <a:bodyPr/>
                    <a:lstStyle/>
                    <a:p>
                      <a:endParaRPr lang="ru-RU" sz="14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928670"/>
          </a:xfrm>
        </p:spPr>
        <p:txBody>
          <a:bodyPr>
            <a:normAutofit/>
          </a:bodyPr>
          <a:lstStyle/>
          <a:p>
            <a:r>
              <a:rPr lang="ru-RU" sz="2800" dirty="0" smtClean="0">
                <a:solidFill>
                  <a:srgbClr val="FF0000"/>
                </a:solidFill>
                <a:effectLst>
                  <a:outerShdw blurRad="38100" dist="38100" dir="2700000" algn="tl">
                    <a:srgbClr val="000000">
                      <a:alpha val="43137"/>
                    </a:srgbClr>
                  </a:outerShdw>
                </a:effectLst>
              </a:rPr>
              <a:t>Сила трения</a:t>
            </a:r>
            <a:endParaRPr lang="ru-RU" sz="2800"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785794"/>
            <a:ext cx="8229600" cy="5786478"/>
          </a:xfrm>
        </p:spPr>
        <p:txBody>
          <a:bodyPr>
            <a:normAutofit fontScale="62500" lnSpcReduction="20000"/>
          </a:bodyPr>
          <a:lstStyle/>
          <a:p>
            <a:pPr>
              <a:buFont typeface="Wingdings" pitchFamily="2" charset="2"/>
              <a:buChar char="ü"/>
            </a:pPr>
            <a:r>
              <a:rPr lang="ru-RU" dirty="0" smtClean="0"/>
              <a:t>Один из факторов, влияющих на скольжение по снегу или льду, является  сила трения, возникающая между двумя трущимися поверхностями. Эта сила зависит от трех факторов:</a:t>
            </a:r>
          </a:p>
          <a:p>
            <a:pPr marL="514350" indent="-514350">
              <a:buFont typeface="+mj-lt"/>
              <a:buAutoNum type="arabicPeriod"/>
            </a:pPr>
            <a:r>
              <a:rPr lang="ru-RU" dirty="0" smtClean="0"/>
              <a:t> от рода трущихся поверхностей, </a:t>
            </a:r>
          </a:p>
          <a:p>
            <a:pPr marL="514350" indent="-514350">
              <a:buFont typeface="+mj-lt"/>
              <a:buAutoNum type="arabicPeriod"/>
            </a:pPr>
            <a:r>
              <a:rPr lang="ru-RU" dirty="0" smtClean="0"/>
              <a:t> массы тела </a:t>
            </a:r>
          </a:p>
          <a:p>
            <a:pPr marL="514350" indent="-514350">
              <a:buFont typeface="+mj-lt"/>
              <a:buAutoNum type="arabicPeriod"/>
            </a:pPr>
            <a:r>
              <a:rPr lang="ru-RU" dirty="0" smtClean="0"/>
              <a:t> площади соприкасающихся поверхностей.</a:t>
            </a:r>
          </a:p>
          <a:p>
            <a:pPr marL="514350" indent="-514350">
              <a:buFont typeface="Wingdings" pitchFamily="2" charset="2"/>
              <a:buChar char="ü"/>
            </a:pPr>
            <a:r>
              <a:rPr lang="ru-RU" dirty="0" smtClean="0"/>
              <a:t> Поэтому при подготовке к этим видам спорта необходимо проводить особую подготовку.</a:t>
            </a:r>
          </a:p>
          <a:p>
            <a:pPr>
              <a:buFont typeface="Wingdings" pitchFamily="2" charset="2"/>
              <a:buChar char="ü"/>
            </a:pPr>
            <a:r>
              <a:rPr lang="ru-RU" dirty="0" smtClean="0"/>
              <a:t>Различают следующие виды трения:</a:t>
            </a:r>
          </a:p>
          <a:p>
            <a:pPr marL="514350" indent="-514350">
              <a:buFont typeface="+mj-lt"/>
              <a:buAutoNum type="arabicPeriod"/>
            </a:pPr>
            <a:r>
              <a:rPr lang="ru-RU" dirty="0" smtClean="0"/>
              <a:t> трение покоя, </a:t>
            </a:r>
          </a:p>
          <a:p>
            <a:pPr marL="514350" indent="-514350">
              <a:buFont typeface="+mj-lt"/>
              <a:buAutoNum type="arabicPeriod"/>
            </a:pPr>
            <a:r>
              <a:rPr lang="ru-RU" dirty="0" smtClean="0"/>
              <a:t>трение скольжения, </a:t>
            </a:r>
          </a:p>
          <a:p>
            <a:pPr marL="514350" indent="-514350">
              <a:buFont typeface="+mj-lt"/>
              <a:buAutoNum type="arabicPeriod"/>
            </a:pPr>
            <a:r>
              <a:rPr lang="ru-RU" dirty="0" smtClean="0"/>
              <a:t>трение качения.</a:t>
            </a:r>
          </a:p>
          <a:p>
            <a:pPr marL="514350" indent="-514350">
              <a:buFont typeface="Wingdings" pitchFamily="2" charset="2"/>
              <a:buChar char="ü"/>
            </a:pPr>
            <a:r>
              <a:rPr lang="ru-RU" dirty="0" smtClean="0"/>
              <a:t> В зимних видах спорта чаще всего присутствуют трение покоя и скольжения, которые при движении могут чередовать друг друга, в зависимости от изменения внешних факторов. </a:t>
            </a:r>
          </a:p>
          <a:p>
            <a:pPr>
              <a:buFont typeface="Wingdings" pitchFamily="2" charset="2"/>
              <a:buChar char="ü"/>
            </a:pPr>
            <a:r>
              <a:rPr lang="ru-RU" dirty="0" smtClean="0"/>
              <a:t>При трении между трущимися поверхностями выделяется некоторое количество теплоты, которое приводит к таянию льда и снега под полозьями лыж, саней или коньков,  тогда сухое трение переходит в вязкое трение, которое на много меньше и это приводит к улучшению скольжения.</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329642" cy="928670"/>
          </a:xfrm>
        </p:spPr>
        <p:txBody>
          <a:bodyPr>
            <a:normAutofit/>
          </a:bodyPr>
          <a:lstStyle/>
          <a:p>
            <a:r>
              <a:rPr lang="ru-RU" sz="3200" dirty="0" smtClean="0">
                <a:solidFill>
                  <a:srgbClr val="C00000"/>
                </a:solidFill>
                <a:latin typeface="Calibri" pitchFamily="34" charset="0"/>
              </a:rPr>
              <a:t>Лыжный </a:t>
            </a:r>
            <a:r>
              <a:rPr lang="ru-RU" sz="3600" dirty="0" smtClean="0">
                <a:solidFill>
                  <a:srgbClr val="C00000"/>
                </a:solidFill>
                <a:latin typeface="Calibri" pitchFamily="34" charset="0"/>
              </a:rPr>
              <a:t>спорт</a:t>
            </a:r>
            <a:r>
              <a:rPr lang="ru-RU" sz="3200" dirty="0" smtClean="0">
                <a:solidFill>
                  <a:srgbClr val="C00000"/>
                </a:solidFill>
                <a:latin typeface="Calibri" pitchFamily="34" charset="0"/>
              </a:rPr>
              <a:t>  и  биатлон</a:t>
            </a:r>
            <a:endParaRPr lang="ru-RU" sz="3200" dirty="0">
              <a:solidFill>
                <a:srgbClr val="C00000"/>
              </a:solidFill>
            </a:endParaRPr>
          </a:p>
        </p:txBody>
      </p:sp>
      <p:sp>
        <p:nvSpPr>
          <p:cNvPr id="8" name="Содержимое 2"/>
          <p:cNvSpPr>
            <a:spLocks noGrp="1"/>
          </p:cNvSpPr>
          <p:nvPr>
            <p:ph idx="1"/>
          </p:nvPr>
        </p:nvSpPr>
        <p:spPr>
          <a:xfrm>
            <a:off x="428596" y="928670"/>
            <a:ext cx="8229600" cy="1828800"/>
          </a:xfrm>
        </p:spPr>
        <p:txBody>
          <a:bodyPr>
            <a:normAutofit fontScale="77500" lnSpcReduction="20000"/>
          </a:bodyPr>
          <a:lstStyle/>
          <a:p>
            <a:r>
              <a:rPr lang="ru-RU" sz="3800" dirty="0" smtClean="0">
                <a:latin typeface="Calibri" pitchFamily="34" charset="0"/>
              </a:rPr>
              <a:t>Чтобы наши спортсмены показали на олимпийских играх наилучшие результаты в лыжных видах спорта .Необходимо учитывать </a:t>
            </a:r>
            <a:r>
              <a:rPr lang="ru-RU" sz="3800" dirty="0" smtClean="0">
                <a:effectLst>
                  <a:outerShdw blurRad="38100" dist="38100" dir="2700000" algn="tl">
                    <a:srgbClr val="000000">
                      <a:alpha val="43137"/>
                    </a:srgbClr>
                  </a:outerShdw>
                </a:effectLst>
                <a:latin typeface="Calibri" pitchFamily="34" charset="0"/>
              </a:rPr>
              <a:t>сопротивление воздуха и силы трения.</a:t>
            </a:r>
          </a:p>
        </p:txBody>
      </p:sp>
      <p:pic>
        <p:nvPicPr>
          <p:cNvPr id="7" name="Содержимое 6" descr="gl.jpg"/>
          <p:cNvPicPr>
            <a:picLocks noGrp="1" noChangeAspect="1"/>
          </p:cNvPicPr>
          <p:nvPr>
            <p:ph sz="quarter" idx="4294967295"/>
          </p:nvPr>
        </p:nvPicPr>
        <p:blipFill>
          <a:blip r:embed="rId2"/>
          <a:stretch>
            <a:fillRect/>
          </a:stretch>
        </p:blipFill>
        <p:spPr>
          <a:xfrm rot="20869019">
            <a:off x="259443" y="3212384"/>
            <a:ext cx="3335433" cy="244717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hemeClr val="dk1"/>
          </a:lnRef>
          <a:fillRef idx="3">
            <a:schemeClr val="dk1"/>
          </a:fillRef>
          <a:effectRef idx="3">
            <a:schemeClr val="dk1"/>
          </a:effectRef>
          <a:fontRef idx="minor">
            <a:schemeClr val="lt1"/>
          </a:fontRef>
        </p:style>
      </p:pic>
      <p:sp>
        <p:nvSpPr>
          <p:cNvPr id="3074" name="AutoShape 2" descr="data:image/jpeg;base64,/9j/4AAQSkZJRgABAQAAAQABAAD/2wCEAAkGBwgHBgkIBwgKCgkLDRYPDQwMDRsUFRAWIB0iIiAdHx8kKDQsJCYxJx8fLT0tMTU3Ojo6Iys/RD84QzQ5OjcBCgoKDQwNGg8PGjclHyU3Nzc3Nzc3Nzc3Nzc3Nzc3Nzc3Nzc3Nzc3Nzc3Nzc3Nzc3Nzc3Nzc3Nzc3Nzc3Nzc3N//AABEIAFwAiwMBIgACEQEDEQH/xAAcAAACAgMBAQAAAAAAAAAAAAABAgAFAwQHBgj/xAA6EAABAwMCAwUGBQALAAAAAAABAgMRAAQFEiEGMUETIlFhkQcUQnGBoSMyQ7HBFSQlM0RScnOi0fD/xAAXAQEBAQEAAAAAAAAAAAAAAAAAAQID/8QAIxEBAQACAgIBBAMAAAAAAAAAAAECEQMhEjFBYbHB8BMycf/aAAwDAQACEQMRAD8A7LO+9AkfDQipBAkbigm9DcczUJ0gEmJqav8AwqIgnnNN+1CR4UwVtAj0qKpeIm2nX8Ohx7s/7QQtAj86kpUY+0/SrcKiqPiEas3w0kD/ABzij9GHP+6venL1rOO911z/AK4/vygUaYOUpTA5g0BvWtuTLIPKqe1k8XZIj4bC1H/N+rKqmyWDxRlFggj3W2TI8i6f5q7RdyaOqlmeRmiINAQacKpIioKoyhQptqxCmg1VawNNrpAd+lGY6TWROdKeh8KH1qSaBpozSTVfncxbYOw98u9RSVhCEJ5rUen2NJN3US3U3WHLd7iHBJ2kKfXEidmyOX1rNnM7ZYRppV44kLeWG2UagCsn58gOprm/EXtIt2+IsfcY+0Lrluly3Uh1wJSFuaN5E8gn714fiTim54jzaH7pooTa6w0W1d9sEp5b8wQTPPl4VidWu3JOsZ9PzXa+GuN8bnsg/jkIctr5kkFl34gOoNenkVxj2aBeV4sYdav7p4WSVvvC4bGqCgoA1gbyVTBmdPlXZhFa3L6cZLPZtXkfOtC1wthbXr94yyQ8/GuVEjbwB2H0rfBimBii6KEBGyQfWsiQTsefSoVAiIqJA1TVBBUPPypkwrpQVyoj8kHmaoMU0UQNqlBXPOtW7K333EttNpKlrUYAA61rsZS0umGn7RS7hp1AWhbTailQIkGYitv6VAEpSEpACQIAHSorVVcXSh+FZEf7zqUD7aj9qRSckv8AWtWR4JbU4fUkftW4aBq7TTS9wcX/AH+Qu3AeiVBseqAD961rrhvCXKF+/WDNyFSVKuSXSPHdRJH0q1JAEmuU+2PPXLRssdbulFu6lS3WxsVERE+W/KtYY+eUlrOd8cblFH7UMRbM5JaMYwtvG2jDZfLB1dkV64UAfhEJkCOdc3ebdtPxVKC0q/I+0ZQo/Px8jvXSMXlrrKWl6hNy2MlcJa8lFCUgSnoT+aQdqON4L/pOXGnXMZcuuH8FoBSVCdtSDtPy2rMx06cuW7P8n2VHswyj9lxUbtVw8m0QyQ4hlUpcUR3UKEb/ABR4Hyr6IadS62lxBlKhIrn1h7LcdjcOtmxunjkCrtPeHTsdh3CB8O0g8wd/IozxjbcIvMYfJs3eoHvpUmVIBP5wdgpPy/fasybuiyeO3SQaM7Vhtnmrllt+3cS404kKQtJkKB5EVloyYU80gFMBVDCnAkyaUbUZqjJNSkmjQag3oKrA1dIdt0vtLBaUgLCjttVNl+KLaxsXH7Vpd6pKSQloiD4GeonwmptqY2+l/EnakLiO0U3rT2iQCpOoSAeRj6H0rhXEPtFv8k1oU+UJUSAi3UptMdOuon5mD4Cqi3TxNdoS9YY/IlepKhcraUmIO34iuQ+sVjy+jreHU7vbs/FGVtRcY9gLQ6jWt5QnaUDb0UR6Vxri5/I8R5K6yVraPO2FmQ0p9Ke4kkxz+cV6O74pw1k4sZTXlLzYuW9qdLWogTLh5j/SDVZkePb/ACzP9Gt27VljSIFpZpAmNwCqOU77Acq6zkxw7cbx5Z3x00LTgzK5RlOQtC20zEIcU4N9J6Ab10r2WYnL24u7vNvur0QxbpW5qBGxUr9h615j2ZYfPX14446H2sGpP6xISoz+mDzkTJG29dlYZRbsoZaEIQIHWk5LcdHLhP5LTQDVDxngLbO4sJfQe0t1h1DiBK0xzA+Y6V6CKkVhHhPZZm+1xxwV08ly+sdUqbHdUiZH1GqI5bbV7wKryzXCGPxPELnEWLYPvTkh1mZToVGrQOitp9RtO3p21odbS42oKQoSCOop38nXwyTTBVY6ZPOqMoNMKxTvTpmgepQijPnVHFeJ8PxHa5BVpZ3VyvHr1KbAWdKB0SR6DlG1TFYW5yLSWrpVy40wopcQwE91ZHeBnkPKK6xd2TN2hSHR3VbVW4bAJxLzrjTxdC20Np1DcJSVHc9fzH5Vxsy8/XTvOWzHTx1jgV4C1ecwWLtBdkmHr1lSnDtsAZ238K8deZPLZXLKt82w6/c9olPZuLKWmyRtAHdHI7/PwrvK2A6kjoedebyPClrcvF/skKdAISpSRKZ8/CrljteHny4rbj7c9Hs2tMg729zmG7ZRIOhodoY323iDG3XlV09wTgMLYIcxqXX79brbSXn3dWkKUAshIhI7urp1qzawmUYyjf8AVGzbhxsAo3SpE9/UOkDkRBmOdW+YxSZtHrK21Bi4S44gHdQAPjz3jasTLyxuoY5W5+Vq9S+3sEkADYAdKyB5PjWmhjW2ntWRuBsExFH3ZpKdKW1RPOuu3GzTeCx0IptYCZMVoJtQlUpK+fKTRUySBJMzzmqy3tQUkK6VoXjjWKbevHVhu0TK3vBHiofyPr4yuh5M6FEjwmsiX1qTpUgK8fOg2G3EvtIcaUFIWkKSR1B3BrL3uhM1rJdE6VgpE9a2EKTzSqfrVBBBO5VPltTtyU7zI8aBhQ2EU42oInbmr0FPqHn6UojpFNvVGtRSdPOhRjagJHUUCJ3qciIonnTQA2olIImgaIoAExy9KBQD/PlTCorYg9SYqaChMbjcVIHUVmaSCCDSLEKimgmkHpULSP8AL6U5Aip0qjGWgdjJHzpQwjwNZqbpRGJLYSdiayCalEUBBI50ZoxtRgU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pic>
        <p:nvPicPr>
          <p:cNvPr id="3075" name="Picture 3" descr="C:\Users\Roza\Desktop\спорт\загруженное (1).jpg"/>
          <p:cNvPicPr>
            <a:picLocks noChangeAspect="1" noChangeArrowheads="1"/>
          </p:cNvPicPr>
          <p:nvPr/>
        </p:nvPicPr>
        <p:blipFill>
          <a:blip r:embed="rId3"/>
          <a:srcRect/>
          <a:stretch>
            <a:fillRect/>
          </a:stretch>
        </p:blipFill>
        <p:spPr bwMode="auto">
          <a:xfrm rot="485976">
            <a:off x="3431609" y="4310720"/>
            <a:ext cx="3494133" cy="23126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2" name="Содержимое 4" descr="загруженное (2).jpg"/>
          <p:cNvPicPr>
            <a:picLocks noChangeAspect="1"/>
          </p:cNvPicPr>
          <p:nvPr/>
        </p:nvPicPr>
        <p:blipFill>
          <a:blip r:embed="rId4"/>
          <a:stretch>
            <a:fillRect/>
          </a:stretch>
        </p:blipFill>
        <p:spPr>
          <a:xfrm>
            <a:off x="6143636" y="2786058"/>
            <a:ext cx="2714644" cy="200026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143932" cy="1000108"/>
          </a:xfrm>
        </p:spPr>
        <p:txBody>
          <a:bodyPr>
            <a:normAutofit/>
          </a:bodyPr>
          <a:lstStyle/>
          <a:p>
            <a:r>
              <a:rPr lang="ru-RU" sz="3600" dirty="0" smtClean="0">
                <a:solidFill>
                  <a:srgbClr val="C00000"/>
                </a:solidFill>
              </a:rPr>
              <a:t>Одежда  для лыжника</a:t>
            </a:r>
            <a:endParaRPr lang="ru-RU" sz="3600" dirty="0">
              <a:solidFill>
                <a:srgbClr val="C00000"/>
              </a:solidFill>
            </a:endParaRPr>
          </a:p>
        </p:txBody>
      </p:sp>
      <p:sp>
        <p:nvSpPr>
          <p:cNvPr id="3" name="Содержимое 2"/>
          <p:cNvSpPr>
            <a:spLocks noGrp="1"/>
          </p:cNvSpPr>
          <p:nvPr>
            <p:ph idx="1"/>
          </p:nvPr>
        </p:nvSpPr>
        <p:spPr>
          <a:xfrm>
            <a:off x="285720" y="857232"/>
            <a:ext cx="8858280" cy="5786479"/>
          </a:xfrm>
        </p:spPr>
        <p:txBody>
          <a:bodyPr>
            <a:normAutofit fontScale="25000" lnSpcReduction="20000"/>
          </a:bodyPr>
          <a:lstStyle/>
          <a:p>
            <a:pPr>
              <a:buFont typeface="Wingdings" pitchFamily="2" charset="2"/>
              <a:buChar char="Ø"/>
            </a:pPr>
            <a:r>
              <a:rPr lang="ru-RU" sz="8000" dirty="0" smtClean="0">
                <a:latin typeface="Calibri" pitchFamily="34" charset="0"/>
              </a:rPr>
              <a:t> </a:t>
            </a:r>
            <a:r>
              <a:rPr lang="ru-RU" sz="8000" dirty="0" smtClean="0">
                <a:effectLst>
                  <a:outerShdw blurRad="38100" dist="38100" dir="2700000" algn="tl">
                    <a:srgbClr val="000000">
                      <a:alpha val="43137"/>
                    </a:srgbClr>
                  </a:outerShdw>
                </a:effectLst>
                <a:latin typeface="Calibri" pitchFamily="34" charset="0"/>
              </a:rPr>
              <a:t>Чтобы уменьшить сопротивления воздуха спортсмены должны   использовать специальную одежду.</a:t>
            </a:r>
            <a:r>
              <a:rPr lang="ru-RU" sz="8000" dirty="0" smtClean="0">
                <a:latin typeface="Calibri" pitchFamily="34" charset="0"/>
              </a:rPr>
              <a:t> У неё должно быть три слоя</a:t>
            </a:r>
          </a:p>
          <a:p>
            <a:pPr>
              <a:buFont typeface="Wingdings" pitchFamily="2" charset="2"/>
              <a:buChar char="Ø"/>
            </a:pPr>
            <a:r>
              <a:rPr lang="ru-RU" sz="8000" dirty="0" smtClean="0">
                <a:latin typeface="Calibri" pitchFamily="34" charset="0"/>
              </a:rPr>
              <a:t>  Первый, который прилегает к телу, служит для отвода влаги, и при этом он должен не намокать. Он не позволяют бактериям размножиться, быстро высыхая, и предотвращают тем самым появление запаха пота. Также стоит отметить, что ткани, используемые в нижнем слое, не должны вызывать аллергии, соприкасаясь с кожей. </a:t>
            </a:r>
          </a:p>
          <a:p>
            <a:pPr>
              <a:buFont typeface="Wingdings" pitchFamily="2" charset="2"/>
              <a:buChar char="Ø"/>
            </a:pPr>
            <a:r>
              <a:rPr lang="ru-RU" sz="8000" dirty="0" smtClean="0">
                <a:latin typeface="Calibri" pitchFamily="34" charset="0"/>
              </a:rPr>
              <a:t>Второй слой предназначен для того, чтобы не пропустить внутрь снег и дождь, а также для вывода влаги наружу. Здесь применяются ткани с различными комбинациями полиэстера, полиэфира, полиамида с лайкрой или эластаном, благодаря которым костюм получается износостойким и облегающим - он не теряет форму после того, как вы первый раз надели его. </a:t>
            </a:r>
          </a:p>
          <a:p>
            <a:pPr>
              <a:buFont typeface="Wingdings" pitchFamily="2" charset="2"/>
              <a:buChar char="Ø"/>
            </a:pPr>
            <a:r>
              <a:rPr lang="ru-RU" sz="8000" dirty="0" smtClean="0">
                <a:latin typeface="Calibri" pitchFamily="34" charset="0"/>
              </a:rPr>
              <a:t>Третий слой (внешний) выполнен из высокотехнологичных тканей, которые защищают от ветра. Поэтому в такой одежде лыжник защищен от холода, ветра, и при этом он не потеет.</a:t>
            </a:r>
          </a:p>
          <a:p>
            <a:pPr>
              <a:buFont typeface="Wingdings" pitchFamily="2" charset="2"/>
              <a:buChar char="Ø"/>
            </a:pPr>
            <a:r>
              <a:rPr lang="ru-RU" sz="8000" dirty="0" smtClean="0">
                <a:latin typeface="Calibri" pitchFamily="34" charset="0"/>
              </a:rPr>
              <a:t> Лыжная одежда всегда изготавливается облегающей, чтобы уменьшить сопротивление воздуха.  </a:t>
            </a:r>
          </a:p>
          <a:p>
            <a:pPr>
              <a:buNone/>
            </a:pPr>
            <a:r>
              <a:rPr lang="ru-RU" sz="8000" b="1" i="1" dirty="0" smtClean="0">
                <a:ln w="18415" cmpd="sng">
                  <a:solidFill>
                    <a:srgbClr val="FFFFFF"/>
                  </a:solidFill>
                  <a:prstDash val="solid"/>
                </a:ln>
              </a:rPr>
              <a:t/>
            </a:r>
            <a:br>
              <a:rPr lang="ru-RU" sz="8000" b="1" i="1" dirty="0" smtClean="0">
                <a:ln w="18415" cmpd="sng">
                  <a:solidFill>
                    <a:srgbClr val="FFFFFF"/>
                  </a:solidFill>
                  <a:prstDash val="solid"/>
                </a:ln>
              </a:rPr>
            </a:br>
            <a:endParaRPr lang="ru-RU" sz="8000" b="1" i="1"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715404" cy="1203348"/>
          </a:xfrm>
        </p:spPr>
        <p:txBody>
          <a:bodyPr>
            <a:normAutofit fontScale="90000"/>
          </a:bodyPr>
          <a:lstStyle/>
          <a:p>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ru-RU" dirty="0"/>
          </a:p>
        </p:txBody>
      </p:sp>
      <p:pic>
        <p:nvPicPr>
          <p:cNvPr id="7" name="Содержимое 6" descr="images (3).jpg"/>
          <p:cNvPicPr>
            <a:picLocks noGrp="1" noChangeAspect="1"/>
          </p:cNvPicPr>
          <p:nvPr>
            <p:ph idx="1"/>
          </p:nvPr>
        </p:nvPicPr>
        <p:blipFill>
          <a:blip r:embed="rId2"/>
          <a:stretch>
            <a:fillRect/>
          </a:stretch>
        </p:blipFill>
        <p:spPr>
          <a:xfrm rot="6113842">
            <a:off x="6205922" y="3846022"/>
            <a:ext cx="2932691" cy="148441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8" name="Прямоугольник 7"/>
          <p:cNvSpPr/>
          <p:nvPr/>
        </p:nvSpPr>
        <p:spPr>
          <a:xfrm>
            <a:off x="500034" y="785795"/>
            <a:ext cx="6357982" cy="6001643"/>
          </a:xfrm>
          <a:prstGeom prst="rect">
            <a:avLst/>
          </a:prstGeom>
        </p:spPr>
        <p:txBody>
          <a:bodyPr wrap="square">
            <a:spAutoFit/>
          </a:bodyPr>
          <a:lstStyle/>
          <a:p>
            <a:pPr>
              <a:buFont typeface="Wingdings" pitchFamily="2" charset="2"/>
              <a:buChar char="Ø"/>
            </a:pPr>
            <a:r>
              <a:rPr lang="ru-RU" sz="2400" dirty="0" smtClean="0">
                <a:latin typeface="Calibri" pitchFamily="34" charset="0"/>
              </a:rPr>
              <a:t>Она бывает двух типов –</a:t>
            </a:r>
          </a:p>
          <a:p>
            <a:pPr marL="457200" indent="-457200">
              <a:buFont typeface="+mj-lt"/>
              <a:buAutoNum type="arabicPeriod"/>
            </a:pPr>
            <a:r>
              <a:rPr lang="ru-RU" sz="2400" dirty="0" smtClean="0">
                <a:latin typeface="Calibri" pitchFamily="34" charset="0"/>
              </a:rPr>
              <a:t> для скольжения </a:t>
            </a:r>
          </a:p>
          <a:p>
            <a:pPr marL="457200" indent="-457200">
              <a:buFont typeface="+mj-lt"/>
              <a:buAutoNum type="arabicPeriod"/>
            </a:pPr>
            <a:r>
              <a:rPr lang="ru-RU" sz="2400" dirty="0" smtClean="0">
                <a:latin typeface="Calibri" pitchFamily="34" charset="0"/>
              </a:rPr>
              <a:t> для увеличения трения (чтобы лыжи не проскальзывали).</a:t>
            </a:r>
          </a:p>
          <a:p>
            <a:pPr marL="457200" indent="-457200">
              <a:buFont typeface="Wingdings" pitchFamily="2" charset="2"/>
              <a:buChar char="Ø"/>
            </a:pPr>
            <a:r>
              <a:rPr lang="ru-RU" sz="2400" dirty="0" smtClean="0">
                <a:latin typeface="Calibri" pitchFamily="34" charset="0"/>
              </a:rPr>
              <a:t> Выбор смазки основывается на качестве снега, погодных условиях, влажности и на других деталях в лыжных гонках. </a:t>
            </a:r>
          </a:p>
          <a:p>
            <a:pPr marL="457200" indent="-457200">
              <a:buFont typeface="Wingdings" pitchFamily="2" charset="2"/>
              <a:buChar char="Ø"/>
            </a:pPr>
            <a:r>
              <a:rPr lang="ru-RU" sz="2400" dirty="0" smtClean="0">
                <a:latin typeface="Calibri" pitchFamily="34" charset="0"/>
              </a:rPr>
              <a:t>Существует множество видов лыжных смазок: парафины, порошки, эмульсии. </a:t>
            </a:r>
          </a:p>
          <a:p>
            <a:pPr marL="457200" indent="-457200">
              <a:buFont typeface="Wingdings" pitchFamily="2" charset="2"/>
              <a:buChar char="Ø"/>
            </a:pPr>
            <a:r>
              <a:rPr lang="ru-RU" sz="2400" dirty="0" smtClean="0">
                <a:latin typeface="Calibri" pitchFamily="34" charset="0"/>
              </a:rPr>
              <a:t>Для каждого типа снега используются различные виды парафинов:</a:t>
            </a:r>
          </a:p>
          <a:p>
            <a:pPr marL="457200" indent="-457200">
              <a:buFont typeface="+mj-lt"/>
              <a:buAutoNum type="arabicPeriod"/>
            </a:pPr>
            <a:r>
              <a:rPr lang="ru-RU" sz="2400" dirty="0" smtClean="0">
                <a:latin typeface="Calibri" pitchFamily="34" charset="0"/>
              </a:rPr>
              <a:t> в морозную погоду чаще пользуются высоко фтористыми парафинами,</a:t>
            </a:r>
          </a:p>
          <a:p>
            <a:pPr marL="457200" indent="-457200">
              <a:buFont typeface="+mj-lt"/>
              <a:buAutoNum type="arabicPeriod"/>
            </a:pPr>
            <a:r>
              <a:rPr lang="ru-RU" sz="2400" dirty="0" smtClean="0">
                <a:latin typeface="Calibri" pitchFamily="34" charset="0"/>
              </a:rPr>
              <a:t> в более умеренную погоду средне фтористыми и</a:t>
            </a:r>
          </a:p>
          <a:p>
            <a:pPr marL="457200" indent="-457200">
              <a:buFont typeface="+mj-lt"/>
              <a:buAutoNum type="arabicPeriod"/>
            </a:pPr>
            <a:r>
              <a:rPr lang="ru-RU" sz="2400" dirty="0" smtClean="0">
                <a:latin typeface="Calibri" pitchFamily="34" charset="0"/>
              </a:rPr>
              <a:t> в теплую низко фтористыми. </a:t>
            </a:r>
            <a:endParaRPr lang="ru-RU" sz="2400" dirty="0">
              <a:latin typeface="Calibri" pitchFamily="34" charset="0"/>
            </a:endParaRPr>
          </a:p>
        </p:txBody>
      </p:sp>
      <p:sp>
        <p:nvSpPr>
          <p:cNvPr id="10" name="Прямоугольник 9"/>
          <p:cNvSpPr/>
          <p:nvPr/>
        </p:nvSpPr>
        <p:spPr>
          <a:xfrm>
            <a:off x="1928794" y="0"/>
            <a:ext cx="4572000" cy="1200329"/>
          </a:xfrm>
          <a:prstGeom prst="rect">
            <a:avLst/>
          </a:prstGeom>
        </p:spPr>
        <p:txBody>
          <a:bodyPr>
            <a:spAutoFit/>
          </a:bodyPr>
          <a:lstStyle/>
          <a:p>
            <a:r>
              <a:rPr lang="ru-RU" sz="2400" dirty="0" smtClean="0">
                <a:solidFill>
                  <a:srgbClr val="FF0000"/>
                </a:solidFill>
                <a:effectLst>
                  <a:outerShdw blurRad="38100" dist="38100" dir="2700000" algn="tl">
                    <a:srgbClr val="000000">
                      <a:alpha val="43137"/>
                    </a:srgbClr>
                  </a:outerShdw>
                </a:effectLst>
                <a:latin typeface="Calibri" pitchFamily="34" charset="0"/>
              </a:rPr>
              <a:t>От выбора лыжной смазки  для смазки лыж зависит сила трения</a:t>
            </a:r>
            <a:r>
              <a:rPr lang="ru-RU" sz="2400" dirty="0" smtClean="0">
                <a:solidFill>
                  <a:srgbClr val="FF0000"/>
                </a:solidFill>
                <a:latin typeface="Calibri" pitchFamily="34" charset="0"/>
              </a:rPr>
              <a:t>.</a:t>
            </a:r>
            <a:br>
              <a:rPr lang="ru-RU" sz="2400" dirty="0" smtClean="0">
                <a:solidFill>
                  <a:srgbClr val="FF0000"/>
                </a:solidFill>
                <a:latin typeface="Calibri" pitchFamily="34" charset="0"/>
              </a:rPr>
            </a:br>
            <a:endParaRPr lang="ru-RU" sz="2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rmAutofit/>
          </a:bodyPr>
          <a:lstStyle/>
          <a:p>
            <a:r>
              <a:rPr lang="ru-RU" sz="2800" dirty="0" smtClean="0">
                <a:solidFill>
                  <a:srgbClr val="C00000"/>
                </a:solidFill>
                <a:effectLst>
                  <a:outerShdw blurRad="38100" dist="38100" dir="2700000" algn="tl">
                    <a:srgbClr val="000000">
                      <a:alpha val="43137"/>
                    </a:srgbClr>
                  </a:outerShdw>
                </a:effectLst>
              </a:rPr>
              <a:t>Конькобежный спорт и хоккей</a:t>
            </a:r>
            <a:br>
              <a:rPr lang="ru-RU" sz="2800" dirty="0" smtClean="0">
                <a:solidFill>
                  <a:srgbClr val="C00000"/>
                </a:solidFill>
                <a:effectLst>
                  <a:outerShdw blurRad="38100" dist="38100" dir="2700000" algn="tl">
                    <a:srgbClr val="000000">
                      <a:alpha val="43137"/>
                    </a:srgbClr>
                  </a:outerShdw>
                </a:effectLst>
              </a:rPr>
            </a:br>
            <a:endParaRPr lang="ru-RU" sz="2800" dirty="0">
              <a:solidFill>
                <a:srgbClr val="C00000"/>
              </a:solidFill>
              <a:effectLst>
                <a:outerShdw blurRad="38100" dist="38100" dir="2700000" algn="tl">
                  <a:srgbClr val="000000">
                    <a:alpha val="43137"/>
                  </a:srgbClr>
                </a:outerShdw>
              </a:effectLst>
            </a:endParaRPr>
          </a:p>
        </p:txBody>
      </p:sp>
      <p:sp>
        <p:nvSpPr>
          <p:cNvPr id="7" name="Прямоугольник 6"/>
          <p:cNvSpPr/>
          <p:nvPr/>
        </p:nvSpPr>
        <p:spPr>
          <a:xfrm>
            <a:off x="357158" y="785794"/>
            <a:ext cx="8501122" cy="3354765"/>
          </a:xfrm>
          <a:prstGeom prst="rect">
            <a:avLst/>
          </a:prstGeom>
        </p:spPr>
        <p:txBody>
          <a:bodyPr wrap="square">
            <a:spAutoFit/>
          </a:bodyPr>
          <a:lstStyle/>
          <a:p>
            <a:r>
              <a:rPr lang="ru-RU" sz="2400" dirty="0" smtClean="0">
                <a:solidFill>
                  <a:srgbClr val="002060"/>
                </a:solidFill>
                <a:latin typeface="Calibri" pitchFamily="34" charset="0"/>
              </a:rPr>
              <a:t>Спортсменам этих видов спорта необходимо знать законы физики связанные с характером взаимодействия конька со льдом, чтобы достичь высоких результатов на олимпиаде.</a:t>
            </a:r>
          </a:p>
          <a:p>
            <a:r>
              <a:rPr lang="ru-RU" sz="2400" dirty="0" smtClean="0">
                <a:solidFill>
                  <a:srgbClr val="002060"/>
                </a:solidFill>
                <a:latin typeface="Calibri" pitchFamily="34" charset="0"/>
              </a:rPr>
              <a:t> Они зависят от трех основных факторов:</a:t>
            </a:r>
          </a:p>
          <a:p>
            <a:pPr marL="457200" indent="-457200">
              <a:buFont typeface="+mj-lt"/>
              <a:buAutoNum type="arabicPeriod"/>
            </a:pPr>
            <a:r>
              <a:rPr lang="ru-RU" sz="2400" dirty="0" smtClean="0">
                <a:solidFill>
                  <a:srgbClr val="002060"/>
                </a:solidFill>
                <a:latin typeface="Calibri" pitchFamily="34" charset="0"/>
              </a:rPr>
              <a:t> силы трения</a:t>
            </a:r>
          </a:p>
          <a:p>
            <a:pPr marL="457200" indent="-457200">
              <a:buFont typeface="+mj-lt"/>
              <a:buAutoNum type="arabicPeriod"/>
            </a:pPr>
            <a:r>
              <a:rPr lang="ru-RU" sz="2400" dirty="0" smtClean="0">
                <a:solidFill>
                  <a:srgbClr val="002060"/>
                </a:solidFill>
                <a:latin typeface="Calibri" pitchFamily="34" charset="0"/>
              </a:rPr>
              <a:t>положения вектора силы тяжести тела относительно опорного конька</a:t>
            </a:r>
          </a:p>
          <a:p>
            <a:pPr marL="457200" indent="-457200">
              <a:buFont typeface="+mj-lt"/>
              <a:buAutoNum type="arabicPeriod"/>
            </a:pPr>
            <a:r>
              <a:rPr lang="ru-RU" sz="2400" dirty="0" smtClean="0">
                <a:solidFill>
                  <a:srgbClr val="002060"/>
                </a:solidFill>
                <a:latin typeface="Calibri" pitchFamily="34" charset="0"/>
              </a:rPr>
              <a:t> сгибательно - разгибательных  движений толчковой ноги. </a:t>
            </a:r>
          </a:p>
          <a:p>
            <a:pPr marL="457200" indent="-457200">
              <a:buFont typeface="+mj-lt"/>
              <a:buAutoNum type="arabicPeriod"/>
            </a:pPr>
            <a:endParaRPr lang="ru-RU" sz="2000" dirty="0" smtClean="0">
              <a:latin typeface="Calibri" pitchFamily="34" charset="0"/>
            </a:endParaRPr>
          </a:p>
        </p:txBody>
      </p:sp>
      <p:pic>
        <p:nvPicPr>
          <p:cNvPr id="4" name="Содержимое 3" descr="hok.jpg"/>
          <p:cNvPicPr>
            <a:picLocks noGrp="1" noChangeAspect="1"/>
          </p:cNvPicPr>
          <p:nvPr>
            <p:ph idx="1"/>
          </p:nvPr>
        </p:nvPicPr>
        <p:blipFill>
          <a:blip r:embed="rId2"/>
          <a:stretch>
            <a:fillRect/>
          </a:stretch>
        </p:blipFill>
        <p:spPr>
          <a:xfrm rot="20965142">
            <a:off x="1432632" y="3956668"/>
            <a:ext cx="2966706" cy="265149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8" name="Содержимое 3" descr="загруженное (3).jpg"/>
          <p:cNvPicPr>
            <a:picLocks noChangeAspect="1"/>
          </p:cNvPicPr>
          <p:nvPr/>
        </p:nvPicPr>
        <p:blipFill>
          <a:blip r:embed="rId3"/>
          <a:stretch>
            <a:fillRect/>
          </a:stretch>
        </p:blipFill>
        <p:spPr>
          <a:xfrm>
            <a:off x="6000760" y="3857628"/>
            <a:ext cx="2633706" cy="270603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TotalTime>
  <Words>1431</Words>
  <Application>Microsoft Office PowerPoint</Application>
  <PresentationFormat>Экран (4:3)</PresentationFormat>
  <Paragraphs>128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Команда знайки Номер 14f932 </vt:lpstr>
      <vt:lpstr>Команда Знайки</vt:lpstr>
      <vt:lpstr>Талисманы  Сочи 2014</vt:lpstr>
      <vt:lpstr>Зимние олимпийские виды спорта  </vt:lpstr>
      <vt:lpstr>Сила трения</vt:lpstr>
      <vt:lpstr>Лыжный спорт  и  биатлон</vt:lpstr>
      <vt:lpstr>Одежда  для лыжника</vt:lpstr>
      <vt:lpstr> </vt:lpstr>
      <vt:lpstr>Конькобежный спорт и хоккей </vt:lpstr>
      <vt:lpstr>Слайд 10</vt:lpstr>
      <vt:lpstr>Фигурное катание </vt:lpstr>
      <vt:lpstr>Слайд 12</vt:lpstr>
      <vt:lpstr>Санный спорт </vt:lpstr>
      <vt:lpstr>Слайд 14</vt:lpstr>
      <vt:lpstr>Керлинг - молодой олимпийский вид спорта. </vt:lpstr>
      <vt:lpstr>Карачкова Екатерина Васильевна-учитель физической культуры</vt:lpstr>
      <vt:lpstr>Галлямова Руза  Рустумхановна- учитель физики</vt:lpstr>
      <vt:lpstr>Результат тестирования</vt:lpstr>
      <vt:lpstr>Информация, использованная с физических сайтов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Команда Знайки Номер 14f932</dc:title>
  <dc:creator>Roza</dc:creator>
  <cp:lastModifiedBy>Roza</cp:lastModifiedBy>
  <cp:revision>47</cp:revision>
  <dcterms:created xsi:type="dcterms:W3CDTF">2013-11-21T15:10:56Z</dcterms:created>
  <dcterms:modified xsi:type="dcterms:W3CDTF">2013-12-15T15:31:11Z</dcterms:modified>
</cp:coreProperties>
</file>