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4" r:id="rId8"/>
    <p:sldId id="266" r:id="rId9"/>
    <p:sldId id="267" r:id="rId10"/>
    <p:sldId id="265" r:id="rId11"/>
    <p:sldId id="273" r:id="rId12"/>
    <p:sldId id="272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BF7393-36B4-45AC-929E-C64CABD752BA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924E87-AB25-4697-BB76-207A8A1BC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varaosahaku.fi/global/images/image.php?src=/mnt/newftp/800/fibdb/bild/demnr/1128-5.jpg&amp;width=370&amp;height=" TargetMode="External"/><Relationship Id="rId2" Type="http://schemas.openxmlformats.org/officeDocument/2006/relationships/hyperlink" Target="http://rudocs.exdat.com/docs/index-301071.htmlhttp:/900igr.net/kartinki/fizika/Mekhanizm-rychag/014-Klin-i-vint-kak-raznovidnosti-naklonnoj-ploskosti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izselo.ru/fizselo-49.png" TargetMode="External"/><Relationship Id="rId5" Type="http://schemas.openxmlformats.org/officeDocument/2006/relationships/hyperlink" Target="http://images.yandex.ru/yandsearch?source=wiz&amp;uinfo=sw-1007-sh-610-fw-782-fh-448-pd-1&amp;p=2&amp;text=%D0%BA%D0%B0%D1%80%D1%82%D0%B8%D0%BD%D0%BA%D0%B8%20%D1%80%D1%8B%D1%87%D0%B0%D0%B3%D0%B8%20%D0%B1%D0%BB%D0%BE%D0%BA%D0%B8%20%D0%BF%D1%80%D0%BE%D1%81%D1%82%D1%8B%D0%B5%20%D0%BC%D0%B5%D1%85%D0%B0%D0%BD%D0%B8%D0%B7%D0%BC%D1%8B&amp;noreask=1&amp;pos=83&amp;rpt=simage&amp;lr=11270&amp;img_url=http://ru.varaosahaku.fi/global/images/image.php?src=/mnt/newftp/818/fibdb/bild/demnr/11233-2.jpg&amp;width=370&amp;height" TargetMode="External"/><Relationship Id="rId4" Type="http://schemas.openxmlformats.org/officeDocument/2006/relationships/hyperlink" Target="http://prostoimehanizm.narod.ru/kartinki/naklon_ploc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Блок. Простые механизмы и их Применение.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7 класс</a:t>
            </a:r>
          </a:p>
          <a:p>
            <a:pPr algn="l"/>
            <a:r>
              <a:rPr lang="ru-RU" b="1" dirty="0" smtClean="0"/>
              <a:t>Учитель физики </a:t>
            </a:r>
            <a:r>
              <a:rPr lang="en-US" b="1" dirty="0" smtClean="0"/>
              <a:t>I </a:t>
            </a:r>
            <a:r>
              <a:rPr lang="ru-RU" b="1" dirty="0" smtClean="0"/>
              <a:t>квалификационной категории  Каверзина Е.В., МКОУ Шиткинская СОШ Тайшетского района Иркутская область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Рабочий стол\fizselo-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50813"/>
            <a:ext cx="5772150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Какие Простые механизмы используются В автомобиле ?</a:t>
            </a: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43894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643313"/>
            <a:ext cx="42211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t="-3448"/>
          <a:stretch>
            <a:fillRect/>
          </a:stretch>
        </p:blipFill>
        <p:spPr bwMode="auto">
          <a:xfrm>
            <a:off x="714348" y="2571744"/>
            <a:ext cx="7460839" cy="42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1088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Д/З: прочитать § 58,59. Записать в тетрадь простые механизмы, которыми пользуетесь дома или встречаетесь </a:t>
            </a:r>
            <a:r>
              <a:rPr lang="ru-RU" smtClean="0"/>
              <a:t>в природе.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214282" y="1785926"/>
            <a:ext cx="8429625" cy="452431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ru-RU" u="sng" dirty="0">
              <a:hlinkClick r:id="rId2"/>
            </a:endParaRP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2"/>
              </a:rPr>
              <a:t>А.В. </a:t>
            </a:r>
            <a:r>
              <a:rPr lang="ru-RU" u="sng" dirty="0" err="1">
                <a:solidFill>
                  <a:srgbClr val="0070C0"/>
                </a:solidFill>
                <a:hlinkClick r:id="rId2"/>
              </a:rPr>
              <a:t>Пёрышкин</a:t>
            </a:r>
            <a:r>
              <a:rPr lang="ru-RU" u="sng" dirty="0">
                <a:solidFill>
                  <a:srgbClr val="0070C0"/>
                </a:solidFill>
                <a:hlinkClick r:id="rId2"/>
              </a:rPr>
              <a:t> Физика-7  ООО «ДРОФА» 2009</a:t>
            </a: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2"/>
              </a:rPr>
              <a:t>С.В. Громов Физика-7 «Просвещение» 2000</a:t>
            </a: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2"/>
              </a:rPr>
              <a:t>А.Е. Марон, Е.А. Марон  «Опорные конспекты дифференцированные задачи по физике» М Просвещение 2003</a:t>
            </a:r>
          </a:p>
          <a:p>
            <a:endParaRPr lang="ru-RU" u="sng" dirty="0">
              <a:solidFill>
                <a:srgbClr val="0070C0"/>
              </a:solidFill>
              <a:hlinkClick r:id="rId2"/>
            </a:endParaRP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2"/>
              </a:rPr>
              <a:t>http://rudocs.exdat.com/docs/index</a:t>
            </a: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2"/>
              </a:rPr>
              <a:t>301071.htmlhttp://900igr.net/</a:t>
            </a:r>
            <a:r>
              <a:rPr lang="ru-RU" u="sng" dirty="0" err="1">
                <a:solidFill>
                  <a:srgbClr val="0070C0"/>
                </a:solidFill>
                <a:hlinkClick r:id="rId2"/>
              </a:rPr>
              <a:t>kartinki</a:t>
            </a:r>
            <a:r>
              <a:rPr lang="ru-RU" u="sng" dirty="0">
                <a:solidFill>
                  <a:srgbClr val="0070C0"/>
                </a:solidFill>
                <a:hlinkClick r:id="rId2"/>
              </a:rPr>
              <a:t>/</a:t>
            </a:r>
            <a:r>
              <a:rPr lang="ru-RU" u="sng" dirty="0" err="1">
                <a:solidFill>
                  <a:srgbClr val="0070C0"/>
                </a:solidFill>
                <a:hlinkClick r:id="rId2"/>
              </a:rPr>
              <a:t>fizika</a:t>
            </a:r>
            <a:r>
              <a:rPr lang="ru-RU" u="sng" dirty="0">
                <a:solidFill>
                  <a:srgbClr val="0070C0"/>
                </a:solidFill>
                <a:hlinkClick r:id="rId2"/>
              </a:rPr>
              <a:t>/</a:t>
            </a:r>
            <a:r>
              <a:rPr lang="ru-RU" u="sng" dirty="0" err="1">
                <a:solidFill>
                  <a:srgbClr val="0070C0"/>
                </a:solidFill>
                <a:hlinkClick r:id="rId2"/>
              </a:rPr>
              <a:t>Mekhanizm-rychag</a:t>
            </a:r>
            <a:r>
              <a:rPr lang="ru-RU" u="sng" dirty="0">
                <a:solidFill>
                  <a:srgbClr val="0070C0"/>
                </a:solidFill>
                <a:hlinkClick r:id="rId2"/>
              </a:rPr>
              <a:t>/014-Klin-i-vint-kak-raznovidnosti-naklonnoj-ploskosti.html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3"/>
              </a:rPr>
              <a:t>http://ru.varaosahaku.fi/global/images/image.php?src=/mnt/newftp/800/fibdb/bild/demnr/1128-5.jpg&amp;width=370&amp;height=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4"/>
              </a:rPr>
              <a:t>http://prostoimehanizm.narod.ru/kartinki/naklon_ploc.jpg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ru-RU" u="sng" dirty="0" smtClean="0">
                <a:solidFill>
                  <a:srgbClr val="0070C0"/>
                </a:solidFill>
                <a:hlinkClick r:id="rId5"/>
              </a:rPr>
              <a:t>images.yandex.ru/yandsearch?source=wiz&amp;uinfo=sw-1007-sh-610-fw-782-fh-448-pd-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u="sng" dirty="0">
                <a:solidFill>
                  <a:srgbClr val="0070C0"/>
                </a:solidFill>
                <a:hlinkClick r:id="rId6"/>
              </a:rPr>
              <a:t>http://fizselo.ru/fizselo-49.png00igr.net/datai/fizika/Mekhanizm-rychag/0005-009-Klin-i-vint-kak-raznovidnosti-naklonnoj-ploskosti.png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006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Блок – колесо с жёлобом, укреплённое в обойме. По жёлобу пропускают верёвку, трос или цепь. Блок – простое механическое устройство позволяющее изменить силу </a:t>
            </a:r>
            <a:endParaRPr lang="ru-RU" dirty="0"/>
          </a:p>
        </p:txBody>
      </p:sp>
      <p:sp>
        <p:nvSpPr>
          <p:cNvPr id="19459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4851400" y="666750"/>
            <a:ext cx="4292600" cy="639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14884"/>
            <a:ext cx="7839100" cy="2143116"/>
          </a:xfrm>
        </p:spPr>
        <p:txBody>
          <a:bodyPr>
            <a:normAutofit fontScale="9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Вывод:</a:t>
            </a:r>
            <a:r>
              <a:rPr lang="ru-RU" sz="2800" b="1" dirty="0" smtClean="0"/>
              <a:t> Простые механизмы – рычаг, блок и их разновидности  дают выигрыш в силе или используются для  удобства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285728"/>
            <a:ext cx="4291012" cy="150019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8000" dirty="0" smtClean="0"/>
              <a:t>неподвижный блок не  даёт выигрыша в силе, его используют для удобства (изменить направление действия силы)</a:t>
            </a:r>
          </a:p>
          <a:p>
            <a:pPr eaLnBrk="1" hangingPunct="1">
              <a:defRPr/>
            </a:pPr>
            <a:r>
              <a:rPr lang="ru-RU" sz="8000" dirty="0" smtClean="0"/>
              <a:t>/АО/=/ОВ/</a:t>
            </a:r>
            <a:endParaRPr lang="ru-RU" sz="8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85728"/>
            <a:ext cx="3427437" cy="14287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Подвижный блок даёт выигрыш  в силе в 2 раза. 2/ОА/=/ОВ/</a:t>
            </a:r>
            <a:endParaRPr lang="ru-RU" dirty="0"/>
          </a:p>
        </p:txBody>
      </p:sp>
      <p:pic>
        <p:nvPicPr>
          <p:cNvPr id="20485" name="Picture 4" descr="C:\Documents and Settings\User\Рабочий стол\непод бло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40000"/>
          </a:blip>
          <a:srcRect t="4762"/>
          <a:stretch>
            <a:fillRect/>
          </a:stretch>
        </p:blipFill>
        <p:spPr>
          <a:xfrm>
            <a:off x="625689" y="2714620"/>
            <a:ext cx="3399393" cy="2143139"/>
          </a:xfrm>
          <a:noFill/>
        </p:spPr>
      </p:pic>
      <p:pic>
        <p:nvPicPr>
          <p:cNvPr id="20486" name="Picture 5" descr="C:\Documents and Settings\User\Рабочий стол\подв бло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>
          <a:xfrm>
            <a:off x="4786314" y="2357430"/>
            <a:ext cx="3143273" cy="21489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Комбинация подвижного и </a:t>
            </a:r>
            <a:b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неподвижного блоков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071688" y="1600200"/>
            <a:ext cx="45720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25" y="2714625"/>
            <a:ext cx="30400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7675"/>
            <a:ext cx="40005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4841752" cy="568644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Полиспаст </a:t>
            </a:r>
            <a:r>
              <a:rPr lang="ru-RU" sz="4000" dirty="0" smtClean="0">
                <a:solidFill>
                  <a:schemeClr val="accent2"/>
                </a:solidFill>
              </a:rPr>
              <a:t>(«поли» – много, «</a:t>
            </a:r>
            <a:r>
              <a:rPr lang="ru-RU" sz="4000" dirty="0" err="1" smtClean="0">
                <a:solidFill>
                  <a:schemeClr val="accent2"/>
                </a:solidFill>
              </a:rPr>
              <a:t>спао</a:t>
            </a:r>
            <a:r>
              <a:rPr lang="ru-RU" sz="4000" dirty="0" smtClean="0">
                <a:solidFill>
                  <a:schemeClr val="accent2"/>
                </a:solidFill>
              </a:rPr>
              <a:t>» - тяну, получается «</a:t>
            </a:r>
            <a:r>
              <a:rPr lang="ru-RU" sz="4000" dirty="0" err="1" smtClean="0">
                <a:solidFill>
                  <a:schemeClr val="accent2"/>
                </a:solidFill>
              </a:rPr>
              <a:t>многотяг</a:t>
            </a:r>
            <a:r>
              <a:rPr lang="ru-RU" sz="4000" dirty="0" smtClean="0">
                <a:solidFill>
                  <a:schemeClr val="accent2"/>
                </a:solidFill>
              </a:rPr>
              <a:t>») – даёт 6 – кратный выигрыш в силе.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428625"/>
            <a:ext cx="39560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4556000" cy="24717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Лебёдка состоит из </a:t>
            </a:r>
            <a:br>
              <a:rPr lang="ru-RU" dirty="0" smtClean="0"/>
            </a:br>
            <a:r>
              <a:rPr lang="ru-RU" dirty="0" smtClean="0"/>
              <a:t>2-х блоков разного </a:t>
            </a:r>
            <a:br>
              <a:rPr lang="ru-RU" dirty="0" smtClean="0"/>
            </a:br>
            <a:r>
              <a:rPr lang="ru-RU" dirty="0" smtClean="0"/>
              <a:t>диаметра</a:t>
            </a:r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0" y="0"/>
            <a:ext cx="41592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57134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Наклонная плоскость</a:t>
            </a:r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115423" cy="40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929618" cy="186847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Клин и винт – разновидности </a:t>
            </a:r>
            <a:br>
              <a:rPr lang="ru-RU" dirty="0" smtClean="0"/>
            </a:br>
            <a:r>
              <a:rPr lang="ru-RU" dirty="0" smtClean="0"/>
              <a:t>наклонной плоскости. широко применяются на практике.</a:t>
            </a: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500306"/>
            <a:ext cx="581070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</TotalTime>
  <Words>215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Блок. Простые механизмы и их Применение. </vt:lpstr>
      <vt:lpstr>Блок – колесо с жёлобом, укреплённое в обойме. По жёлобу пропускают верёвку, трос или цепь. Блок – простое механическое устройство позволяющее изменить силу </vt:lpstr>
      <vt:lpstr>      Вывод: Простые механизмы – рычаг, блок и их разновидности  дают выигрыш в силе или используются для  удобства  </vt:lpstr>
      <vt:lpstr>Комбинация подвижного и  неподвижного блоков</vt:lpstr>
      <vt:lpstr>Полиспаст («поли» – много, «спао» - тяну, получается «многотяг») – даёт 6 – кратный выигрыш в силе.</vt:lpstr>
      <vt:lpstr>Слайд 6</vt:lpstr>
      <vt:lpstr>Лебёдка состоит из  2-х блоков разного  диаметра</vt:lpstr>
      <vt:lpstr>Наклонная плоскость</vt:lpstr>
      <vt:lpstr>Клин и винт – разновидности  наклонной плоскости. широко применяются на практике.</vt:lpstr>
      <vt:lpstr>Слайд 10</vt:lpstr>
      <vt:lpstr>Слайд 11</vt:lpstr>
      <vt:lpstr>Какие Простые механизмы используются В автомобиле ?</vt:lpstr>
      <vt:lpstr>Д/З: прочитать § 58,59. Записать в тетрадь простые механизмы, которыми пользуетесь дома или встречаетесь в природе. </vt:lpstr>
      <vt:lpstr>Источники информации: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закона равновесия рычага к блоку.</dc:title>
  <dc:creator>User</dc:creator>
  <cp:lastModifiedBy>User</cp:lastModifiedBy>
  <cp:revision>23</cp:revision>
  <dcterms:created xsi:type="dcterms:W3CDTF">2013-06-24T13:55:18Z</dcterms:created>
  <dcterms:modified xsi:type="dcterms:W3CDTF">2013-12-13T19:04:58Z</dcterms:modified>
</cp:coreProperties>
</file>