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3"/>
  </p:notesMasterIdLst>
  <p:sldIdLst>
    <p:sldId id="277" r:id="rId2"/>
    <p:sldId id="282" r:id="rId3"/>
    <p:sldId id="284" r:id="rId4"/>
    <p:sldId id="285" r:id="rId5"/>
    <p:sldId id="286" r:id="rId6"/>
    <p:sldId id="287" r:id="rId7"/>
    <p:sldId id="289" r:id="rId8"/>
    <p:sldId id="290" r:id="rId9"/>
    <p:sldId id="291" r:id="rId10"/>
    <p:sldId id="294" r:id="rId11"/>
    <p:sldId id="29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D8EA"/>
    <a:srgbClr val="83B80C"/>
    <a:srgbClr val="E2F624"/>
    <a:srgbClr val="B7EE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51667C-EEB9-41A4-8F3F-C2D74BA1CD66}" type="datetimeFigureOut">
              <a:rPr lang="ru-RU"/>
              <a:pPr>
                <a:defRPr/>
              </a:pPr>
              <a:t>20.09.2013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DEABC7-3693-4066-BBBC-D5B8CABA8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9F55DB-8CEF-4F16-A961-F7C792F7B25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07D335-B17A-433C-A9FF-D4686D6840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8EFC6-6D5E-4EEC-BE67-1C9CCE532A47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998347-537C-482B-B19F-6C2FA0ED69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EE924E-74E9-42B2-8CBE-DAB516A4790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59B702-7DDD-4A6E-AE74-B71C8D625B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ABD3C-C40D-4CAD-9C57-84F00A1AE3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A56B-0CA4-4885-A792-BBC027C75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1FAE-1933-4F89-9245-6F58AD52A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70FE-D093-42B4-B810-757CA979E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75F0A-5322-4AF6-A147-072AF9FFB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713F-0686-4437-9D03-2474A53CD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11B67-6B82-4A98-8846-D83A7DAA6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C860-F3FF-422D-B520-B80FA5038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E637-07E2-42CC-9E88-9AB1DF3BA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34C0-8D71-4782-A997-E639A6836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6369-8796-4C93-8EA9-0F40B118A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E819B-7F7C-4BD3-B0AF-CEC0AA473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A86157-AF68-4D4B-980E-74446585D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66" r:id="rId2"/>
    <p:sldLayoutId id="2147483775" r:id="rId3"/>
    <p:sldLayoutId id="2147483767" r:id="rId4"/>
    <p:sldLayoutId id="2147483776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5148263" y="3068638"/>
            <a:ext cx="3816350" cy="2592387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ACC2C9"/>
              </a:buClr>
              <a:defRPr/>
            </a:pPr>
            <a:endParaRPr lang="ru-RU" sz="2400" i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827088" y="981075"/>
            <a:ext cx="7459662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60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«Взаимодействие общества и </a:t>
            </a:r>
            <a:r>
              <a:rPr lang="ru-RU" sz="6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природы»</a:t>
            </a:r>
          </a:p>
          <a:p>
            <a:pPr algn="ctr"/>
            <a:endParaRPr lang="ru-RU" sz="60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Урок №1</a:t>
            </a:r>
          </a:p>
          <a:p>
            <a:pPr algn="ctr"/>
            <a:endParaRPr lang="ru-RU" sz="24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0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63" y="928688"/>
            <a:ext cx="2232025" cy="107156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Обожествление природы, бережное  к ней отношение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786063" y="1428750"/>
            <a:ext cx="714375" cy="1588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3500438" y="1000125"/>
            <a:ext cx="2071687" cy="1000125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Истребление природы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15063" y="1000125"/>
            <a:ext cx="2232025" cy="1000125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Сохранение оставшегося и восстановление уничтоженного</a:t>
            </a:r>
          </a:p>
        </p:txBody>
      </p:sp>
      <p:cxnSp>
        <p:nvCxnSpPr>
          <p:cNvPr id="10" name="Прямая со стрелкой 9"/>
          <p:cNvCxnSpPr>
            <a:stCxn id="5" idx="3"/>
            <a:endCxn id="6" idx="1"/>
          </p:cNvCxnSpPr>
          <p:nvPr/>
        </p:nvCxnSpPr>
        <p:spPr>
          <a:xfrm>
            <a:off x="5572125" y="1500188"/>
            <a:ext cx="642938" cy="158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50825" y="241300"/>
            <a:ext cx="8642350" cy="576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Историческая линия, характеризующая взаимодействие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 человека и природы.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57213" y="5805488"/>
            <a:ext cx="8194675" cy="792162"/>
          </a:xfrm>
          <a:prstGeom prst="rect">
            <a:avLst/>
          </a:prstGeom>
          <a:solidFill>
            <a:schemeClr val="tx2">
              <a:lumMod val="25000"/>
            </a:schemeClr>
          </a:solidFill>
          <a:ln w="38100">
            <a:solidFill>
              <a:srgbClr val="83B8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Природа без человека может развиваться, а человек без природы прекратит свое существование.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385762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88" y="3929063"/>
            <a:ext cx="24669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50" y="3929063"/>
            <a:ext cx="242887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" y="2071688"/>
            <a:ext cx="2428875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00750" y="2071688"/>
            <a:ext cx="25003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50" y="2071688"/>
            <a:ext cx="2535238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901984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u="sng" dirty="0" smtClean="0">
                <a:solidFill>
                  <a:srgbClr val="FFFF00"/>
                </a:solidFill>
              </a:rPr>
              <a:t>Итоги урока </a:t>
            </a:r>
            <a:endParaRPr lang="ru-RU" sz="3600" b="1" u="sng" dirty="0" smtClean="0">
              <a:solidFill>
                <a:srgbClr val="FFFF00"/>
              </a:solidFill>
            </a:endParaRPr>
          </a:p>
          <a:p>
            <a:r>
              <a:rPr lang="ru-RU" sz="3600" i="1" dirty="0" smtClean="0">
                <a:solidFill>
                  <a:srgbClr val="FFFF00"/>
                </a:solidFill>
              </a:rPr>
              <a:t>самооценка работы в течение урока 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r>
              <a:rPr lang="ru-RU" sz="3600" i="1" dirty="0" smtClean="0">
                <a:solidFill>
                  <a:srgbClr val="FFFF00"/>
                </a:solidFill>
              </a:rPr>
              <a:t>по </a:t>
            </a:r>
            <a:r>
              <a:rPr lang="ru-RU" sz="3600" i="1" dirty="0" smtClean="0">
                <a:solidFill>
                  <a:srgbClr val="FFFF00"/>
                </a:solidFill>
              </a:rPr>
              <a:t>методике </a:t>
            </a:r>
            <a:r>
              <a:rPr lang="en-US" sz="3600" i="1" dirty="0" smtClean="0">
                <a:solidFill>
                  <a:srgbClr val="FFFF00"/>
                </a:solidFill>
              </a:rPr>
              <a:t>«</a:t>
            </a:r>
            <a:r>
              <a:rPr lang="ru-RU" sz="3600" i="1" dirty="0" smtClean="0">
                <a:solidFill>
                  <a:srgbClr val="FFFF00"/>
                </a:solidFill>
              </a:rPr>
              <a:t>План</a:t>
            </a:r>
            <a:r>
              <a:rPr lang="en-US" sz="3600" i="1" dirty="0" smtClean="0">
                <a:solidFill>
                  <a:srgbClr val="FFFF00"/>
                </a:solidFill>
              </a:rPr>
              <a:t>»  </a:t>
            </a:r>
            <a:endParaRPr lang="ru-RU" sz="3600" i="1" dirty="0" smtClean="0">
              <a:solidFill>
                <a:srgbClr val="FFFF00"/>
              </a:solidFill>
            </a:endParaRPr>
          </a:p>
          <a:p>
            <a:r>
              <a:rPr lang="en-US" sz="3600" b="1" i="1" dirty="0" smtClean="0">
                <a:solidFill>
                  <a:srgbClr val="FFFF00"/>
                </a:solidFill>
              </a:rPr>
              <a:t>3 </a:t>
            </a:r>
            <a:r>
              <a:rPr lang="en-US" sz="3600" b="1" i="1" dirty="0" smtClean="0">
                <a:solidFill>
                  <a:srgbClr val="FFFF00"/>
                </a:solidFill>
              </a:rPr>
              <a:t>–</a:t>
            </a:r>
            <a:r>
              <a:rPr lang="ru-RU" sz="3600" b="1" i="1" dirty="0" smtClean="0">
                <a:solidFill>
                  <a:srgbClr val="FFFF00"/>
                </a:solidFill>
              </a:rPr>
              <a:t>мне всё понятно</a:t>
            </a:r>
          </a:p>
          <a:p>
            <a:r>
              <a:rPr lang="en-US" sz="3600" b="1" i="1" dirty="0" smtClean="0">
                <a:solidFill>
                  <a:srgbClr val="FFFF00"/>
                </a:solidFill>
              </a:rPr>
              <a:t>2–</a:t>
            </a:r>
            <a:r>
              <a:rPr lang="ru-RU" sz="3600" b="1" i="1" dirty="0" smtClean="0">
                <a:solidFill>
                  <a:srgbClr val="FFFF00"/>
                </a:solidFill>
              </a:rPr>
              <a:t>мне кое-что не понятно</a:t>
            </a:r>
          </a:p>
          <a:p>
            <a:r>
              <a:rPr lang="en-US" sz="3600" b="1" i="1" dirty="0" smtClean="0">
                <a:solidFill>
                  <a:srgbClr val="FFFF00"/>
                </a:solidFill>
              </a:rPr>
              <a:t>1–</a:t>
            </a:r>
            <a:r>
              <a:rPr lang="ru-RU" sz="3600" b="1" i="1" dirty="0" smtClean="0">
                <a:solidFill>
                  <a:srgbClr val="FFFF00"/>
                </a:solidFill>
              </a:rPr>
              <a:t>мне многое не понятно</a:t>
            </a:r>
          </a:p>
          <a:p>
            <a:endParaRPr lang="ru-RU" sz="2800" b="1" u="sng" dirty="0" smtClean="0"/>
          </a:p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работу</a:t>
            </a:r>
            <a:r>
              <a:rPr lang="ru-RU" sz="2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166"/>
            <a:ext cx="7747794" cy="64294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Взаимосвязь</a:t>
            </a:r>
            <a:r>
              <a:rPr lang="ru-RU" sz="3200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человека, общества и природы</a:t>
            </a:r>
            <a:endParaRPr lang="ru-RU" sz="3200" b="1">
              <a:solidFill>
                <a:srgbClr val="00B050"/>
              </a:solidFill>
            </a:endParaRP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285750" y="1143000"/>
            <a:ext cx="8643938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Человек, общество и природа взаимосвязаны между собой. Человек одновременно живет на природе и в обществе, является биологическим  и  общественным существом. </a:t>
            </a:r>
          </a:p>
          <a:p>
            <a:pPr algn="just"/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В обществознании под природой понимают естественную среду обитания  человека. Ее можно назвать биосферой или активной оболочкой Земли, создающей и защищающей жизнь на нашей планете. </a:t>
            </a:r>
          </a:p>
          <a:p>
            <a:pPr algn="just"/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357188" y="3643313"/>
            <a:ext cx="85010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Она представляет собой   систему растений и животных, существующую более 4 миллиардов лет и сумевшую  приспособиться к изменениям климата.</a:t>
            </a:r>
          </a:p>
          <a:p>
            <a:pPr algn="just"/>
            <a:endParaRPr lang="ru-RU" sz="20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Природа дает человеку ресурсы для удовлетворения его потребностей,  поддержания физических и духовных сил, здоровья. Она играет большую роль в хозяйственной деятельности людей. Как складывалось взаимодействие    человеческого общества с природой?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5429250" cy="504031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200" smtClean="0"/>
              <a:t>  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меньшей мере</a:t>
            </a:r>
            <a:r>
              <a:rPr lang="en-US" sz="2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94% из примерно полумиллиарда различных видов, которые жили на земле, исчезли или эволюционировали в новые виды. Массовое вымирание в далеком прошлом происходило в результате неизвестных природных причин. Однако с тех пор, как 10 000 лет назад зародилось земледелие, в результате человеческой деятельности скорость исчезновения видов возросла в миллионы раз и предполагается, что такая тенденция сохранится в ближайшие десятилетия.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32656"/>
            <a:ext cx="8929718" cy="73889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Истощение и разрушение природной среды</a:t>
            </a:r>
            <a:endParaRPr lang="ru-RU" sz="3200" b="1" i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Природа и человек\64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143380"/>
            <a:ext cx="3088503" cy="217224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51" name="Picture 3" descr="C:\Documents and Settings\Admin\Рабочий стол\Природа и человек\839664_2006032211482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571612"/>
            <a:ext cx="2951989" cy="221399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4813" y="285750"/>
            <a:ext cx="4500562" cy="6572250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Основными, связанными с деятельностью человека факторами, которые способны подвергнуть виды угрозе, опасности или исчезновению, являются: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Уничтожение или нарушение мест обитания, связанные с хозяйственной деятельностью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Загрязнение окружающей среды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Рост населения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Промысловая охота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Контролирование вредителей и хищников для защиты домашнего скота, сельскохозяйственных культур и для охоты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Случайная или намеренная интродукция конкурирующих или хищных видов в экосистемы 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Природа и человек\2265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857652" cy="2500330"/>
          </a:xfrm>
          <a:prstGeom prst="round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Documents and Settings\Admin\Рабочий стол\Природа и человек\a00167bfdb8faea6952d52a2ac1ab1c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39822"/>
            <a:ext cx="3929090" cy="2842503"/>
          </a:xfrm>
          <a:prstGeom prst="round2Diag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500" y="376238"/>
          <a:ext cx="8215370" cy="624782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07619"/>
                <a:gridCol w="5707751"/>
              </a:tblGrid>
              <a:tr h="975071">
                <a:tc>
                  <a:txBody>
                    <a:bodyPr/>
                    <a:lstStyle/>
                    <a:p>
                      <a:pPr algn="ctr"/>
                      <a:r>
                        <a:rPr lang="ru-RU" sz="2000" i="1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Исторический период</a:t>
                      </a:r>
                      <a:endParaRPr lang="ru-RU" sz="2000" b="1" i="1" u="none" strike="noStrike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Представление о природе и принципе её взаимосвязи с обществом</a:t>
                      </a:r>
                      <a:endParaRPr lang="ru-RU" sz="2000" b="1" i="1" u="none" strike="noStrike" kern="1200" baseline="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  <a:tr h="975071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Античность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- совершенный космос , противоположный хаосу. Принцип - жизнь в согласии , в гармонии с природой. Человек и природа составляют единое целое.</a:t>
                      </a:r>
                      <a:endParaRPr lang="ru-RU" sz="1800" b="0" i="0" u="none" strike="noStrike" baseline="0" dirty="0" smtClean="0">
                        <a:solidFill>
                          <a:srgbClr val="19191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677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Средневековье 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- результат творения Бога , нечто более низкое по сравнению с человеком, поскольку только человек обладает Божественным началом - душой.</a:t>
                      </a:r>
                    </a:p>
                    <a:p>
                      <a:pPr marL="0" algn="just" defTabSz="914400" rtl="0" eaLnBrk="1" latinLnBrk="0" hangingPunct="1"/>
                      <a:r>
                        <a:rPr lang="ru-R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- возвышение над природой. Отношение к природе, а в месте с тем н к греховному ее порождению - человеческому телу - как к чему-то негативному, которое необходимо обуздать, подчинить себе, поскольку природа - результат Божественного творения, считалось, что человек , наделённый искрой Божественного разума, приоткрывает в процессе познания природы сокровенный замысел Бога.</a:t>
                      </a:r>
                      <a:endParaRPr lang="ru-RU" sz="1800" b="0" i="0" u="none" strike="noStrike" kern="1200" baseline="0" dirty="0" smtClean="0">
                        <a:solidFill>
                          <a:srgbClr val="080808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1347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Возрождение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источник радости и наслаждения.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Принцип - единение человека и природы . Отход от природы рассматривается как нечто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противоестественное и противоречащее истинному предназначению человека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88" y="357188"/>
          <a:ext cx="8143932" cy="589218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12121"/>
                <a:gridCol w="5931811"/>
              </a:tblGrid>
              <a:tr h="1196672">
                <a:tc>
                  <a:txBody>
                    <a:bodyPr/>
                    <a:lstStyle/>
                    <a:p>
                      <a:pPr algn="ctr"/>
                      <a:r>
                        <a:rPr lang="ru-RU" sz="2000" i="1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Исторический период</a:t>
                      </a:r>
                      <a:endParaRPr lang="ru-RU" sz="2000" b="1" i="1" u="none" strike="noStrike" kern="120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u="none" strike="noStrike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Представление о природе и принципе её взаимосвязи с обществом</a:t>
                      </a:r>
                      <a:endParaRPr lang="ru-RU" sz="2000" b="1" i="1" u="none" strike="noStrike" kern="1200" baseline="0" dirty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</a:tr>
              <a:tr h="204307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Новое время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Природа - объект экспериментирования человека, косная и инертная сила, требующая покорения и подчинения разумным человеком. Принцип - господство человека над природой посредством развитии науки, что приводит к разрыву устанавливаемой веками связи между человеком и природой.</a:t>
                      </a:r>
                      <a:endParaRPr lang="ru-RU" sz="1800" b="0" i="0" u="none" strike="noStrike" baseline="0" dirty="0" smtClean="0">
                        <a:solidFill>
                          <a:srgbClr val="19191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6524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Современность</a:t>
                      </a:r>
                      <a:endParaRPr lang="ru-RU" sz="20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Необходимость формирования нового миропонимания, синтезирующего лучшие традиции западноевропейской и восточной культур; природа - уникальный целостный организм, основа жизнедеятельности человека Принцип - партнерство, сотрудничество , открытый диалог человека и природы</a:t>
                      </a:r>
                      <a:endParaRPr lang="ru-RU" sz="1800" b="0" i="0" u="none" strike="noStrike" kern="1200" baseline="0" dirty="0" smtClean="0">
                        <a:solidFill>
                          <a:srgbClr val="080808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750" y="1397000"/>
          <a:ext cx="2520280" cy="21760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520280"/>
              </a:tblGrid>
              <a:tr h="6553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Общество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2063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Действуют люди, наделенные сознанием и целеполаганием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84888" y="1412875"/>
          <a:ext cx="2520280" cy="21760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520280"/>
              </a:tblGrid>
              <a:tr h="65537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Природа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2063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Действуют слепые бессознательные силы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3059113" y="2484438"/>
            <a:ext cx="3025775" cy="15875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72000" y="2500313"/>
            <a:ext cx="0" cy="150495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47925" y="4005263"/>
            <a:ext cx="428466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39750" y="4437063"/>
            <a:ext cx="3816350" cy="43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Гармоничная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4441825"/>
            <a:ext cx="4321175" cy="431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Конфликтная</a:t>
            </a:r>
          </a:p>
        </p:txBody>
      </p:sp>
      <p:cxnSp>
        <p:nvCxnSpPr>
          <p:cNvPr id="20" name="Прямая со стрелкой 19"/>
          <p:cNvCxnSpPr>
            <a:endCxn id="0" idx="0"/>
          </p:cNvCxnSpPr>
          <p:nvPr/>
        </p:nvCxnSpPr>
        <p:spPr>
          <a:xfrm>
            <a:off x="2447925" y="4005263"/>
            <a:ext cx="0" cy="4318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0" idx="0"/>
          </p:cNvCxnSpPr>
          <p:nvPr/>
        </p:nvCxnSpPr>
        <p:spPr>
          <a:xfrm>
            <a:off x="6732588" y="4005263"/>
            <a:ext cx="0" cy="436562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4932363"/>
            <a:ext cx="2389188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4929188"/>
            <a:ext cx="1296987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919663"/>
            <a:ext cx="2303463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5125" y="4932363"/>
            <a:ext cx="2205038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7" name="TextBox 18"/>
          <p:cNvSpPr txBox="1">
            <a:spLocks noChangeArrowheads="1"/>
          </p:cNvSpPr>
          <p:nvPr/>
        </p:nvSpPr>
        <p:spPr bwMode="auto">
          <a:xfrm>
            <a:off x="1763713" y="620713"/>
            <a:ext cx="56880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Взаимосвязь общества</a:t>
            </a:r>
          </a:p>
          <a:p>
            <a:pPr algn="ctr"/>
            <a:r>
              <a:rPr lang="ru-RU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 природой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4438" y="188913"/>
            <a:ext cx="3887787" cy="863600"/>
          </a:xfrm>
          <a:prstGeom prst="rect">
            <a:avLst/>
          </a:prstGeom>
          <a:solidFill>
            <a:schemeClr val="tx2">
              <a:lumMod val="25000"/>
            </a:scheme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человека и природы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388" y="1916113"/>
            <a:ext cx="3024187" cy="8651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Экологическая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40425" y="1855788"/>
            <a:ext cx="3024188" cy="8651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Экономическая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2787650"/>
            <a:ext cx="3024187" cy="20161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сохранение, охрана, восстановление  природных богатств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2720975"/>
            <a:ext cx="3024188" cy="20764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потребление природных богатств, как восполнимых,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 и невосполнимых, проявляющаяся в загрязнении,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истощении и разрушении</a:t>
            </a:r>
          </a:p>
        </p:txBody>
      </p:sp>
      <p:cxnSp>
        <p:nvCxnSpPr>
          <p:cNvPr id="9" name="Прямая со стрелкой 8"/>
          <p:cNvCxnSpPr>
            <a:stCxn id="2" idx="2"/>
            <a:endCxn id="3" idx="0"/>
          </p:cNvCxnSpPr>
          <p:nvPr/>
        </p:nvCxnSpPr>
        <p:spPr>
          <a:xfrm flipH="1">
            <a:off x="1692275" y="1052513"/>
            <a:ext cx="2735263" cy="863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  <a:endCxn id="4" idx="0"/>
          </p:cNvCxnSpPr>
          <p:nvPr/>
        </p:nvCxnSpPr>
        <p:spPr>
          <a:xfrm>
            <a:off x="4427538" y="1052513"/>
            <a:ext cx="3024187" cy="803275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1513" y="1887538"/>
            <a:ext cx="2728912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0875" y="4070350"/>
            <a:ext cx="2778125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92813" y="4835525"/>
            <a:ext cx="29718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4852988"/>
            <a:ext cx="3011487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86063" y="2205038"/>
            <a:ext cx="3459162" cy="25193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Ученые выделили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глобальные проблемы человечества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03925" y="260350"/>
            <a:ext cx="2808288" cy="12969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Исчезновение биологических видов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0825" y="260350"/>
            <a:ext cx="2808288" cy="12969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Климатические изменения, вызванные деятельностью человека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6863" y="5272088"/>
            <a:ext cx="2808287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Продолжающийся рост народонаселения и уровня потребления природных ресурсов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580063" y="1557338"/>
            <a:ext cx="576262" cy="863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916238" y="4581525"/>
            <a:ext cx="577850" cy="690563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2786063" y="1557338"/>
            <a:ext cx="706437" cy="863600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4088" y="339725"/>
            <a:ext cx="2043112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5738" y="2419350"/>
            <a:ext cx="21240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 b="7191"/>
          <a:stretch>
            <a:fillRect/>
          </a:stretch>
        </p:blipFill>
        <p:spPr bwMode="auto">
          <a:xfrm>
            <a:off x="3470275" y="5294313"/>
            <a:ext cx="194468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9888" y="2060575"/>
            <a:ext cx="21859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581525"/>
            <a:ext cx="2792413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575</TotalTime>
  <Words>650</Words>
  <Application>Microsoft Office PowerPoint</Application>
  <PresentationFormat>Экран (4:3)</PresentationFormat>
  <Paragraphs>87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Взаимосвязь человека, общества и природы</vt:lpstr>
      <vt:lpstr>Истощение и разрушение природной среды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Леонид</dc:creator>
  <cp:lastModifiedBy>alex</cp:lastModifiedBy>
  <cp:revision>118</cp:revision>
  <dcterms:created xsi:type="dcterms:W3CDTF">2011-09-10T09:15:42Z</dcterms:created>
  <dcterms:modified xsi:type="dcterms:W3CDTF">2013-09-20T12:41:32Z</dcterms:modified>
</cp:coreProperties>
</file>