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43042" y="4000504"/>
            <a:ext cx="6400800" cy="1752600"/>
          </a:xfrm>
        </p:spPr>
        <p:txBody>
          <a:bodyPr/>
          <a:lstStyle/>
          <a:p>
            <a:r>
              <a:rPr lang="ru-RU" dirty="0" smtClean="0"/>
              <a:t> «Ландшафтная экология»</a:t>
            </a:r>
          </a:p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Классификация ландшафтов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22920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Автор: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Половникова</a:t>
            </a:r>
            <a:r>
              <a:rPr lang="ru-RU" sz="2000" dirty="0" smtClean="0"/>
              <a:t> О.В., учитель экологии МБОУ-СОШ №1 </a:t>
            </a:r>
          </a:p>
          <a:p>
            <a:r>
              <a:rPr lang="ru-RU" sz="2000" dirty="0" smtClean="0"/>
              <a:t>р.п. Степное Советский район Саратовская область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Для образования самостоятельного ландшафта необходимы основные условия: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Территория, на которой формируется ландшафт, должна иметь однородный геологический фундамент;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Последующая история развития ландшафта на всем его пространстве должна была протекать одинаково;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Климат должен быть одинаков на всем пространстве ландшафта и при любых сменах климатических условий он остается однообразным.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Иерархия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геосистем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285859"/>
          <a:ext cx="8786874" cy="527051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38487"/>
                <a:gridCol w="4448387"/>
              </a:tblGrid>
              <a:tr h="670793">
                <a:tc>
                  <a:txBody>
                    <a:bodyPr/>
                    <a:lstStyle/>
                    <a:p>
                      <a:pPr algn="ctr"/>
                      <a:r>
                        <a:rPr lang="ru-RU" i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Геосистемные</a:t>
                      </a:r>
                      <a:r>
                        <a:rPr lang="ru-RU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 уровни</a:t>
                      </a:r>
                      <a:endParaRPr lang="ru-RU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Иерархические таксоны </a:t>
                      </a:r>
                      <a:r>
                        <a:rPr lang="ru-RU" i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геосистем</a:t>
                      </a:r>
                      <a:endParaRPr lang="ru-RU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53324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 ПЛАНЕТАРНЫЙ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Ландшафтная оболочка</a:t>
                      </a:r>
                    </a:p>
                    <a:p>
                      <a:r>
                        <a:rPr lang="ru-RU" dirty="0" smtClean="0"/>
                        <a:t>Географические пояса</a:t>
                      </a:r>
                    </a:p>
                    <a:p>
                      <a:r>
                        <a:rPr lang="ru-RU" dirty="0" smtClean="0"/>
                        <a:t>Континенты и океаны</a:t>
                      </a:r>
                    </a:p>
                    <a:p>
                      <a:r>
                        <a:rPr lang="ru-RU" dirty="0" smtClean="0"/>
                        <a:t>Субконтиненты</a:t>
                      </a:r>
                    </a:p>
                    <a:p>
                      <a:r>
                        <a:rPr lang="ru-RU" dirty="0" smtClean="0"/>
                        <a:t>Природные зоны</a:t>
                      </a:r>
                      <a:endParaRPr lang="ru-RU" dirty="0"/>
                    </a:p>
                  </a:txBody>
                  <a:tcPr/>
                </a:tc>
              </a:tr>
              <a:tr h="1533241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b="1" dirty="0" smtClean="0"/>
                        <a:t>РЕГИОНАЛЬНЫЙ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Физико-географические страны</a:t>
                      </a:r>
                    </a:p>
                    <a:p>
                      <a:r>
                        <a:rPr lang="ru-RU" dirty="0" smtClean="0"/>
                        <a:t>Физико-географические области</a:t>
                      </a:r>
                    </a:p>
                    <a:p>
                      <a:r>
                        <a:rPr lang="ru-RU" dirty="0" smtClean="0"/>
                        <a:t>Физико-географические  провинции</a:t>
                      </a:r>
                    </a:p>
                    <a:p>
                      <a:r>
                        <a:rPr lang="ru-RU" dirty="0" smtClean="0"/>
                        <a:t>Физико-географические районы</a:t>
                      </a:r>
                    </a:p>
                    <a:p>
                      <a:r>
                        <a:rPr lang="ru-RU" dirty="0" smtClean="0"/>
                        <a:t>Ландшафты </a:t>
                      </a:r>
                      <a:endParaRPr lang="ru-RU" dirty="0"/>
                    </a:p>
                  </a:txBody>
                  <a:tcPr/>
                </a:tc>
              </a:tr>
              <a:tr h="1533241">
                <a:tc>
                  <a:txBody>
                    <a:bodyPr/>
                    <a:lstStyle/>
                    <a:p>
                      <a:r>
                        <a:rPr lang="ru-RU" dirty="0" smtClean="0"/>
                        <a:t>3. </a:t>
                      </a:r>
                      <a:r>
                        <a:rPr lang="ru-RU" b="1" dirty="0" smtClean="0"/>
                        <a:t>ЛОКАЛЬНЫЙ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Местности</a:t>
                      </a:r>
                    </a:p>
                    <a:p>
                      <a:r>
                        <a:rPr lang="ru-RU" dirty="0" smtClean="0"/>
                        <a:t>Урочища</a:t>
                      </a:r>
                    </a:p>
                    <a:p>
                      <a:r>
                        <a:rPr lang="ru-RU" dirty="0" err="1" smtClean="0"/>
                        <a:t>Подурочища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Фации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Основные термины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Таксон – группа объектов в классификации, объединенных на основании общих свойств и признаков.</a:t>
            </a:r>
          </a:p>
          <a:p>
            <a:r>
              <a:rPr lang="ru-RU" dirty="0" err="1" smtClean="0"/>
              <a:t>Секторность</a:t>
            </a:r>
            <a:r>
              <a:rPr lang="ru-RU" dirty="0" smtClean="0"/>
              <a:t> природных комплексов – географическая закономерность, которая выражается в смене основных природных показателей по долготе: от океанов вглубь материков.</a:t>
            </a:r>
          </a:p>
          <a:p>
            <a:r>
              <a:rPr lang="ru-RU" dirty="0" err="1" smtClean="0"/>
              <a:t>Экотон</a:t>
            </a:r>
            <a:r>
              <a:rPr lang="ru-RU" dirty="0" smtClean="0"/>
              <a:t> –полоса с постепенным переходом от одного ПТК к другому, когда точно установить границу разных ПТК сложно.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86874" cy="84294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Структурно-генетическая классификация ландшафтов по В.А. Николаеву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500174"/>
          <a:ext cx="8786874" cy="514353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55059"/>
                <a:gridCol w="3190360"/>
                <a:gridCol w="3841455"/>
              </a:tblGrid>
              <a:tr h="3788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Таксон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Основание</a:t>
                      </a:r>
                      <a:r>
                        <a:rPr lang="ru-RU" baseline="0" dirty="0" smtClean="0">
                          <a:latin typeface="Arial Black" pitchFamily="34" charset="0"/>
                        </a:rPr>
                        <a:t> деление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Примеры ландшафтов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97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Отдел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контакта взаимодействия геосфер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Наземные, земноводные, водные, подводные.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97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Разряд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Термические параметры географических поясов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Арктические, субарктические, бореальные, субтропические.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45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Подразряд</a:t>
                      </a:r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Континентальность</a:t>
                      </a:r>
                      <a:r>
                        <a:rPr lang="ru-RU" dirty="0" smtClean="0"/>
                        <a:t>, секторные климатические различия.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Приокеанические,  умеренно-континентальные, континентальные.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4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Семейство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Региональная локализация на уровне физико-географических стран.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Бореальные, восточно-европейские, западносибирские, </a:t>
                      </a:r>
                      <a:r>
                        <a:rPr lang="ru-RU" dirty="0" err="1" smtClean="0"/>
                        <a:t>туранские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97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Класс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Морфоструктурный мегарельеф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Равнинные, горные.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4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Подкласс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Морфоструктурный макрорельеф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Равнинные: возвышенные, низменные, низинные.</a:t>
                      </a:r>
                      <a:r>
                        <a:rPr lang="ru-RU" baseline="0" dirty="0" smtClean="0"/>
                        <a:t> Горные: низкогорные, высокогорные.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86874" cy="84294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Структурно-генетическая классификация ландшафтов по В.А. Николаеву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428736"/>
          <a:ext cx="9144000" cy="551093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596577"/>
                <a:gridCol w="3118299"/>
                <a:gridCol w="4429124"/>
              </a:tblGrid>
              <a:tr h="3884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Таксон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Основание</a:t>
                      </a:r>
                      <a:r>
                        <a:rPr lang="ru-RU" baseline="0" dirty="0" smtClean="0">
                          <a:latin typeface="Arial Black" pitchFamily="34" charset="0"/>
                        </a:rPr>
                        <a:t> деление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Примеры ландшафтов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73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Тип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 почв и классы растительных формаций.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Таёжные, широколиственные, лесостепные, степные, пустынные.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73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Подтип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Подтипы</a:t>
                      </a:r>
                      <a:r>
                        <a:rPr lang="ru-RU" baseline="0" dirty="0" smtClean="0"/>
                        <a:t> почв  и подклассы растительных формаций.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Северотаежные</a:t>
                      </a:r>
                      <a:r>
                        <a:rPr lang="ru-RU" dirty="0" smtClean="0"/>
                        <a:t>, южно-таежные, луговые, болотные, солончаки.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Род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Морфология и генезис рельефа ( генетический тип ландшафта).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Холмистые, моренные, водно-ледниковые, древнеаллювиальные.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802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Подрод</a:t>
                      </a:r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Литология поверхностных отложений.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Суглинистые, песчаные, каменистые, щебенчатые.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60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Вид 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Сходство доминирующих урочищ.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Западно-сибирские</a:t>
                      </a:r>
                      <a:r>
                        <a:rPr lang="ru-RU" baseline="0" dirty="0" smtClean="0"/>
                        <a:t> равнинные возвышенные степные  ландшафты с разнотравными степями на легкосуглинистых черноземах.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0" y="320675"/>
            <a:ext cx="8964488" cy="7080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Природное районирование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755576" y="1357298"/>
            <a:ext cx="7776864" cy="7143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/>
          <a:lstStyle/>
          <a:p>
            <a:pPr algn="ctr">
              <a:defRPr/>
            </a:pPr>
            <a:r>
              <a:rPr lang="ru-RU" sz="2800" b="1" dirty="0">
                <a:latin typeface="Sylfaen" pitchFamily="18" charset="0"/>
              </a:rPr>
              <a:t>Методы выявления ПТК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 bwMode="auto">
          <a:xfrm>
            <a:off x="323528" y="2204864"/>
            <a:ext cx="3929058" cy="857256"/>
          </a:xfrm>
          <a:prstGeom prst="round2Diag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/>
          <a:lstStyle/>
          <a:p>
            <a:pPr algn="ctr">
              <a:defRPr/>
            </a:pPr>
            <a:r>
              <a:rPr lang="ru-RU" sz="2400" b="1" dirty="0">
                <a:latin typeface="Sylfaen" pitchFamily="18" charset="0"/>
              </a:rPr>
              <a:t>На основе </a:t>
            </a:r>
          </a:p>
          <a:p>
            <a:pPr algn="ctr">
              <a:defRPr/>
            </a:pPr>
            <a:r>
              <a:rPr lang="ru-RU" sz="2400" b="1" dirty="0">
                <a:latin typeface="Sylfaen" pitchFamily="18" charset="0"/>
              </a:rPr>
              <a:t>климатических  различий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 bwMode="auto">
          <a:xfrm>
            <a:off x="4788024" y="2204864"/>
            <a:ext cx="4071966" cy="864096"/>
          </a:xfrm>
          <a:prstGeom prst="round2Diag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/>
          <a:lstStyle/>
          <a:p>
            <a:pPr algn="ctr">
              <a:defRPr/>
            </a:pPr>
            <a:r>
              <a:rPr lang="ru-RU" sz="2400" b="1" dirty="0">
                <a:latin typeface="Sylfaen" pitchFamily="18" charset="0"/>
              </a:rPr>
              <a:t>На основе различий  </a:t>
            </a:r>
          </a:p>
          <a:p>
            <a:pPr algn="ctr">
              <a:defRPr/>
            </a:pPr>
            <a:r>
              <a:rPr lang="ru-RU" sz="2400" b="1" dirty="0">
                <a:latin typeface="Sylfaen" pitchFamily="18" charset="0"/>
              </a:rPr>
              <a:t> геологического строения</a:t>
            </a: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1403648" y="3140968"/>
            <a:ext cx="2000264" cy="64294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/>
          <a:lstStyle/>
          <a:p>
            <a:pPr>
              <a:defRPr/>
            </a:pPr>
            <a:endParaRPr lang="ru-RU" sz="2400">
              <a:latin typeface="Sylfae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5796136" y="3068960"/>
            <a:ext cx="2000264" cy="64294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/>
          <a:lstStyle/>
          <a:p>
            <a:pPr>
              <a:defRPr/>
            </a:pPr>
            <a:endParaRPr lang="ru-RU" sz="2400">
              <a:latin typeface="Sylfae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323528" y="3789040"/>
            <a:ext cx="4177035" cy="28083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/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Арктические пустыни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Тундра и лесотундра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Тайга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Смешанные и лиственные </a:t>
            </a:r>
            <a:endParaRPr lang="ru-RU" sz="2400" dirty="0" smtClean="0">
              <a:latin typeface="Sylfae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Sylfaen" pitchFamily="18" charset="0"/>
              </a:rPr>
              <a:t>леса</a:t>
            </a:r>
            <a:endParaRPr lang="ru-RU" sz="2400" dirty="0">
              <a:latin typeface="Sylfae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Лесостепи и степи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Полупустыни и пустыни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644008" y="3789040"/>
            <a:ext cx="4176463" cy="28083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/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Русская равнина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Северный Кавказ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Уральские горы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err="1">
                <a:latin typeface="Sylfaen" pitchFamily="18" charset="0"/>
              </a:rPr>
              <a:t>Западно-Сибирская</a:t>
            </a:r>
            <a:r>
              <a:rPr lang="ru-RU" sz="2400" dirty="0">
                <a:latin typeface="Sylfaen" pitchFamily="18" charset="0"/>
              </a:rPr>
              <a:t> равнина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err="1">
                <a:latin typeface="Sylfaen" pitchFamily="18" charset="0"/>
              </a:rPr>
              <a:t>Северо-Восток</a:t>
            </a:r>
            <a:r>
              <a:rPr lang="ru-RU" sz="2400" dirty="0">
                <a:latin typeface="Sylfaen" pitchFamily="18" charset="0"/>
              </a:rPr>
              <a:t> Сибири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Пояс гор Южной Сибири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Sylfaen" pitchFamily="18" charset="0"/>
              </a:rPr>
              <a:t>Дальний Восток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8519864" cy="76993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Антропогенные ландшафты</a:t>
            </a:r>
          </a:p>
        </p:txBody>
      </p:sp>
      <p:pic>
        <p:nvPicPr>
          <p:cNvPr id="54275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124744"/>
            <a:ext cx="4104456" cy="2679700"/>
          </a:xfrm>
        </p:spPr>
      </p:pic>
      <p:pic>
        <p:nvPicPr>
          <p:cNvPr id="54276" name="Рисунок 4" descr="ST1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24744"/>
            <a:ext cx="4176464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2" descr="C:\Documents and Settings\Владелец\Мои документы\Портфель\слайд фильмы по географии\6 класс\Искусственные водоемы\Слайд2.JPG"/>
          <p:cNvPicPr>
            <a:picLocks noChangeAspect="1" noChangeArrowheads="1"/>
          </p:cNvPicPr>
          <p:nvPr/>
        </p:nvPicPr>
        <p:blipFill>
          <a:blip r:embed="rId4" cstate="print"/>
          <a:srcRect l="1974" t="18420"/>
          <a:stretch>
            <a:fillRect/>
          </a:stretch>
        </p:blipFill>
        <p:spPr bwMode="auto">
          <a:xfrm>
            <a:off x="323528" y="3933056"/>
            <a:ext cx="4176464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3" descr="C:\Documents and Settings\Владелец\Мои документы\Портфель\слайд фильмы по географии\6 класс\Искусственные водоемы\Слайд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861048"/>
            <a:ext cx="41764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412</Words>
  <Application>Microsoft Office PowerPoint</Application>
  <PresentationFormat>Экран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Классификация ландшафтов</vt:lpstr>
      <vt:lpstr>Для образования самостоятельного ландшафта необходимы основные условия:</vt:lpstr>
      <vt:lpstr>Иерархия геосистем</vt:lpstr>
      <vt:lpstr>Основные термины</vt:lpstr>
      <vt:lpstr>Структурно-генетическая классификация ландшафтов по В.А. Николаеву</vt:lpstr>
      <vt:lpstr>Структурно-генетическая классификация ландшафтов по В.А. Николаеву</vt:lpstr>
      <vt:lpstr>Природное районирование</vt:lpstr>
      <vt:lpstr>Антропогенные ландшафты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ландшафтов</dc:title>
  <cp:lastModifiedBy>Ольга</cp:lastModifiedBy>
  <cp:revision>13</cp:revision>
  <dcterms:modified xsi:type="dcterms:W3CDTF">2013-03-24T10:36:38Z</dcterms:modified>
</cp:coreProperties>
</file>