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59" r:id="rId6"/>
    <p:sldId id="263" r:id="rId7"/>
    <p:sldId id="260" r:id="rId8"/>
    <p:sldId id="266" r:id="rId9"/>
    <p:sldId id="267" r:id="rId10"/>
    <p:sldId id="273" r:id="rId11"/>
    <p:sldId id="274" r:id="rId12"/>
    <p:sldId id="264" r:id="rId13"/>
    <p:sldId id="262" r:id="rId14"/>
    <p:sldId id="268" r:id="rId15"/>
    <p:sldId id="269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E515-F571-4328-A0ED-B9FB16AABBCA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4537-D8D2-49EB-A3AD-CD912C1D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44537-D8D2-49EB-A3AD-CD912C1D79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2EE7A2-F4EA-4F45-98FE-70E61E246581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2%D1%85%D0%BE%D0%B4" TargetMode="External"/><Relationship Id="rId2" Type="http://schemas.openxmlformats.org/officeDocument/2006/relationships/hyperlink" Target="http://ru.wikipedia.org/wiki/%D0%A2%D0%BE%D0%B2%D0%B0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Бытовые отходы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857760"/>
            <a:ext cx="2928958" cy="171451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Учитель МОКУ СОШ</a:t>
            </a:r>
          </a:p>
          <a:p>
            <a:pPr algn="r"/>
            <a:r>
              <a:rPr lang="ru-RU" sz="2000" dirty="0" err="1" smtClean="0"/>
              <a:t>пгт</a:t>
            </a:r>
            <a:r>
              <a:rPr lang="ru-RU" sz="2000" dirty="0" smtClean="0"/>
              <a:t> Опарино</a:t>
            </a:r>
          </a:p>
          <a:p>
            <a:pPr algn="r"/>
            <a:r>
              <a:rPr lang="ru-RU" sz="2000" dirty="0" err="1" smtClean="0"/>
              <a:t>Матрохина</a:t>
            </a:r>
            <a:r>
              <a:rPr lang="ru-RU" sz="2000" dirty="0" smtClean="0"/>
              <a:t> Галина Анатольевна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628652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Пгт</a:t>
            </a:r>
            <a:r>
              <a:rPr lang="ru-RU" sz="1400" dirty="0" smtClean="0"/>
              <a:t> Опарино 2013</a:t>
            </a:r>
            <a:endParaRPr lang="ru-RU" sz="1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i="1" smtClean="0">
                <a:solidFill>
                  <a:srgbClr val="CC66FF"/>
                </a:solidFill>
              </a:rPr>
              <a:t>Наибольшее загрязнение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1979613" y="1341438"/>
          <a:ext cx="5362575" cy="4676775"/>
        </p:xfrm>
        <a:graphic>
          <a:graphicData uri="http://schemas.openxmlformats.org/presentationml/2006/ole">
            <p:oleObj spid="_x0000_s30722" name="Диаграмма" r:id="rId3" imgW="5362529" imgH="4229161" progId="MSGraph.Chart.8">
              <p:embed/>
            </p:oleObj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OleChart spid="1167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67" name="Object 23"/>
          <p:cNvGraphicFramePr>
            <a:graphicFrameLocks noChangeAspect="1"/>
          </p:cNvGraphicFramePr>
          <p:nvPr/>
        </p:nvGraphicFramePr>
        <p:xfrm>
          <a:off x="827088" y="1504950"/>
          <a:ext cx="8105775" cy="5353050"/>
        </p:xfrm>
        <a:graphic>
          <a:graphicData uri="http://schemas.openxmlformats.org/presentationml/2006/ole">
            <p:oleObj spid="_x0000_s31746" name="Диаграмма" r:id="rId3" imgW="8124749" imgH="5372100" progId="MSGraph.Chart.8">
              <p:embed followColorScheme="full"/>
            </p:oleObj>
          </a:graphicData>
        </a:graphic>
      </p:graphicFrame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3327400" y="584200"/>
            <a:ext cx="3914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CC66FF"/>
                </a:solidFill>
              </a:rPr>
              <a:t>Виды мусора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0967" grpId="0"/>
      <p:bldP spid="210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8807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Одна треть </a:t>
            </a:r>
            <a:r>
              <a:rPr lang="ru-RU" sz="4000" dirty="0" smtClean="0"/>
              <a:t>всех регистрируемых в мире </a:t>
            </a:r>
            <a:r>
              <a:rPr lang="ru-RU" sz="4000" dirty="0" smtClean="0">
                <a:solidFill>
                  <a:srgbClr val="FFFF00"/>
                </a:solidFill>
              </a:rPr>
              <a:t>заболеваний</a:t>
            </a:r>
            <a:r>
              <a:rPr lang="ru-RU" sz="4000" dirty="0" smtClean="0"/>
              <a:t> связана с низким качеством окружающей среды; в </a:t>
            </a:r>
            <a:r>
              <a:rPr lang="ru-RU" sz="4000" dirty="0" smtClean="0">
                <a:solidFill>
                  <a:srgbClr val="FFFF00"/>
                </a:solidFill>
              </a:rPr>
              <a:t>18%</a:t>
            </a:r>
            <a:r>
              <a:rPr lang="ru-RU" sz="4000" dirty="0" smtClean="0"/>
              <a:t> случаев причиной преждевременной </a:t>
            </a:r>
            <a:r>
              <a:rPr lang="ru-RU" sz="4000" dirty="0" smtClean="0">
                <a:solidFill>
                  <a:srgbClr val="FF0000"/>
                </a:solidFill>
              </a:rPr>
              <a:t>смерти</a:t>
            </a:r>
            <a:r>
              <a:rPr lang="ru-RU" sz="4000" dirty="0" smtClean="0"/>
              <a:t> является неблагоприятная экологическая обстановка. </a:t>
            </a:r>
          </a:p>
          <a:p>
            <a:endParaRPr lang="ru-RU" sz="4000" dirty="0"/>
          </a:p>
        </p:txBody>
      </p:sp>
      <p:pic>
        <p:nvPicPr>
          <p:cNvPr id="4" name="Рисунок 3" descr="http://im7-tub-ru.yandex.net/i?id=63641268-31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Три пути утилизации мусора:</a:t>
            </a:r>
          </a:p>
          <a:p>
            <a:pPr algn="ctr">
              <a:buNone/>
            </a:pPr>
            <a:r>
              <a:rPr lang="ru-RU" sz="5400" dirty="0" smtClean="0"/>
              <a:t>1. организация свалок</a:t>
            </a:r>
          </a:p>
          <a:p>
            <a:pPr algn="ctr">
              <a:buNone/>
            </a:pPr>
            <a:r>
              <a:rPr lang="ru-RU" sz="5400" dirty="0" smtClean="0"/>
              <a:t> 2.вторичное использование отходов </a:t>
            </a:r>
          </a:p>
          <a:p>
            <a:pPr algn="ctr">
              <a:buNone/>
            </a:pPr>
            <a:r>
              <a:rPr lang="ru-RU" sz="5400" dirty="0" smtClean="0"/>
              <a:t>3. сжигание мусора</a:t>
            </a:r>
            <a:endParaRPr lang="ru-RU" sz="5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258888" y="801688"/>
            <a:ext cx="7072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hlink"/>
                </a:solidFill>
              </a:rPr>
              <a:t>Общий сбор и </a:t>
            </a:r>
          </a:p>
          <a:p>
            <a:pPr algn="ctr"/>
            <a:r>
              <a:rPr lang="ru-RU" sz="6000">
                <a:solidFill>
                  <a:schemeClr val="hlink"/>
                </a:solidFill>
              </a:rPr>
              <a:t>транспортировка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250825" y="4473575"/>
            <a:ext cx="8724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hlink"/>
                </a:solidFill>
              </a:rPr>
              <a:t>Захоронение</a:t>
            </a:r>
            <a:r>
              <a:rPr lang="ru-RU" sz="6000"/>
              <a:t> </a:t>
            </a:r>
            <a:r>
              <a:rPr lang="ru-RU" sz="6000">
                <a:solidFill>
                  <a:schemeClr val="hlink"/>
                </a:solidFill>
              </a:rPr>
              <a:t>ТБО</a:t>
            </a: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4572000" y="2781300"/>
            <a:ext cx="485775" cy="1727200"/>
          </a:xfrm>
          <a:prstGeom prst="downArrow">
            <a:avLst>
              <a:gd name="adj1" fmla="val 50000"/>
              <a:gd name="adj2" fmla="val 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  <p:bldP spid="2027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j028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836613"/>
            <a:ext cx="3673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5" name="AutoShape 5"/>
          <p:cNvSpPr>
            <a:spLocks noChangeArrowheads="1"/>
          </p:cNvSpPr>
          <p:nvPr/>
        </p:nvSpPr>
        <p:spPr bwMode="auto">
          <a:xfrm>
            <a:off x="1692275" y="3141663"/>
            <a:ext cx="719138" cy="1585912"/>
          </a:xfrm>
          <a:prstGeom prst="curvedRightArrow">
            <a:avLst>
              <a:gd name="adj1" fmla="val 44106"/>
              <a:gd name="adj2" fmla="val 882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2700338" y="4076700"/>
            <a:ext cx="4081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 </a:t>
            </a: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тонна мусора</a:t>
            </a:r>
          </a:p>
        </p:txBody>
      </p:sp>
      <p:sp>
        <p:nvSpPr>
          <p:cNvPr id="204807" name="AutoShape 7"/>
          <p:cNvSpPr>
            <a:spLocks noChangeArrowheads="1"/>
          </p:cNvSpPr>
          <p:nvPr/>
        </p:nvSpPr>
        <p:spPr bwMode="auto">
          <a:xfrm>
            <a:off x="7092950" y="42926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908175" y="5013325"/>
            <a:ext cx="5983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6600"/>
                </a:solidFill>
              </a:rPr>
              <a:t>5 тысяч кубометров газов</a:t>
            </a:r>
            <a:r>
              <a:rPr lang="ru-RU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>
            <a:off x="1187450" y="5157788"/>
            <a:ext cx="720725" cy="1584325"/>
          </a:xfrm>
          <a:prstGeom prst="curvedRightArrow">
            <a:avLst>
              <a:gd name="adj1" fmla="val 34622"/>
              <a:gd name="adj2" fmla="val 879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700338" y="5805488"/>
            <a:ext cx="4608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66"/>
                </a:solidFill>
              </a:rPr>
              <a:t>диоксины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95288" y="0"/>
            <a:ext cx="926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Мусоросжигательные заводы (МСЗ)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4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  <p:bldP spid="204806" grpId="0"/>
      <p:bldP spid="204807" grpId="0" animBg="1"/>
      <p:bldP spid="204808" grpId="0"/>
      <p:bldP spid="204809" grpId="0" animBg="1"/>
      <p:bldP spid="204810" grpId="0"/>
      <p:bldP spid="204810" grpId="1"/>
      <p:bldP spid="2048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Что можно предпринять?</a:t>
            </a:r>
            <a:br>
              <a:rPr lang="ru-RU" sz="3800"/>
            </a:br>
            <a:endParaRPr lang="ru-RU" sz="3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7991475" cy="449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/>
              <a:t> Усиление работы служб ЖКХ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Административные наказания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Вторичная переработка отходов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Повышение экологической культуры жителей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0000"/>
                </a:solidFill>
              </a:rPr>
              <a:t>Идеальный вариант: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 </a:t>
            </a:r>
            <a:r>
              <a:rPr lang="ru-RU" sz="2800" i="1">
                <a:latin typeface="Times New Roman" pitchFamily="18" charset="0"/>
              </a:rPr>
              <a:t>Пропаганда данных вопросов средствами массовой информации. Ведь только осознав проблему можно постараться ее решить.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 1366&amp;khcy;768 &amp;dcy;&amp;iecy;&amp;t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407246" cy="35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scy; &amp;dcy;&amp;iecy;&amp;tcy;&amp;softcy;&amp;m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Dcy;&amp;iecy;&amp;tcy;&amp;icy; - &amp;ocy;&amp;bcy;&amp;ocy;&amp;icy;, &amp;fcy;&amp;ocy;&amp;tcy;&amp;o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643182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Fcy;&amp;ocy;&amp;tcy;&amp;ocy; &amp;dcy;&amp;iecy;&amp;tcy;&amp;iecy;&amp;j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Fcy;&amp;ocy;&amp;tcy;&amp;ocy; &amp;dcy;&amp;iecy;&amp;tcy;&amp;iecy;&amp;j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071678"/>
            <a:ext cx="4119584" cy="44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FF0000"/>
                </a:solidFill>
              </a:rPr>
              <a:t>Что мы оставим нашим потомкам?</a:t>
            </a:r>
            <a:endParaRPr lang="ru-RU" sz="6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Мир глазами детей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6322" name="Picture 2" descr="C:\Users\дом\Desktop\иой конкурс\IMG406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38522" cy="2428892"/>
          </a:xfrm>
          <a:prstGeom prst="rect">
            <a:avLst/>
          </a:prstGeom>
          <a:noFill/>
        </p:spPr>
      </p:pic>
      <p:pic>
        <p:nvPicPr>
          <p:cNvPr id="56323" name="Picture 3" descr="C:\Users\дом\Desktop\иой конкурс\IMG41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000396" cy="2545806"/>
          </a:xfrm>
          <a:prstGeom prst="rect">
            <a:avLst/>
          </a:prstGeom>
          <a:noFill/>
        </p:spPr>
      </p:pic>
      <p:pic>
        <p:nvPicPr>
          <p:cNvPr id="56324" name="Picture 4" descr="C:\Users\дом\Desktop\иой конкурс\IMG399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2968956" cy="1714512"/>
          </a:xfrm>
          <a:prstGeom prst="rect">
            <a:avLst/>
          </a:prstGeom>
          <a:noFill/>
        </p:spPr>
      </p:pic>
      <p:pic>
        <p:nvPicPr>
          <p:cNvPr id="56325" name="Picture 5" descr="C:\Users\дом\Desktop\иой конкурс\IMG40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1214422"/>
            <a:ext cx="2357454" cy="3059077"/>
          </a:xfrm>
          <a:prstGeom prst="rect">
            <a:avLst/>
          </a:prstGeom>
          <a:noFill/>
        </p:spPr>
      </p:pic>
      <p:pic>
        <p:nvPicPr>
          <p:cNvPr id="56326" name="Picture 6" descr="C:\Users\дом\Desktop\иой конкурс\IMG407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50" y="357166"/>
            <a:ext cx="1785950" cy="2919341"/>
          </a:xfrm>
          <a:prstGeom prst="rect">
            <a:avLst/>
          </a:prstGeom>
          <a:noFill/>
        </p:spPr>
      </p:pic>
      <p:pic>
        <p:nvPicPr>
          <p:cNvPr id="56328" name="Picture 8" descr="C:\Users\дом\Desktop\иой конкурс\IMG408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786058"/>
            <a:ext cx="1928825" cy="2500278"/>
          </a:xfrm>
          <a:prstGeom prst="rect">
            <a:avLst/>
          </a:prstGeom>
          <a:noFill/>
        </p:spPr>
      </p:pic>
      <p:pic>
        <p:nvPicPr>
          <p:cNvPr id="56329" name="Picture 9" descr="C:\Users\дом\Desktop\иой конкурс\IMG409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3929067"/>
            <a:ext cx="2857520" cy="1957184"/>
          </a:xfrm>
          <a:prstGeom prst="rect">
            <a:avLst/>
          </a:prstGeom>
          <a:noFill/>
        </p:spPr>
      </p:pic>
      <p:pic>
        <p:nvPicPr>
          <p:cNvPr id="56330" name="Picture 10" descr="C:\Users\дом\Desktop\иой конкурс\IMG391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879706"/>
            <a:ext cx="1714512" cy="2749194"/>
          </a:xfrm>
          <a:prstGeom prst="rect">
            <a:avLst/>
          </a:prstGeom>
          <a:noFill/>
        </p:spPr>
      </p:pic>
      <p:pic>
        <p:nvPicPr>
          <p:cNvPr id="56331" name="Picture 11" descr="C:\Users\дом\Desktop\иой конкурс\IMG401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4929198"/>
            <a:ext cx="1785950" cy="1817550"/>
          </a:xfrm>
          <a:prstGeom prst="rect">
            <a:avLst/>
          </a:prstGeom>
          <a:noFill/>
        </p:spPr>
      </p:pic>
      <p:pic>
        <p:nvPicPr>
          <p:cNvPr id="56332" name="Picture 12" descr="C:\Users\дом\Desktop\иой конкурс\IMG395-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5072075"/>
            <a:ext cx="1643074" cy="172619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«Отходы берут мир за горло».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Picture 8" descr="garbage_092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1277"/>
            <a:ext cx="4357718" cy="365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http://cdb-vorkuta.ru/uploads/posts/2011-07/1310809229_svalk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173" y="1142984"/>
            <a:ext cx="521882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28794" y="3001299"/>
            <a:ext cx="5143536" cy="364241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Свалок в России </a:t>
            </a:r>
            <a:r>
              <a:rPr lang="ru-RU" sz="3200" dirty="0" smtClean="0"/>
              <a:t>около 11 тысяч. В них захоронено около 82 </a:t>
            </a:r>
            <a:r>
              <a:rPr lang="ru-RU" sz="3200" dirty="0" err="1" smtClean="0"/>
              <a:t>млрд</a:t>
            </a:r>
            <a:r>
              <a:rPr lang="ru-RU" sz="3200" dirty="0" smtClean="0"/>
              <a:t> тонн отходов.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Город Киров </a:t>
            </a:r>
            <a:r>
              <a:rPr lang="ru-RU" sz="3200" dirty="0" smtClean="0"/>
              <a:t>занимает 85-е место из 100 самых грязных городов РФ. За год </a:t>
            </a:r>
            <a:r>
              <a:rPr lang="ru-RU" sz="3200" dirty="0" err="1" smtClean="0"/>
              <a:t>кировчанин</a:t>
            </a:r>
            <a:r>
              <a:rPr lang="ru-RU" sz="3200" dirty="0" smtClean="0"/>
              <a:t> выбрасывает 250-300 кг мусора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Опарино</a:t>
            </a:r>
            <a:r>
              <a:rPr lang="ru-RU" sz="3200" dirty="0" smtClean="0"/>
              <a:t> До сих пор нет порядка на полигоне бытовых отходов на 5 километре. Проезд по его территории был затруднен, поэтому мусор сваливался прямо у ворот. В иные дни горы отходов громоздились выше забора, начинаясь от самой «бетонки».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Загрязнение  –  изменение природной среды (атмосферы, воды) в результате наличия в  ней  примесей.  При  этом  различают  загрязнения:  </a:t>
            </a:r>
            <a:r>
              <a:rPr lang="ru-RU" sz="4000" dirty="0" smtClean="0">
                <a:solidFill>
                  <a:srgbClr val="FFFF00"/>
                </a:solidFill>
              </a:rPr>
              <a:t>антропогенные </a:t>
            </a:r>
            <a:r>
              <a:rPr lang="ru-RU" sz="4000" dirty="0" smtClean="0"/>
              <a:t>– вызванные деятельностью человека и </a:t>
            </a:r>
            <a:r>
              <a:rPr lang="ru-RU" sz="4000" dirty="0" smtClean="0">
                <a:solidFill>
                  <a:srgbClr val="FFFF00"/>
                </a:solidFill>
              </a:rPr>
              <a:t>естественные</a:t>
            </a:r>
            <a:r>
              <a:rPr lang="ru-RU" sz="4000" dirty="0" smtClean="0"/>
              <a:t> – вызванные природными процессами. </a:t>
            </a:r>
            <a:endParaRPr lang="ru-RU" sz="4000" dirty="0"/>
          </a:p>
        </p:txBody>
      </p:sp>
      <p:pic>
        <p:nvPicPr>
          <p:cNvPr id="4" name="Рисунок 3" descr="http://im4-tub-ru.yandex.net/i?id=345126654-53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22859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Твёрдые бытовые отходы (</a:t>
            </a:r>
            <a:r>
              <a:rPr lang="ru-RU" sz="3600" b="1" i="1" dirty="0" smtClean="0">
                <a:solidFill>
                  <a:srgbClr val="FF0000"/>
                </a:solidFill>
              </a:rPr>
              <a:t>ТБО</a:t>
            </a:r>
            <a:r>
              <a:rPr lang="ru-RU" sz="3600" b="1" dirty="0" smtClean="0"/>
              <a:t>, </a:t>
            </a:r>
            <a:r>
              <a:rPr lang="ru-RU" b="1" i="1" dirty="0" smtClean="0"/>
              <a:t>бытовой мусор</a:t>
            </a:r>
            <a:r>
              <a:rPr lang="ru-RU" b="1" dirty="0" smtClean="0"/>
              <a:t>) — предметы или </a:t>
            </a:r>
            <a:r>
              <a:rPr lang="ru-RU" b="1" u="sng" dirty="0" smtClean="0">
                <a:solidFill>
                  <a:srgbClr val="FFC000"/>
                </a:solidFill>
                <a:hlinkClick r:id="rId2" tooltip="Товар"/>
              </a:rPr>
              <a:t>товары</a:t>
            </a:r>
            <a:r>
              <a:rPr lang="ru-RU" b="1" dirty="0" smtClean="0"/>
              <a:t>, потерявшие потребительские свойства, наибольшая часть </a:t>
            </a:r>
            <a:r>
              <a:rPr lang="ru-RU" b="1" u="sng" dirty="0" smtClean="0">
                <a:hlinkClick r:id="rId3" tooltip="Отход"/>
              </a:rPr>
              <a:t>отходов</a:t>
            </a:r>
            <a:r>
              <a:rPr lang="ru-RU" b="1" dirty="0" smtClean="0"/>
              <a:t> потребления. ТБО делятся также на </a:t>
            </a:r>
            <a:r>
              <a:rPr lang="ru-RU" b="1" i="1" dirty="0" smtClean="0"/>
              <a:t>отбросы</a:t>
            </a:r>
            <a:r>
              <a:rPr lang="ru-RU" b="1" dirty="0" smtClean="0"/>
              <a:t> (биологические ТО) и собственно </a:t>
            </a:r>
            <a:r>
              <a:rPr lang="ru-RU" b="1" i="1" dirty="0" smtClean="0"/>
              <a:t>бытовой мусор</a:t>
            </a:r>
            <a:r>
              <a:rPr lang="ru-RU" b="1" dirty="0" smtClean="0"/>
              <a:t> (небиологические ТО искусственного или естественного происхождения), а последний часто на бытовом уровне именуются просто </a:t>
            </a:r>
            <a:r>
              <a:rPr lang="ru-RU" b="1" i="1" dirty="0" smtClean="0">
                <a:solidFill>
                  <a:srgbClr val="FFC000"/>
                </a:solidFill>
              </a:rPr>
              <a:t>мусором</a:t>
            </a:r>
            <a:r>
              <a:rPr lang="ru-RU" b="1" dirty="0" smtClean="0">
                <a:solidFill>
                  <a:srgbClr val="FFC000"/>
                </a:solidFill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</a:t>
            </a:r>
            <a:r>
              <a:rPr lang="ru-RU" dirty="0" err="1" smtClean="0"/>
              <a:t>Википедия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 descr="http://im7-tub-ru.yandex.net/i?id=167763834-04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42913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srcid" descr="http://www.prirodasibiri.ru/images/news/pic/256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</a:rPr>
              <a:t>Количество ТБО составляет 63 </a:t>
            </a:r>
            <a:r>
              <a:rPr lang="ru-RU" sz="6600" dirty="0" err="1" smtClean="0">
                <a:solidFill>
                  <a:srgbClr val="FFFF00"/>
                </a:solidFill>
              </a:rPr>
              <a:t>млн</a:t>
            </a:r>
            <a:r>
              <a:rPr lang="ru-RU" sz="6600" dirty="0" smtClean="0">
                <a:solidFill>
                  <a:srgbClr val="FFFF00"/>
                </a:solidFill>
              </a:rPr>
              <a:t> тонн/год (в среднем 445 кг на человека).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Состав ТБО: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1. бумага и картон — 35%,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2. пищевые отходы — 41%,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3. пластмассы — 3%,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5. стекло — 8%,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5. металлы — 4%,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6.текстиль и другое — 9%. </a:t>
            </a:r>
          </a:p>
          <a:p>
            <a:r>
              <a:rPr lang="ru-RU" sz="3600" b="1" dirty="0" smtClean="0">
                <a:solidFill>
                  <a:srgbClr val="CA0614"/>
                </a:solidFill>
              </a:rPr>
              <a:t>В среднем перерабатывается 10 % — 15 % мусора.</a:t>
            </a:r>
            <a:endParaRPr lang="ru-RU" sz="3600" b="1" dirty="0">
              <a:solidFill>
                <a:srgbClr val="CA0614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1619250" y="260350"/>
            <a:ext cx="6121400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/>
          </a:p>
          <a:p>
            <a:pPr algn="ctr"/>
            <a:r>
              <a:rPr lang="ru-RU" sz="3200">
                <a:solidFill>
                  <a:schemeClr val="hlink"/>
                </a:solidFill>
              </a:rPr>
              <a:t>Твердые бытовые отходы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(ТБО)</a:t>
            </a:r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0" y="2924175"/>
            <a:ext cx="14033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Пищевые</a:t>
            </a:r>
          </a:p>
          <a:p>
            <a:pPr algn="ctr"/>
            <a:r>
              <a:rPr lang="ru-RU" sz="2000"/>
              <a:t>отходы</a:t>
            </a:r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395288" y="4652963"/>
            <a:ext cx="129698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Бумага и </a:t>
            </a:r>
          </a:p>
          <a:p>
            <a:pPr algn="ctr"/>
            <a:r>
              <a:rPr lang="ru-RU" sz="2000"/>
              <a:t>картон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1763713" y="3716338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Текстиль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2411413" y="5661025"/>
            <a:ext cx="136683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Древесина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3851275" y="3933825"/>
            <a:ext cx="11525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Кости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076825" y="5516563"/>
            <a:ext cx="12239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Резина</a:t>
            </a:r>
          </a:p>
        </p:txBody>
      </p:sp>
      <p:sp>
        <p:nvSpPr>
          <p:cNvPr id="196620" name="Oval 12"/>
          <p:cNvSpPr>
            <a:spLocks noChangeArrowheads="1"/>
          </p:cNvSpPr>
          <p:nvPr/>
        </p:nvSpPr>
        <p:spPr bwMode="auto">
          <a:xfrm>
            <a:off x="6011863" y="3644900"/>
            <a:ext cx="1203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Металл</a:t>
            </a:r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7812088" y="2852738"/>
            <a:ext cx="1203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Стекло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7308850" y="4797425"/>
            <a:ext cx="15621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Пластмасса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827088" y="1628775"/>
            <a:ext cx="12239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 flipH="1">
            <a:off x="1187450" y="1844675"/>
            <a:ext cx="1368425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2484438" y="1916113"/>
            <a:ext cx="6477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 flipH="1">
            <a:off x="3203575" y="1989138"/>
            <a:ext cx="576263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4498975" y="2060575"/>
            <a:ext cx="158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5219700" y="2060575"/>
            <a:ext cx="43180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5867400" y="1989138"/>
            <a:ext cx="5762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6588125" y="1844675"/>
            <a:ext cx="15128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7235825" y="1700213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  <p:bldP spid="196614" grpId="0" animBg="1"/>
      <p:bldP spid="196615" grpId="0" animBg="1"/>
      <p:bldP spid="196616" grpId="0" animBg="1"/>
      <p:bldP spid="196617" grpId="0" animBg="1"/>
      <p:bldP spid="196618" grpId="0" animBg="1"/>
      <p:bldP spid="196619" grpId="0" animBg="1"/>
      <p:bldP spid="196620" grpId="0" animBg="1"/>
      <p:bldP spid="196621" grpId="0" animBg="1"/>
      <p:bldP spid="196622" grpId="0" animBg="1"/>
      <p:bldP spid="196623" grpId="0" animBg="1"/>
      <p:bldP spid="196624" grpId="0" animBg="1"/>
      <p:bldP spid="196625" grpId="0" animBg="1"/>
      <p:bldP spid="196626" grpId="0" animBg="1"/>
      <p:bldP spid="196628" grpId="0" animBg="1"/>
      <p:bldP spid="196629" grpId="0" animBg="1"/>
      <p:bldP spid="196630" grpId="0" animBg="1"/>
      <p:bldP spid="196631" grpId="0" animBg="1"/>
      <p:bldP spid="196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116013" y="577850"/>
            <a:ext cx="730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66"/>
                </a:solidFill>
              </a:rPr>
              <a:t>Сроки разложения материалов в естественных условиях</a:t>
            </a:r>
          </a:p>
        </p:txBody>
      </p:sp>
      <p:graphicFrame>
        <p:nvGraphicFramePr>
          <p:cNvPr id="200765" name="Group 61"/>
          <p:cNvGraphicFramePr>
            <a:graphicFrameLocks noGrp="1"/>
          </p:cNvGraphicFramePr>
          <p:nvPr/>
        </p:nvGraphicFramePr>
        <p:xfrm>
          <a:off x="684213" y="1916113"/>
          <a:ext cx="8208962" cy="4068128"/>
        </p:xfrm>
        <a:graphic>
          <a:graphicData uri="http://schemas.openxmlformats.org/drawingml/2006/table">
            <a:tbl>
              <a:tblPr/>
              <a:tblGrid>
                <a:gridCol w="5327650"/>
                <a:gridCol w="2881312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Фруктовая кожура,  хлопок, бумага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Полгода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Веревка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Год-полтора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Пакеты от молока, шерстяные изделия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5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Сигаретные «бычки»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12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Полихлорвиниловые пакеты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20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Синтетическая ткань, кожаная обувь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40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Металлические изделия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100 лет и более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Стекло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Миллион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Пластиковая тара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Свыше миллиона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330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Апекс</vt:lpstr>
      <vt:lpstr>Диаграмма</vt:lpstr>
      <vt:lpstr>Бытовые отходы</vt:lpstr>
      <vt:lpstr>«Отходы берут мир за горло».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Наибольшее загрязнение</vt:lpstr>
      <vt:lpstr>Слайд 11</vt:lpstr>
      <vt:lpstr>Слайд 12</vt:lpstr>
      <vt:lpstr>Слайд 13</vt:lpstr>
      <vt:lpstr>Слайд 14</vt:lpstr>
      <vt:lpstr>Слайд 15</vt:lpstr>
      <vt:lpstr>Что можно предпринять? </vt:lpstr>
      <vt:lpstr>Что мы оставим нашим потомкам?</vt:lpstr>
      <vt:lpstr>Мир глазами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Бытовые отходы</dc:title>
  <dc:creator>дом</dc:creator>
  <cp:lastModifiedBy>дом</cp:lastModifiedBy>
  <cp:revision>14</cp:revision>
  <dcterms:created xsi:type="dcterms:W3CDTF">2013-02-21T14:58:08Z</dcterms:created>
  <dcterms:modified xsi:type="dcterms:W3CDTF">2013-02-25T15:50:38Z</dcterms:modified>
</cp:coreProperties>
</file>