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9" r:id="rId4"/>
    <p:sldId id="260" r:id="rId5"/>
    <p:sldId id="261" r:id="rId6"/>
    <p:sldId id="262" r:id="rId7"/>
    <p:sldId id="263" r:id="rId8"/>
    <p:sldId id="280" r:id="rId9"/>
    <p:sldId id="264" r:id="rId10"/>
    <p:sldId id="284" r:id="rId11"/>
    <p:sldId id="265" r:id="rId12"/>
    <p:sldId id="266" r:id="rId13"/>
    <p:sldId id="267" r:id="rId14"/>
    <p:sldId id="274" r:id="rId15"/>
    <p:sldId id="281" r:id="rId16"/>
    <p:sldId id="269" r:id="rId17"/>
    <p:sldId id="282" r:id="rId18"/>
    <p:sldId id="283" r:id="rId19"/>
    <p:sldId id="270" r:id="rId20"/>
    <p:sldId id="271" r:id="rId21"/>
    <p:sldId id="272" r:id="rId22"/>
    <p:sldId id="273" r:id="rId23"/>
    <p:sldId id="27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4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6E502-5F31-4B0D-A371-39DFF806A8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E0174-571C-4118-A7A0-96B3C9AC6E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79BDE-E728-4979-92DC-AB44875A3F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0F2EB0-A36F-43CF-94DD-4EA1EBAF0C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1D3B6-F28C-4253-BB88-2D62C91AE2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97E46-AA0F-4304-8922-28AE56065F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D91FC-B7CE-427A-8050-0C996FEF8D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AB6AD-7F9D-4CD5-AFFE-8ED2388208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FC375-884B-437B-AE6F-91FD81BDFD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6F4CB-026A-455C-A330-E80DC49CBE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257E1-E36B-4BCD-8048-37C6FC3808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5DF9B-1C49-4417-92CB-97473F705E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EE0319-1512-48CA-AE43-739BD72AEA7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MPj043924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04813"/>
            <a:ext cx="8636000" cy="10795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ru-RU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Дидактические игры на уроках естественнонаучного цикла</a:t>
            </a:r>
            <a:endParaRPr lang="ru-RU" sz="4000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997200"/>
            <a:ext cx="6400800" cy="273685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«Игры имеют много общего с работой учёного: сначала трудность, которую нужно преодолеть, а затем радость открытия и ощущение преодоленного.»</a:t>
            </a:r>
          </a:p>
          <a:p>
            <a:pPr algn="r">
              <a:lnSpc>
                <a:spcPct val="90000"/>
              </a:lnSpc>
            </a:pPr>
            <a:r>
              <a:rPr lang="ru-RU" sz="2800" i="1"/>
              <a:t>Луи де Бройль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DSC_01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58788"/>
            <a:ext cx="3838575" cy="2552700"/>
          </a:xfrm>
          <a:prstGeom prst="rect">
            <a:avLst/>
          </a:prstGeom>
          <a:noFill/>
        </p:spPr>
      </p:pic>
      <p:pic>
        <p:nvPicPr>
          <p:cNvPr id="46085" name="Picture 5" descr="DSC_0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58788"/>
            <a:ext cx="3817937" cy="2538412"/>
          </a:xfrm>
          <a:prstGeom prst="rect">
            <a:avLst/>
          </a:prstGeom>
          <a:noFill/>
        </p:spPr>
      </p:pic>
      <p:pic>
        <p:nvPicPr>
          <p:cNvPr id="46086" name="Picture 6" descr="DSC_0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267075"/>
            <a:ext cx="3816350" cy="2538413"/>
          </a:xfrm>
          <a:prstGeom prst="rect">
            <a:avLst/>
          </a:prstGeom>
          <a:noFill/>
        </p:spPr>
      </p:pic>
      <p:pic>
        <p:nvPicPr>
          <p:cNvPr id="46087" name="Picture 7" descr="DSC_01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267075"/>
            <a:ext cx="3816350" cy="253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9" name="Group 39"/>
          <p:cNvGraphicFramePr>
            <a:graphicFrameLocks noGrp="1"/>
          </p:cNvGraphicFramePr>
          <p:nvPr>
            <p:ph idx="1"/>
          </p:nvPr>
        </p:nvGraphicFramePr>
        <p:xfrm>
          <a:off x="468313" y="836613"/>
          <a:ext cx="8229600" cy="477837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Сила трения может зависеть от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Сила трения,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Выводы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Силы тяжести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3H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Качества поверхности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гладкая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шероховатая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Площади поверхности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S= 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,0025м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S= 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,о5 м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Виды трения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-трение скольжения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-трение качения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Физики -лирики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3125"/>
            <a:ext cx="8229600" cy="4525963"/>
          </a:xfrm>
        </p:spPr>
        <p:txBody>
          <a:bodyPr/>
          <a:lstStyle/>
          <a:p>
            <a:endParaRPr lang="ru-RU"/>
          </a:p>
          <a:p>
            <a:pPr>
              <a:buFontTx/>
              <a:buNone/>
            </a:pPr>
            <a:r>
              <a:rPr lang="ru-RU"/>
              <a:t>График</a:t>
            </a:r>
          </a:p>
          <a:p>
            <a:pPr>
              <a:buFontTx/>
              <a:buNone/>
            </a:pPr>
            <a:r>
              <a:rPr lang="ru-RU"/>
              <a:t>Задания:</a:t>
            </a:r>
          </a:p>
          <a:p>
            <a:r>
              <a:rPr lang="ru-RU"/>
              <a:t>по данному графику составьте рассказ с использованием научной терминологии</a:t>
            </a:r>
          </a:p>
          <a:p>
            <a:r>
              <a:rPr lang="ru-RU"/>
              <a:t>предложите таблицу, используя которую можно легко рассказать о явлениях, изображённых на графике.</a:t>
            </a:r>
          </a:p>
        </p:txBody>
      </p:sp>
      <p:pic>
        <p:nvPicPr>
          <p:cNvPr id="17414" name="Picture 6" descr="a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341438"/>
            <a:ext cx="3671887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10" name="Picture 78" descr="radu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76250"/>
            <a:ext cx="2309812" cy="2808288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8229600" cy="1143000"/>
          </a:xfrm>
        </p:spPr>
        <p:txBody>
          <a:bodyPr/>
          <a:lstStyle/>
          <a:p>
            <a:r>
              <a:rPr lang="ru-RU"/>
              <a:t>«По полочкам»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981075"/>
            <a:ext cx="5903913" cy="15113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400"/>
              <a:t>В соответствующую колонку таблицы впишите следующие словосочетания: утренний туман, таяние снега, движение автомобиля, радуга, полёт парашютиста, игра цветов тонкой плёнки, мерцание звёзд, затмение Солнца, замерзание воды, выпаривание соли, работа пресса, образование тени.</a:t>
            </a:r>
          </a:p>
        </p:txBody>
      </p:sp>
      <p:graphicFrame>
        <p:nvGraphicFramePr>
          <p:cNvPr id="18507" name="Group 75"/>
          <p:cNvGraphicFramePr>
            <a:graphicFrameLocks noGrp="1"/>
          </p:cNvGraphicFramePr>
          <p:nvPr>
            <p:ph sz="half" idx="4294967295"/>
          </p:nvPr>
        </p:nvGraphicFramePr>
        <p:xfrm>
          <a:off x="250825" y="4797425"/>
          <a:ext cx="8497888" cy="1600200"/>
        </p:xfrm>
        <a:graphic>
          <a:graphicData uri="http://schemas.openxmlformats.org/drawingml/2006/table">
            <a:tbl>
              <a:tblPr/>
              <a:tblGrid>
                <a:gridCol w="2235200"/>
                <a:gridCol w="2085975"/>
                <a:gridCol w="2089150"/>
                <a:gridCol w="208756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Механические явления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Оптические явления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Электрические явления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Тепловые явления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509" name="Picture 77" descr="610px-Diamond_ring_at_solar_eclipse_in_turk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924175"/>
            <a:ext cx="1655762" cy="1627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Найди ошибку</a:t>
            </a: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684213" y="20605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1835150" y="20605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4572000" y="4170363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  <a:endParaRPr lang="ru-RU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3419475" y="395446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</a:t>
            </a:r>
            <a:endParaRPr lang="ru-RU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6394450" y="222726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7618413" y="222726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68313" y="1412875"/>
            <a:ext cx="237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Свинцовые шарики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187450" y="3141663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</a:t>
            </a:r>
            <a:r>
              <a:rPr lang="en-US" baseline="-25000"/>
              <a:t>1</a:t>
            </a:r>
            <a:r>
              <a:rPr lang="en-US"/>
              <a:t>&gt;m</a:t>
            </a:r>
            <a:r>
              <a:rPr lang="en-US" baseline="-25000"/>
              <a:t>2</a:t>
            </a:r>
            <a:endParaRPr lang="ru-RU" baseline="-25000"/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2916238" y="3213100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Первый шарик из свинца, второй – из фарфора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3708400" y="50133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</a:t>
            </a:r>
            <a:r>
              <a:rPr lang="en-US" baseline="-25000"/>
              <a:t>1</a:t>
            </a:r>
            <a:r>
              <a:rPr lang="ru-RU"/>
              <a:t>=</a:t>
            </a:r>
            <a:r>
              <a:rPr lang="en-US"/>
              <a:t>m</a:t>
            </a:r>
            <a:r>
              <a:rPr lang="en-US" baseline="-25000"/>
              <a:t>2</a:t>
            </a:r>
            <a:endParaRPr lang="ru-RU" baseline="-25000"/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5975350" y="1341438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Первый шарик из железа, второй – из алюминия 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6948488" y="328453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</a:t>
            </a:r>
            <a:r>
              <a:rPr lang="en-US" baseline="-25000"/>
              <a:t>1</a:t>
            </a:r>
            <a:r>
              <a:rPr lang="ru-RU"/>
              <a:t>=</a:t>
            </a:r>
            <a:r>
              <a:rPr lang="en-US"/>
              <a:t>m</a:t>
            </a:r>
            <a:r>
              <a:rPr lang="en-US" baseline="-25000"/>
              <a:t>2</a:t>
            </a:r>
            <a:endParaRPr lang="ru-RU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>
                <a:solidFill>
                  <a:schemeClr val="tx2"/>
                </a:solidFill>
              </a:rPr>
              <a:t>Образец для самоконтроля</a:t>
            </a:r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611188" y="198913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4643438" y="39338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1763713" y="198913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3419475" y="364648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6300788" y="20605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7453313" y="20605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468313" y="1412875"/>
            <a:ext cx="237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Свинцовые шарики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916238" y="2781300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Первый шарик из свинца, второй – из фарфора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5975350" y="1341438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Первый шарик из железа, второй – из алюминия 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1116013" y="321310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</a:t>
            </a:r>
            <a:r>
              <a:rPr lang="en-US" baseline="-25000"/>
              <a:t>1</a:t>
            </a:r>
            <a:r>
              <a:rPr lang="ru-RU"/>
              <a:t>=</a:t>
            </a:r>
            <a:r>
              <a:rPr lang="en-US"/>
              <a:t>m</a:t>
            </a:r>
            <a:r>
              <a:rPr lang="en-US" baseline="-25000"/>
              <a:t>2</a:t>
            </a:r>
            <a:endParaRPr lang="ru-RU" baseline="-25000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924300" y="47974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</a:t>
            </a:r>
            <a:r>
              <a:rPr lang="en-US" baseline="-25000"/>
              <a:t>1</a:t>
            </a:r>
            <a:r>
              <a:rPr lang="en-US"/>
              <a:t>&gt;m</a:t>
            </a:r>
            <a:r>
              <a:rPr lang="en-US" baseline="-25000"/>
              <a:t>2</a:t>
            </a:r>
            <a:endParaRPr lang="ru-RU" baseline="-25000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6804025" y="321310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</a:t>
            </a:r>
            <a:r>
              <a:rPr lang="en-US" baseline="-25000"/>
              <a:t>1</a:t>
            </a:r>
            <a:r>
              <a:rPr lang="en-US"/>
              <a:t>&gt;m</a:t>
            </a:r>
            <a:r>
              <a:rPr lang="en-US" baseline="-25000"/>
              <a:t>2</a:t>
            </a:r>
            <a:endParaRPr lang="ru-RU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ru-RU"/>
              <a:t>«Четвертый –лишний»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964612" cy="52578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Из каждой группы слов исключите лишнее слово:</a:t>
            </a:r>
          </a:p>
          <a:p>
            <a:pPr>
              <a:buFontTx/>
              <a:buNone/>
            </a:pPr>
            <a:endParaRPr lang="ru-RU" sz="2800"/>
          </a:p>
          <a:p>
            <a:r>
              <a:rPr lang="ru-RU" sz="2800"/>
              <a:t>Масса, объём, плотность, сила.</a:t>
            </a:r>
          </a:p>
          <a:p>
            <a:pPr>
              <a:buFontTx/>
              <a:buNone/>
            </a:pPr>
            <a:r>
              <a:rPr lang="ru-RU" sz="2800" i="1"/>
              <a:t>(Сила –векторная величина)</a:t>
            </a:r>
          </a:p>
          <a:p>
            <a:pPr>
              <a:buFontTx/>
              <a:buNone/>
            </a:pPr>
            <a:endParaRPr lang="ru-RU" sz="2800" i="1"/>
          </a:p>
          <a:p>
            <a:r>
              <a:rPr lang="ru-RU" sz="2800"/>
              <a:t>Миллиграмм, тонна, литр, пуд.</a:t>
            </a:r>
          </a:p>
          <a:p>
            <a:pPr>
              <a:buFontTx/>
              <a:buNone/>
            </a:pPr>
            <a:r>
              <a:rPr lang="ru-RU" sz="2800" i="1"/>
              <a:t>(Литр –единица объёма)</a:t>
            </a:r>
          </a:p>
          <a:p>
            <a:pPr>
              <a:buFontTx/>
              <a:buNone/>
            </a:pPr>
            <a:endParaRPr lang="ru-RU" sz="2800" i="1"/>
          </a:p>
          <a:p>
            <a:r>
              <a:rPr lang="ru-RU" sz="2800"/>
              <a:t>Железо, вода, пробка, фарфор.</a:t>
            </a:r>
          </a:p>
          <a:p>
            <a:pPr>
              <a:buFontTx/>
              <a:buNone/>
            </a:pPr>
            <a:r>
              <a:rPr lang="ru-RU" sz="2800" i="1"/>
              <a:t>(Вода –жидкость)</a:t>
            </a:r>
          </a:p>
        </p:txBody>
      </p:sp>
      <p:pic>
        <p:nvPicPr>
          <p:cNvPr id="23556" name="Picture 4" descr="s_phys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565400"/>
            <a:ext cx="2881313" cy="210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Составь определение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/>
              <a:t>Из приведенных слов составьте определения физических величин:</a:t>
            </a:r>
          </a:p>
          <a:p>
            <a:pPr marL="0" indent="0">
              <a:buFontTx/>
              <a:buNone/>
            </a:pPr>
            <a:endParaRPr lang="ru-RU"/>
          </a:p>
          <a:p>
            <a:pPr marL="0" indent="0">
              <a:buFontTx/>
              <a:buNone/>
            </a:pP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сила, мера, масса, взаимодействия, инертности, характеристика, тел.</a:t>
            </a:r>
          </a:p>
        </p:txBody>
      </p:sp>
      <p:pic>
        <p:nvPicPr>
          <p:cNvPr id="41988" name="Picture 4" descr="fizika_dlya_samih_malenki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365625"/>
            <a:ext cx="2376487" cy="190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4762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Сила – характеристика взаимодействия тел, масса – мера инертности.</a:t>
            </a:r>
          </a:p>
        </p:txBody>
      </p:sp>
      <p:pic>
        <p:nvPicPr>
          <p:cNvPr id="43013" name="Picture 5" descr="02b-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060575"/>
            <a:ext cx="5473700" cy="1223963"/>
          </a:xfrm>
          <a:prstGeom prst="rect">
            <a:avLst/>
          </a:prstGeom>
          <a:noFill/>
        </p:spPr>
      </p:pic>
      <p:pic>
        <p:nvPicPr>
          <p:cNvPr id="43014" name="Picture 6" descr="02b-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076700"/>
            <a:ext cx="5113337" cy="1144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/>
              <a:t>Засели острова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684213" y="1700213"/>
            <a:ext cx="3168650" cy="1944687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611188" y="4005263"/>
            <a:ext cx="3074987" cy="1993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3924300" y="1628775"/>
            <a:ext cx="4679950" cy="4537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042988" y="1916113"/>
            <a:ext cx="2449512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          </a:t>
            </a:r>
            <a:r>
              <a:rPr lang="el-GR">
                <a:cs typeface="Arial" charset="0"/>
              </a:rPr>
              <a:t>Δ</a:t>
            </a:r>
            <a:r>
              <a:rPr lang="en-US">
                <a:cs typeface="Arial" charset="0"/>
              </a:rPr>
              <a:t>t             </a:t>
            </a:r>
            <a:r>
              <a:rPr lang="el-GR">
                <a:cs typeface="Arial" charset="0"/>
              </a:rPr>
              <a:t>λ</a:t>
            </a:r>
            <a:r>
              <a:rPr lang="en-US">
                <a:cs typeface="Arial" charset="0"/>
              </a:rPr>
              <a:t>    </a:t>
            </a: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              </a:t>
            </a:r>
            <a:r>
              <a:rPr lang="el-GR">
                <a:cs typeface="Arial" charset="0"/>
              </a:rPr>
              <a:t>ρ</a:t>
            </a:r>
            <a:r>
              <a:rPr lang="en-US">
                <a:cs typeface="Arial" charset="0"/>
              </a:rPr>
              <a:t>        q</a:t>
            </a: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m         V               L    </a:t>
            </a: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                 c</a:t>
            </a:r>
            <a:endParaRPr lang="el-GR">
              <a:cs typeface="Arial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971550" y="4365625"/>
            <a:ext cx="22320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Q=</a:t>
            </a:r>
            <a:r>
              <a:rPr lang="el-GR">
                <a:cs typeface="Arial" charset="0"/>
              </a:rPr>
              <a:t>λ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>
                <a:cs typeface="Arial" charset="0"/>
              </a:rPr>
              <a:t>m     m=</a:t>
            </a:r>
            <a:r>
              <a:rPr lang="el-GR">
                <a:cs typeface="Arial" charset="0"/>
              </a:rPr>
              <a:t>ρ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>
                <a:cs typeface="Arial" charset="0"/>
              </a:rPr>
              <a:t>V</a:t>
            </a: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Q = q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•m    Q = L•m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Q = c•m•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971550" y="1196975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Остров «</a:t>
            </a:r>
            <a:r>
              <a:rPr lang="ru-RU" sz="2400" i="1"/>
              <a:t>Величины»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84213" y="6092825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Остров «</a:t>
            </a:r>
            <a:r>
              <a:rPr lang="ru-RU" sz="2400" i="1"/>
              <a:t>Формулы»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859338" y="1125538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Остров «</a:t>
            </a:r>
            <a:r>
              <a:rPr lang="ru-RU" sz="2400" i="1"/>
              <a:t>Явления»</a:t>
            </a:r>
          </a:p>
        </p:txBody>
      </p:sp>
      <p:pic>
        <p:nvPicPr>
          <p:cNvPr id="25613" name="Picture 13" descr="07e-i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1989138"/>
            <a:ext cx="3024188" cy="1171575"/>
          </a:xfrm>
          <a:prstGeom prst="rect">
            <a:avLst/>
          </a:prstGeom>
          <a:noFill/>
        </p:spPr>
      </p:pic>
      <p:pic>
        <p:nvPicPr>
          <p:cNvPr id="25614" name="Picture 14" descr="img_18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4538"/>
            <a:ext cx="1512887" cy="1138237"/>
          </a:xfrm>
          <a:prstGeom prst="rect">
            <a:avLst/>
          </a:prstGeom>
          <a:noFill/>
        </p:spPr>
      </p:pic>
      <p:pic>
        <p:nvPicPr>
          <p:cNvPr id="25616" name="Picture 16" descr="goren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652963"/>
            <a:ext cx="1727200" cy="1147762"/>
          </a:xfrm>
          <a:prstGeom prst="rect">
            <a:avLst/>
          </a:prstGeom>
          <a:noFill/>
        </p:spPr>
      </p:pic>
      <p:pic>
        <p:nvPicPr>
          <p:cNvPr id="25617" name="Picture 17" descr="rabstol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3284538"/>
            <a:ext cx="1512888" cy="1135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301037" cy="1574800"/>
          </a:xfrm>
        </p:spPr>
        <p:txBody>
          <a:bodyPr/>
          <a:lstStyle/>
          <a:p>
            <a:r>
              <a:rPr lang="ru-RU" sz="3600" u="sng"/>
              <a:t>Цель:</a:t>
            </a:r>
            <a:r>
              <a:rPr lang="ru-RU" sz="3600"/>
              <a:t> демонстрация примеров дидактических игр на уроках физики, природоведения</a:t>
            </a:r>
            <a:r>
              <a:rPr lang="ru-RU" sz="4000"/>
              <a:t>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49500"/>
            <a:ext cx="8353425" cy="41036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600" u="sng"/>
              <a:t>Задачи:</a:t>
            </a:r>
          </a:p>
          <a:p>
            <a:pPr>
              <a:lnSpc>
                <a:spcPct val="90000"/>
              </a:lnSpc>
            </a:pPr>
            <a:r>
              <a:rPr lang="ru-RU" sz="2400"/>
              <a:t>Продемонстрировать решение разных дидактических задач при использовании игр.</a:t>
            </a:r>
          </a:p>
          <a:p>
            <a:pPr>
              <a:lnSpc>
                <a:spcPct val="90000"/>
              </a:lnSpc>
            </a:pPr>
            <a:r>
              <a:rPr lang="ru-RU" sz="2400"/>
              <a:t>Продемонстрировать применение игр на разных этапах урока и уроках разной целевой направленности.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  <a:p>
            <a:pPr>
              <a:lnSpc>
                <a:spcPct val="90000"/>
              </a:lnSpc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r>
              <a:rPr lang="ru-RU"/>
              <a:t>«Составляйки»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351837" cy="5400675"/>
          </a:xfrm>
        </p:spPr>
        <p:txBody>
          <a:bodyPr/>
          <a:lstStyle/>
          <a:p>
            <a:pPr>
              <a:buFontTx/>
              <a:buNone/>
            </a:pPr>
            <a:r>
              <a:rPr lang="ru-RU" sz="2000"/>
              <a:t>1) Какой вид силы трения действует на санки, когда они скатываются с горы?</a:t>
            </a:r>
          </a:p>
          <a:p>
            <a:r>
              <a:rPr lang="ru-RU" sz="2000"/>
              <a:t>В. Сила трения покоя</a:t>
            </a:r>
          </a:p>
          <a:p>
            <a:r>
              <a:rPr lang="ru-RU" sz="2000"/>
              <a:t>П. Сила трения качения</a:t>
            </a:r>
          </a:p>
          <a:p>
            <a:r>
              <a:rPr lang="ru-RU" sz="2000"/>
              <a:t>М. Сила трения скольжения</a:t>
            </a:r>
          </a:p>
          <a:p>
            <a:pPr>
              <a:buFontTx/>
              <a:buNone/>
            </a:pPr>
            <a:r>
              <a:rPr lang="ru-RU" sz="2000"/>
              <a:t>2) Когда в гололёд тротуары посыпают песком, сита трения покоя обуви о лёд….</a:t>
            </a:r>
          </a:p>
          <a:p>
            <a:r>
              <a:rPr lang="ru-RU" sz="2000"/>
              <a:t>Е. Уменьшается</a:t>
            </a:r>
          </a:p>
          <a:p>
            <a:r>
              <a:rPr lang="ru-RU" sz="2000"/>
              <a:t>Д. Не изменяется</a:t>
            </a:r>
          </a:p>
          <a:p>
            <a:r>
              <a:rPr lang="ru-RU" sz="2000"/>
              <a:t>А. Увеличивается</a:t>
            </a:r>
          </a:p>
          <a:p>
            <a:pPr>
              <a:buFontTx/>
              <a:buNone/>
            </a:pPr>
            <a:r>
              <a:rPr lang="ru-RU" sz="2000"/>
              <a:t>3) Как направлена сила трения при движении тела?</a:t>
            </a:r>
          </a:p>
          <a:p>
            <a:r>
              <a:rPr lang="ru-RU" sz="2000"/>
              <a:t>Ж. Не имеет направления</a:t>
            </a:r>
          </a:p>
          <a:p>
            <a:r>
              <a:rPr lang="ru-RU" sz="2000"/>
              <a:t>А. В сторону движения</a:t>
            </a:r>
          </a:p>
          <a:p>
            <a:r>
              <a:rPr lang="ru-RU" sz="2000"/>
              <a:t>С. Против движения</a:t>
            </a:r>
          </a:p>
          <a:p>
            <a:endParaRPr lang="ru-RU" sz="2000"/>
          </a:p>
          <a:p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8913"/>
            <a:ext cx="8713788" cy="6408737"/>
          </a:xfrm>
        </p:spPr>
        <p:txBody>
          <a:bodyPr/>
          <a:lstStyle/>
          <a:p>
            <a:pPr>
              <a:buFontTx/>
              <a:buNone/>
            </a:pPr>
            <a:r>
              <a:rPr lang="ru-RU" sz="2000"/>
              <a:t>4) При смазке трущихся поверхностей сила  трения…</a:t>
            </a:r>
          </a:p>
          <a:p>
            <a:r>
              <a:rPr lang="ru-RU" sz="2000"/>
              <a:t>И. Не изменяется</a:t>
            </a:r>
          </a:p>
          <a:p>
            <a:r>
              <a:rPr lang="ru-RU" sz="2000"/>
              <a:t>У. Увеличивается</a:t>
            </a:r>
          </a:p>
          <a:p>
            <a:r>
              <a:rPr lang="ru-RU" sz="2000"/>
              <a:t>С. Уменьшается</a:t>
            </a:r>
          </a:p>
          <a:p>
            <a:pPr>
              <a:buFontTx/>
              <a:buNone/>
            </a:pPr>
            <a:r>
              <a:rPr lang="ru-RU" sz="2000"/>
              <a:t>5) Электровоз, двигаясь равномерно, тянет железнодорожный состав силой 150к</a:t>
            </a:r>
            <a:r>
              <a:rPr lang="en-US" sz="2000"/>
              <a:t>H</a:t>
            </a:r>
            <a:r>
              <a:rPr lang="ru-RU" sz="2000"/>
              <a:t>. Чему равна сила трения?</a:t>
            </a:r>
          </a:p>
          <a:p>
            <a:r>
              <a:rPr lang="ru-RU" sz="2000"/>
              <a:t>К. 15к</a:t>
            </a:r>
            <a:r>
              <a:rPr lang="en-US" sz="2000"/>
              <a:t>H</a:t>
            </a:r>
          </a:p>
          <a:p>
            <a:r>
              <a:rPr lang="ru-RU" sz="2000"/>
              <a:t>А. 150к</a:t>
            </a:r>
            <a:r>
              <a:rPr lang="en-US" sz="2000"/>
              <a:t>H</a:t>
            </a:r>
          </a:p>
          <a:p>
            <a:r>
              <a:rPr lang="ru-RU" sz="2000"/>
              <a:t>Л. 300к</a:t>
            </a:r>
            <a:r>
              <a:rPr lang="en-US" sz="2000"/>
              <a:t>H</a:t>
            </a:r>
          </a:p>
          <a:p>
            <a:pPr>
              <a:buFontTx/>
              <a:buNone/>
            </a:pPr>
            <a:endParaRPr lang="ru-RU" sz="2000"/>
          </a:p>
          <a:p>
            <a:pPr algn="ctr">
              <a:buFontTx/>
              <a:buNone/>
            </a:pPr>
            <a:r>
              <a:rPr lang="ru-RU" sz="2000"/>
              <a:t>Таблица ответов</a:t>
            </a:r>
          </a:p>
          <a:p>
            <a:endParaRPr lang="ru-RU" sz="2000"/>
          </a:p>
          <a:p>
            <a:endParaRPr lang="ru-RU" sz="2000"/>
          </a:p>
        </p:txBody>
      </p:sp>
      <p:graphicFrame>
        <p:nvGraphicFramePr>
          <p:cNvPr id="27673" name="Group 25"/>
          <p:cNvGraphicFramePr>
            <a:graphicFrameLocks noGrp="1"/>
          </p:cNvGraphicFramePr>
          <p:nvPr/>
        </p:nvGraphicFramePr>
        <p:xfrm>
          <a:off x="1042988" y="4652963"/>
          <a:ext cx="6577012" cy="1311275"/>
        </p:xfrm>
        <a:graphic>
          <a:graphicData uri="http://schemas.openxmlformats.org/drawingml/2006/table">
            <a:tbl>
              <a:tblPr/>
              <a:tblGrid>
                <a:gridCol w="1316037"/>
                <a:gridCol w="1314450"/>
                <a:gridCol w="1316038"/>
                <a:gridCol w="1314450"/>
                <a:gridCol w="1316037"/>
              </a:tblGrid>
              <a:tr h="655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«Зигзаг удачи»</a:t>
            </a:r>
          </a:p>
        </p:txBody>
      </p:sp>
      <p:graphicFrame>
        <p:nvGraphicFramePr>
          <p:cNvPr id="29861" name="Group 16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56125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ru-RU" sz="4000"/>
              <a:t>Лото «Лекарственные растения»</a:t>
            </a:r>
          </a:p>
        </p:txBody>
      </p:sp>
      <p:pic>
        <p:nvPicPr>
          <p:cNvPr id="32782" name="Picture 14" descr="AtdFcdaqx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836613"/>
            <a:ext cx="1655763" cy="1368425"/>
          </a:xfrm>
          <a:prstGeom prst="rect">
            <a:avLst/>
          </a:prstGeom>
          <a:noFill/>
        </p:spPr>
      </p:pic>
      <p:pic>
        <p:nvPicPr>
          <p:cNvPr id="32784" name="Picture 16" descr="mat-i-mache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492375"/>
            <a:ext cx="1655763" cy="1800225"/>
          </a:xfrm>
          <a:prstGeom prst="rect">
            <a:avLst/>
          </a:prstGeom>
          <a:noFill/>
        </p:spPr>
      </p:pic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2484438" y="765175"/>
            <a:ext cx="23749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Цветение – май.</a:t>
            </a:r>
          </a:p>
          <a:p>
            <a:r>
              <a:rPr lang="ru-RU"/>
              <a:t>Используют плоды. </a:t>
            </a:r>
          </a:p>
          <a:p>
            <a:r>
              <a:rPr lang="ru-RU"/>
              <a:t>Редкое растение Подмосковья.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2484438" y="2636838"/>
            <a:ext cx="21590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Цветение – март-апрель.</a:t>
            </a:r>
          </a:p>
          <a:p>
            <a:pPr>
              <a:spcBef>
                <a:spcPct val="50000"/>
              </a:spcBef>
            </a:pPr>
            <a:r>
              <a:rPr lang="ru-RU"/>
              <a:t>Используют – цветки, листья.</a:t>
            </a:r>
          </a:p>
        </p:txBody>
      </p:sp>
      <p:pic>
        <p:nvPicPr>
          <p:cNvPr id="32797" name="Picture 29" descr="boyaryshnik-krovavo_krasny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836613"/>
            <a:ext cx="1296987" cy="1511300"/>
          </a:xfrm>
          <a:prstGeom prst="rect">
            <a:avLst/>
          </a:prstGeom>
          <a:noFill/>
        </p:spPr>
      </p:pic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6659563" y="908050"/>
            <a:ext cx="19446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Цветение – май-июнь. Используют плоды.</a:t>
            </a:r>
          </a:p>
        </p:txBody>
      </p:sp>
      <p:pic>
        <p:nvPicPr>
          <p:cNvPr id="32799" name="Picture 31" descr="171"/>
          <p:cNvPicPr>
            <a:picLocks noChangeAspect="1" noChangeArrowheads="1"/>
          </p:cNvPicPr>
          <p:nvPr/>
        </p:nvPicPr>
        <p:blipFill>
          <a:blip r:embed="rId5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5148263" y="2492375"/>
            <a:ext cx="1204912" cy="1728788"/>
          </a:xfrm>
          <a:prstGeom prst="rect">
            <a:avLst/>
          </a:prstGeom>
          <a:noFill/>
        </p:spPr>
      </p:pic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6659563" y="2563813"/>
            <a:ext cx="216058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Цветение – июнь-июль.</a:t>
            </a:r>
          </a:p>
          <a:p>
            <a:pPr>
              <a:spcBef>
                <a:spcPct val="50000"/>
              </a:spcBef>
            </a:pPr>
            <a:r>
              <a:rPr lang="ru-RU"/>
              <a:t>Используют надземную часть.</a:t>
            </a:r>
          </a:p>
        </p:txBody>
      </p:sp>
      <p:pic>
        <p:nvPicPr>
          <p:cNvPr id="32801" name="Picture 33" descr="38"/>
          <p:cNvPicPr>
            <a:picLocks noChangeAspect="1" noChangeArrowheads="1"/>
          </p:cNvPicPr>
          <p:nvPr/>
        </p:nvPicPr>
        <p:blipFill>
          <a:blip r:embed="rId6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900113" y="4581525"/>
            <a:ext cx="1465262" cy="2016125"/>
          </a:xfrm>
          <a:prstGeom prst="rect">
            <a:avLst/>
          </a:prstGeom>
          <a:noFill/>
        </p:spPr>
      </p:pic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2555875" y="4797425"/>
            <a:ext cx="1871663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Цветение – июль – август.</a:t>
            </a:r>
          </a:p>
          <a:p>
            <a:pPr>
              <a:spcBef>
                <a:spcPct val="50000"/>
              </a:spcBef>
            </a:pPr>
            <a:r>
              <a:rPr lang="ru-RU"/>
              <a:t>Используют корневища.</a:t>
            </a:r>
          </a:p>
        </p:txBody>
      </p:sp>
      <p:pic>
        <p:nvPicPr>
          <p:cNvPr id="32803" name="Picture 35" descr="Chelidonium_majus_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4724400"/>
            <a:ext cx="1828800" cy="1371600"/>
          </a:xfrm>
          <a:prstGeom prst="rect">
            <a:avLst/>
          </a:prstGeom>
          <a:noFill/>
        </p:spPr>
      </p:pic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6877050" y="4652963"/>
            <a:ext cx="19431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Цветение – июнь-август.</a:t>
            </a:r>
          </a:p>
          <a:p>
            <a:pPr>
              <a:spcBef>
                <a:spcPct val="50000"/>
              </a:spcBef>
            </a:pPr>
            <a:r>
              <a:rPr lang="ru-RU"/>
              <a:t>Используют надземную часть.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Почемучки - стишочки, </a:t>
            </a:r>
            <a:br>
              <a:rPr lang="ru-RU" sz="4000"/>
            </a:br>
            <a:r>
              <a:rPr lang="ru-RU" sz="4000"/>
              <a:t>загадки-всего четыре строчки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4427538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/>
              <a:t>Как золотая птичка,</a:t>
            </a:r>
          </a:p>
          <a:p>
            <a:pPr>
              <a:lnSpc>
                <a:spcPct val="90000"/>
              </a:lnSpc>
            </a:pPr>
            <a:r>
              <a:rPr lang="ru-RU" sz="2000"/>
              <a:t>Одну минуту спичка</a:t>
            </a:r>
          </a:p>
          <a:p>
            <a:pPr>
              <a:lnSpc>
                <a:spcPct val="90000"/>
              </a:lnSpc>
            </a:pPr>
            <a:r>
              <a:rPr lang="ru-RU" sz="2000"/>
              <a:t>Почему в моих руках живет,</a:t>
            </a:r>
          </a:p>
          <a:p>
            <a:pPr>
              <a:lnSpc>
                <a:spcPct val="90000"/>
              </a:lnSpc>
            </a:pPr>
            <a:r>
              <a:rPr lang="ru-RU" sz="2000"/>
              <a:t>А кожу мне не жжёт?</a:t>
            </a:r>
          </a:p>
          <a:p>
            <a:pPr>
              <a:lnSpc>
                <a:spcPct val="90000"/>
              </a:lnSpc>
            </a:pPr>
            <a:endParaRPr lang="ru-RU" sz="2000"/>
          </a:p>
          <a:p>
            <a:pPr>
              <a:lnSpc>
                <a:spcPct val="90000"/>
              </a:lnSpc>
            </a:pPr>
            <a:r>
              <a:rPr lang="ru-RU" sz="2000"/>
              <a:t>Дым от костра восходит в высь </a:t>
            </a:r>
          </a:p>
          <a:p>
            <a:pPr>
              <a:lnSpc>
                <a:spcPct val="90000"/>
              </a:lnSpc>
            </a:pPr>
            <a:r>
              <a:rPr lang="ru-RU" sz="2000"/>
              <a:t>И тает, уходя во тьму</a:t>
            </a:r>
          </a:p>
          <a:p>
            <a:pPr>
              <a:lnSpc>
                <a:spcPct val="90000"/>
              </a:lnSpc>
            </a:pPr>
            <a:r>
              <a:rPr lang="ru-RU" sz="2000"/>
              <a:t>Ты у костра , ты приглядись:</a:t>
            </a:r>
          </a:p>
          <a:p>
            <a:pPr>
              <a:lnSpc>
                <a:spcPct val="90000"/>
              </a:lnSpc>
            </a:pPr>
            <a:r>
              <a:rPr lang="ru-RU" sz="2000"/>
              <a:t>Уходит в высь, а почему?</a:t>
            </a:r>
          </a:p>
          <a:p>
            <a:pPr>
              <a:lnSpc>
                <a:spcPct val="90000"/>
              </a:lnSpc>
            </a:pPr>
            <a:endParaRPr lang="ru-RU" sz="2000"/>
          </a:p>
          <a:p>
            <a:pPr>
              <a:lnSpc>
                <a:spcPct val="90000"/>
              </a:lnSpc>
              <a:buFontTx/>
              <a:buNone/>
            </a:pPr>
            <a:endParaRPr lang="ru-RU" sz="200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600200"/>
            <a:ext cx="467995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Во дворе мороз стоит, </a:t>
            </a:r>
          </a:p>
          <a:p>
            <a:pPr>
              <a:lnSpc>
                <a:spcPct val="80000"/>
              </a:lnSpc>
            </a:pPr>
            <a:r>
              <a:rPr lang="ru-RU" sz="2000"/>
              <a:t>Под ногами снег скрипит.</a:t>
            </a:r>
          </a:p>
          <a:p>
            <a:pPr>
              <a:lnSpc>
                <a:spcPct val="80000"/>
              </a:lnSpc>
            </a:pPr>
            <a:r>
              <a:rPr lang="ru-RU" sz="2000"/>
              <a:t>Ты подумай, расскажи,</a:t>
            </a:r>
          </a:p>
          <a:p>
            <a:pPr>
              <a:lnSpc>
                <a:spcPct val="80000"/>
              </a:lnSpc>
            </a:pPr>
            <a:r>
              <a:rPr lang="ru-RU" sz="2000"/>
              <a:t>Почему скрипит, скажи?</a:t>
            </a:r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</a:pPr>
            <a:r>
              <a:rPr lang="ru-RU" sz="2000"/>
              <a:t>Смотри, закат в горах, - как рана.</a:t>
            </a:r>
          </a:p>
          <a:p>
            <a:pPr>
              <a:lnSpc>
                <a:spcPct val="80000"/>
              </a:lnSpc>
            </a:pPr>
            <a:r>
              <a:rPr lang="ru-RU" sz="2000"/>
              <a:t>Почиет в мирной тишине</a:t>
            </a:r>
          </a:p>
          <a:p>
            <a:pPr>
              <a:lnSpc>
                <a:spcPct val="80000"/>
              </a:lnSpc>
            </a:pPr>
            <a:r>
              <a:rPr lang="ru-RU" sz="2000"/>
              <a:t>Лес горный в лёгкой кисее тумана.</a:t>
            </a:r>
          </a:p>
          <a:p>
            <a:pPr>
              <a:lnSpc>
                <a:spcPct val="80000"/>
              </a:lnSpc>
            </a:pPr>
            <a:r>
              <a:rPr lang="ru-RU" sz="2000"/>
              <a:t>С чего туман? – Ответь ты мне.</a:t>
            </a:r>
          </a:p>
        </p:txBody>
      </p:sp>
      <p:pic>
        <p:nvPicPr>
          <p:cNvPr id="5127" name="Picture 7" descr="MCj023383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4724400"/>
            <a:ext cx="4495800" cy="191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ru-RU"/>
              <a:t>Решение задач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268413"/>
            <a:ext cx="4038600" cy="4525962"/>
          </a:xfrm>
        </p:spPr>
        <p:txBody>
          <a:bodyPr/>
          <a:lstStyle/>
          <a:p>
            <a:r>
              <a:rPr lang="ru-RU" sz="2000"/>
              <a:t>Он гудит и чертит мелом,</a:t>
            </a:r>
          </a:p>
          <a:p>
            <a:r>
              <a:rPr lang="ru-RU" sz="2000"/>
              <a:t>Он рисует белым - белым,</a:t>
            </a:r>
          </a:p>
          <a:p>
            <a:r>
              <a:rPr lang="ru-RU" sz="2000"/>
              <a:t>Смело в небе проплывает,</a:t>
            </a:r>
          </a:p>
          <a:p>
            <a:r>
              <a:rPr lang="ru-RU" sz="2000"/>
              <a:t>Человек им управляет,</a:t>
            </a:r>
          </a:p>
          <a:p>
            <a:r>
              <a:rPr lang="ru-RU" sz="2000"/>
              <a:t>Обгоняет птиц полёт. </a:t>
            </a:r>
          </a:p>
          <a:p>
            <a:r>
              <a:rPr lang="ru-RU" sz="2000"/>
              <a:t>Что такое? </a:t>
            </a:r>
          </a:p>
          <a:p>
            <a:r>
              <a:rPr lang="ru-RU" sz="2000"/>
              <a:t>(Самолет) </a:t>
            </a:r>
          </a:p>
          <a:p>
            <a:endParaRPr lang="ru-RU" sz="2000"/>
          </a:p>
          <a:p>
            <a:r>
              <a:rPr lang="ru-RU"/>
              <a:t>Задача.</a:t>
            </a:r>
            <a:r>
              <a:rPr lang="ru-RU" sz="2000"/>
              <a:t> Какой путь пролетает самолёт, движущийся со скоростью 720 км</a:t>
            </a:r>
            <a:r>
              <a:rPr lang="en-US" sz="2000"/>
              <a:t>/</a:t>
            </a:r>
            <a:r>
              <a:rPr lang="ru-RU" sz="2000"/>
              <a:t>ч.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54575" y="1208088"/>
            <a:ext cx="4038600" cy="4525962"/>
          </a:xfrm>
        </p:spPr>
        <p:txBody>
          <a:bodyPr/>
          <a:lstStyle/>
          <a:p>
            <a:r>
              <a:rPr lang="ru-RU" sz="2000"/>
              <a:t>Крыльев нет, но эта птица,</a:t>
            </a:r>
          </a:p>
          <a:p>
            <a:r>
              <a:rPr lang="ru-RU" sz="2000"/>
              <a:t>Пролетит и прилунится</a:t>
            </a:r>
          </a:p>
          <a:p>
            <a:r>
              <a:rPr lang="ru-RU" sz="2000"/>
              <a:t>Чудо – птица, алый хвост,</a:t>
            </a:r>
          </a:p>
          <a:p>
            <a:r>
              <a:rPr lang="ru-RU" sz="2000"/>
              <a:t>Пролетела встаю звёзд,</a:t>
            </a:r>
          </a:p>
          <a:p>
            <a:r>
              <a:rPr lang="ru-RU" sz="2000"/>
              <a:t>Хороша, как чудо света</a:t>
            </a:r>
          </a:p>
          <a:p>
            <a:r>
              <a:rPr lang="ru-RU" sz="2000"/>
              <a:t>Что ж летит, ответь? (Ракета)</a:t>
            </a:r>
          </a:p>
          <a:p>
            <a:endParaRPr lang="ru-RU" sz="2000"/>
          </a:p>
          <a:p>
            <a:r>
              <a:rPr lang="ru-RU"/>
              <a:t>Задача.</a:t>
            </a:r>
            <a:r>
              <a:rPr lang="ru-RU" sz="2000"/>
              <a:t> Ракета движется со скоростью 7 км</a:t>
            </a:r>
            <a:r>
              <a:rPr lang="en-US" sz="2000"/>
              <a:t>/</a:t>
            </a:r>
            <a:r>
              <a:rPr lang="ru-RU" sz="2000"/>
              <a:t>с. За какое время она пролетит путь в 280000 м?</a:t>
            </a:r>
          </a:p>
        </p:txBody>
      </p:sp>
      <p:pic>
        <p:nvPicPr>
          <p:cNvPr id="9223" name="Picture 7" descr="MCj043471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5130800"/>
            <a:ext cx="1727200" cy="1727200"/>
          </a:xfrm>
          <a:prstGeom prst="rect">
            <a:avLst/>
          </a:prstGeom>
          <a:noFill/>
        </p:spPr>
      </p:pic>
      <p:pic>
        <p:nvPicPr>
          <p:cNvPr id="9224" name="Picture 8" descr="MCj044038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1336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ru-RU"/>
              <a:t>«Физики –экспериментаторы»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377348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Найди на столе все необходимые для опытов</a:t>
            </a:r>
          </a:p>
          <a:p>
            <a:pPr>
              <a:buFontTx/>
              <a:buNone/>
            </a:pPr>
            <a:r>
              <a:rPr lang="ru-RU" sz="2800"/>
              <a:t>приборы, которые доказывают:</a:t>
            </a:r>
          </a:p>
          <a:p>
            <a:r>
              <a:rPr lang="ru-RU" sz="2800"/>
              <a:t>вещество делится на части; </a:t>
            </a:r>
          </a:p>
          <a:p>
            <a:r>
              <a:rPr lang="ru-RU" sz="2800"/>
              <a:t>газы при нагревании расширяются;</a:t>
            </a:r>
          </a:p>
          <a:p>
            <a:r>
              <a:rPr lang="ru-RU" sz="2800"/>
              <a:t>между молекулами существуют промежутки.</a:t>
            </a:r>
          </a:p>
          <a:p>
            <a:pPr>
              <a:buFontTx/>
              <a:buNone/>
            </a:pPr>
            <a:r>
              <a:rPr lang="ru-RU" sz="2800"/>
              <a:t>Объясни наблюдаемые явления</a:t>
            </a:r>
          </a:p>
          <a:p>
            <a:endParaRPr lang="ru-RU" sz="2800"/>
          </a:p>
          <a:p>
            <a:endParaRPr lang="ru-RU" sz="2400"/>
          </a:p>
        </p:txBody>
      </p:sp>
      <p:pic>
        <p:nvPicPr>
          <p:cNvPr id="11270" name="Picture 6" descr="MCj025164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4221163"/>
            <a:ext cx="2520950" cy="2387600"/>
          </a:xfrm>
          <a:prstGeom prst="rect">
            <a:avLst/>
          </a:prstGeom>
          <a:noFill/>
        </p:spPr>
      </p:pic>
      <p:pic>
        <p:nvPicPr>
          <p:cNvPr id="11272" name="Picture 8" descr="MCj023186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628775"/>
            <a:ext cx="2016125" cy="1663700"/>
          </a:xfrm>
          <a:prstGeom prst="rect">
            <a:avLst/>
          </a:prstGeom>
          <a:noFill/>
        </p:spPr>
      </p:pic>
      <p:pic>
        <p:nvPicPr>
          <p:cNvPr id="11276" name="Picture 12" descr="MCj028750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365625"/>
            <a:ext cx="1508125" cy="2265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SC_0143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323850" y="188913"/>
            <a:ext cx="4391025" cy="2919412"/>
          </a:xfrm>
          <a:prstGeom prst="rect">
            <a:avLst/>
          </a:prstGeom>
          <a:noFill/>
        </p:spPr>
      </p:pic>
      <p:pic>
        <p:nvPicPr>
          <p:cNvPr id="12293" name="Picture 5" descr="DSC_01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213100"/>
            <a:ext cx="4392613" cy="2952750"/>
          </a:xfrm>
          <a:prstGeom prst="rect">
            <a:avLst/>
          </a:prstGeom>
          <a:noFill/>
        </p:spPr>
      </p:pic>
      <p:pic>
        <p:nvPicPr>
          <p:cNvPr id="12294" name="Picture 6" descr="DSC_01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88913"/>
            <a:ext cx="3975100" cy="5976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«Найди слово»</a:t>
            </a:r>
          </a:p>
        </p:txBody>
      </p:sp>
      <p:graphicFrame>
        <p:nvGraphicFramePr>
          <p:cNvPr id="13441" name="Group 12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>
                <a:solidFill>
                  <a:schemeClr val="tx2"/>
                </a:solidFill>
              </a:rPr>
              <a:t>«Найди слово»</a:t>
            </a:r>
          </a:p>
        </p:txBody>
      </p:sp>
      <p:graphicFrame>
        <p:nvGraphicFramePr>
          <p:cNvPr id="38917" name="Group 5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ru-RU"/>
              <a:t>«Заседание НИИ»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 </a:t>
            </a:r>
            <a:r>
              <a:rPr lang="ru-RU" sz="2800"/>
              <a:t>От дирекции НИИ  поступил вопрос: «Выясните от чего зависит сила трения?»</a:t>
            </a:r>
          </a:p>
          <a:p>
            <a:pPr>
              <a:lnSpc>
                <a:spcPct val="90000"/>
              </a:lnSpc>
            </a:pPr>
            <a:r>
              <a:rPr lang="ru-RU" sz="2800"/>
              <a:t>«Какие будут предложения?»</a:t>
            </a:r>
          </a:p>
          <a:p>
            <a:pPr>
              <a:lnSpc>
                <a:spcPct val="90000"/>
              </a:lnSpc>
            </a:pPr>
            <a:r>
              <a:rPr lang="ru-RU" sz="2800"/>
              <a:t> Учащиеся выдвигают гипотезы:</a:t>
            </a:r>
          </a:p>
          <a:p>
            <a:pPr>
              <a:lnSpc>
                <a:spcPct val="90000"/>
              </a:lnSpc>
            </a:pPr>
            <a:r>
              <a:rPr lang="ru-RU" sz="2800"/>
              <a:t>Сила трения зависит от силы тяжести, действующей на движущееся тело, качества поверхности, площади трущихся поверхностей, вида трения.</a:t>
            </a:r>
          </a:p>
          <a:p>
            <a:pPr>
              <a:lnSpc>
                <a:spcPct val="90000"/>
              </a:lnSpc>
            </a:pPr>
            <a:r>
              <a:rPr lang="ru-RU" sz="2800"/>
              <a:t>Выполните необходимые эксперименты и выводы представьте в виде таблицы.</a:t>
            </a:r>
          </a:p>
        </p:txBody>
      </p:sp>
      <p:pic>
        <p:nvPicPr>
          <p:cNvPr id="14340" name="Picture 4" descr="MCj023177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806950"/>
            <a:ext cx="4105275" cy="205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1225</Words>
  <Application>Microsoft Office PowerPoint</Application>
  <PresentationFormat>Экран (4:3)</PresentationFormat>
  <Paragraphs>498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Times New Roman</vt:lpstr>
      <vt:lpstr>Оформление по умолчанию</vt:lpstr>
      <vt:lpstr>Дидактические игры на уроках естественнонаучного цикла</vt:lpstr>
      <vt:lpstr>Цель: демонстрация примеров дидактических игр на уроках физики, природоведения.</vt:lpstr>
      <vt:lpstr>Почемучки - стишочки,  загадки-всего четыре строчки</vt:lpstr>
      <vt:lpstr>Решение задач</vt:lpstr>
      <vt:lpstr>«Физики –экспериментаторы»</vt:lpstr>
      <vt:lpstr>Слайд 6</vt:lpstr>
      <vt:lpstr>«Найди слово»</vt:lpstr>
      <vt:lpstr>Слайд 8</vt:lpstr>
      <vt:lpstr>«Заседание НИИ»</vt:lpstr>
      <vt:lpstr>Слайд 10</vt:lpstr>
      <vt:lpstr>Слайд 11</vt:lpstr>
      <vt:lpstr>Физики -лирики</vt:lpstr>
      <vt:lpstr>«По полочкам»</vt:lpstr>
      <vt:lpstr>Найди ошибку</vt:lpstr>
      <vt:lpstr>Слайд 15</vt:lpstr>
      <vt:lpstr>«Четвертый –лишний»</vt:lpstr>
      <vt:lpstr>Составь определение</vt:lpstr>
      <vt:lpstr>Слайд 18</vt:lpstr>
      <vt:lpstr>Засели острова</vt:lpstr>
      <vt:lpstr>«Составляйки»</vt:lpstr>
      <vt:lpstr>Слайд 21</vt:lpstr>
      <vt:lpstr>«Зигзаг удачи»</vt:lpstr>
      <vt:lpstr>Лото «Лекарственные растения»</vt:lpstr>
    </vt:vector>
  </TitlesOfParts>
  <Company>ПК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на уроках естественнонаучного цикла</dc:title>
  <dc:creator>Солдатова Елена Васильевна</dc:creator>
  <cp:lastModifiedBy>ЕВас</cp:lastModifiedBy>
  <cp:revision>6</cp:revision>
  <dcterms:created xsi:type="dcterms:W3CDTF">2009-11-22T10:17:11Z</dcterms:created>
  <dcterms:modified xsi:type="dcterms:W3CDTF">2013-12-15T11:21:04Z</dcterms:modified>
</cp:coreProperties>
</file>