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90" r:id="rId3"/>
    <p:sldId id="292" r:id="rId4"/>
    <p:sldId id="258" r:id="rId5"/>
    <p:sldId id="293" r:id="rId6"/>
    <p:sldId id="264" r:id="rId7"/>
    <p:sldId id="284" r:id="rId8"/>
    <p:sldId id="285" r:id="rId9"/>
    <p:sldId id="294" r:id="rId10"/>
    <p:sldId id="269" r:id="rId11"/>
    <p:sldId id="296" r:id="rId12"/>
    <p:sldId id="270" r:id="rId13"/>
    <p:sldId id="297" r:id="rId14"/>
    <p:sldId id="286" r:id="rId15"/>
    <p:sldId id="271" r:id="rId16"/>
    <p:sldId id="272" r:id="rId17"/>
    <p:sldId id="300" r:id="rId18"/>
    <p:sldId id="298" r:id="rId19"/>
    <p:sldId id="299" r:id="rId20"/>
    <p:sldId id="301" r:id="rId21"/>
    <p:sldId id="302" r:id="rId22"/>
    <p:sldId id="303" r:id="rId23"/>
    <p:sldId id="304" r:id="rId24"/>
    <p:sldId id="305" r:id="rId25"/>
    <p:sldId id="306" r:id="rId26"/>
    <p:sldId id="277" r:id="rId27"/>
    <p:sldId id="307" r:id="rId28"/>
    <p:sldId id="308" r:id="rId29"/>
    <p:sldId id="309" r:id="rId30"/>
    <p:sldId id="257" r:id="rId31"/>
    <p:sldId id="310" r:id="rId3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2FEE54-74F7-4C3B-83CC-48D3786B3900}" type="doc">
      <dgm:prSet loTypeId="urn:microsoft.com/office/officeart/2005/8/layout/target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DAD15C02-CE0B-478F-8002-9E5062D04728}">
      <dgm:prSet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ru-RU" b="1" dirty="0" smtClean="0"/>
            <a:t>Домашнее задание:</a:t>
          </a:r>
          <a:endParaRPr lang="ru-RU" b="1" dirty="0"/>
        </a:p>
      </dgm:t>
    </dgm:pt>
    <dgm:pt modelId="{6C0FEB1D-F7E3-4105-BB8C-942B57004504}" type="parTrans" cxnId="{C3F60B0D-9E87-487C-8330-1C841CA412DE}">
      <dgm:prSet/>
      <dgm:spPr/>
      <dgm:t>
        <a:bodyPr/>
        <a:lstStyle/>
        <a:p>
          <a:endParaRPr lang="ru-RU"/>
        </a:p>
      </dgm:t>
    </dgm:pt>
    <dgm:pt modelId="{2E640BDD-EA38-44E7-8760-99B5AD559F61}" type="sibTrans" cxnId="{C3F60B0D-9E87-487C-8330-1C841CA412DE}">
      <dgm:prSet/>
      <dgm:spPr/>
      <dgm:t>
        <a:bodyPr/>
        <a:lstStyle/>
        <a:p>
          <a:endParaRPr lang="ru-RU"/>
        </a:p>
      </dgm:t>
    </dgm:pt>
    <dgm:pt modelId="{57379F74-506A-442F-BB49-AC9E6DF18317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b="1" dirty="0" smtClean="0"/>
            <a:t>§ 18, 20.</a:t>
          </a:r>
          <a:endParaRPr lang="ru-RU" b="1" dirty="0"/>
        </a:p>
      </dgm:t>
    </dgm:pt>
    <dgm:pt modelId="{D2CC755C-0D62-446E-A19F-9B22A1CA6E1A}" type="parTrans" cxnId="{6A12AF27-FF41-400E-9F4B-8F679C4F56E7}">
      <dgm:prSet/>
      <dgm:spPr/>
      <dgm:t>
        <a:bodyPr/>
        <a:lstStyle/>
        <a:p>
          <a:endParaRPr lang="ru-RU"/>
        </a:p>
      </dgm:t>
    </dgm:pt>
    <dgm:pt modelId="{386B621E-26FE-4B57-B63F-00EE4DA88FB9}" type="sibTrans" cxnId="{6A12AF27-FF41-400E-9F4B-8F679C4F56E7}">
      <dgm:prSet/>
      <dgm:spPr/>
      <dgm:t>
        <a:bodyPr/>
        <a:lstStyle/>
        <a:p>
          <a:endParaRPr lang="ru-RU"/>
        </a:p>
      </dgm:t>
    </dgm:pt>
    <dgm:pt modelId="{E48C40B9-B564-4027-83CB-C6C39AF2BA22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ru-RU" b="1" dirty="0" smtClean="0"/>
            <a:t>упражнения 10 №4</a:t>
          </a:r>
          <a:endParaRPr lang="ru-RU" b="1" dirty="0"/>
        </a:p>
      </dgm:t>
    </dgm:pt>
    <dgm:pt modelId="{587944B5-E759-465A-A898-44EF0E2076C9}" type="parTrans" cxnId="{7D01AE0D-760F-41AD-B2E4-6E2535427078}">
      <dgm:prSet/>
      <dgm:spPr/>
      <dgm:t>
        <a:bodyPr/>
        <a:lstStyle/>
        <a:p>
          <a:endParaRPr lang="ru-RU"/>
        </a:p>
      </dgm:t>
    </dgm:pt>
    <dgm:pt modelId="{C74BFFEC-A6A8-4113-8E43-2DB60D7216AE}" type="sibTrans" cxnId="{7D01AE0D-760F-41AD-B2E4-6E2535427078}">
      <dgm:prSet/>
      <dgm:spPr/>
      <dgm:t>
        <a:bodyPr/>
        <a:lstStyle/>
        <a:p>
          <a:endParaRPr lang="ru-RU"/>
        </a:p>
      </dgm:t>
    </dgm:pt>
    <dgm:pt modelId="{422A5305-D00B-42B7-9E59-C91F5FEC0A68}">
      <dgm:prSet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ru-RU" b="1" dirty="0" smtClean="0"/>
            <a:t>Л:№1112,1113, доп.1114 </a:t>
          </a:r>
          <a:endParaRPr lang="ru-RU" b="1" dirty="0"/>
        </a:p>
      </dgm:t>
    </dgm:pt>
    <dgm:pt modelId="{1ACB5C04-251B-474A-B6B6-7F84E296EA79}" type="parTrans" cxnId="{ECCB3E9B-D79B-49DD-AED3-2FCC66262925}">
      <dgm:prSet/>
      <dgm:spPr/>
      <dgm:t>
        <a:bodyPr/>
        <a:lstStyle/>
        <a:p>
          <a:endParaRPr lang="ru-RU"/>
        </a:p>
      </dgm:t>
    </dgm:pt>
    <dgm:pt modelId="{D0079FBC-D7C5-46C5-B174-6348506530DD}" type="sibTrans" cxnId="{ECCB3E9B-D79B-49DD-AED3-2FCC66262925}">
      <dgm:prSet/>
      <dgm:spPr/>
      <dgm:t>
        <a:bodyPr/>
        <a:lstStyle/>
        <a:p>
          <a:endParaRPr lang="ru-RU"/>
        </a:p>
      </dgm:t>
    </dgm:pt>
    <dgm:pt modelId="{0A211D85-FD77-49E9-B893-F62B96E86E73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b="1" dirty="0" smtClean="0"/>
            <a:t>Найти ответ на вопрос «Можно ли заставить кипеть воду, не нагревая ее?» </a:t>
          </a:r>
          <a:endParaRPr lang="ru-RU" b="1" dirty="0"/>
        </a:p>
      </dgm:t>
    </dgm:pt>
    <dgm:pt modelId="{06E2174A-7306-4FB9-8753-E942AA829A6A}" type="parTrans" cxnId="{BD4A5AD4-C8C3-4620-A8C5-4FB76BCBCE33}">
      <dgm:prSet/>
      <dgm:spPr/>
    </dgm:pt>
    <dgm:pt modelId="{8876D209-0EBB-401F-91BC-51DAC5096692}" type="sibTrans" cxnId="{BD4A5AD4-C8C3-4620-A8C5-4FB76BCBCE33}">
      <dgm:prSet/>
      <dgm:spPr/>
    </dgm:pt>
    <dgm:pt modelId="{7144D67B-2783-4A2E-B98C-2A82B1746C84}" type="pres">
      <dgm:prSet presAssocID="{AA2FEE54-74F7-4C3B-83CC-48D3786B390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E8E3D8-B24F-4F69-A786-B2544B0DEB1A}" type="pres">
      <dgm:prSet presAssocID="{DAD15C02-CE0B-478F-8002-9E5062D04728}" presName="circle1" presStyleLbl="node1" presStyleIdx="0" presStyleCnt="5" custScaleY="125000"/>
      <dgm:spPr/>
    </dgm:pt>
    <dgm:pt modelId="{9CF210C2-B489-4148-8276-01726732EAA5}" type="pres">
      <dgm:prSet presAssocID="{DAD15C02-CE0B-478F-8002-9E5062D04728}" presName="space" presStyleCnt="0"/>
      <dgm:spPr/>
    </dgm:pt>
    <dgm:pt modelId="{74AE432A-FCCA-4969-B6CC-6AFE35F87D3A}" type="pres">
      <dgm:prSet presAssocID="{DAD15C02-CE0B-478F-8002-9E5062D04728}" presName="rect1" presStyleLbl="alignAcc1" presStyleIdx="0" presStyleCnt="5" custScaleY="125000"/>
      <dgm:spPr/>
      <dgm:t>
        <a:bodyPr/>
        <a:lstStyle/>
        <a:p>
          <a:endParaRPr lang="ru-RU"/>
        </a:p>
      </dgm:t>
    </dgm:pt>
    <dgm:pt modelId="{408AD207-FC9B-4C32-8049-EF3B658DB7AC}" type="pres">
      <dgm:prSet presAssocID="{57379F74-506A-442F-BB49-AC9E6DF18317}" presName="vertSpace2" presStyleLbl="node1" presStyleIdx="0" presStyleCnt="5"/>
      <dgm:spPr/>
    </dgm:pt>
    <dgm:pt modelId="{984178EB-AB4B-4E8C-BDFB-E93621B793AA}" type="pres">
      <dgm:prSet presAssocID="{57379F74-506A-442F-BB49-AC9E6DF18317}" presName="circle2" presStyleLbl="node1" presStyleIdx="1" presStyleCnt="5"/>
      <dgm:spPr/>
    </dgm:pt>
    <dgm:pt modelId="{4E44F6DD-75A8-4A2A-AD2E-F309C28BC3E0}" type="pres">
      <dgm:prSet presAssocID="{57379F74-506A-442F-BB49-AC9E6DF18317}" presName="rect2" presStyleLbl="alignAcc1" presStyleIdx="1" presStyleCnt="5" custLinFactNeighborX="0" custLinFactNeighborY="-565"/>
      <dgm:spPr/>
      <dgm:t>
        <a:bodyPr/>
        <a:lstStyle/>
        <a:p>
          <a:endParaRPr lang="ru-RU"/>
        </a:p>
      </dgm:t>
    </dgm:pt>
    <dgm:pt modelId="{BB02A77D-D6C6-4087-96F2-4D57F3C80898}" type="pres">
      <dgm:prSet presAssocID="{E48C40B9-B564-4027-83CB-C6C39AF2BA22}" presName="vertSpace3" presStyleLbl="node1" presStyleIdx="1" presStyleCnt="5"/>
      <dgm:spPr/>
    </dgm:pt>
    <dgm:pt modelId="{32F9CAF0-4EC8-4A03-98D5-B22B72556665}" type="pres">
      <dgm:prSet presAssocID="{E48C40B9-B564-4027-83CB-C6C39AF2BA22}" presName="circle3" presStyleLbl="node1" presStyleIdx="2" presStyleCnt="5"/>
      <dgm:spPr/>
    </dgm:pt>
    <dgm:pt modelId="{76B8CA7F-8C7A-451D-AF70-5CBC9A873FDF}" type="pres">
      <dgm:prSet presAssocID="{E48C40B9-B564-4027-83CB-C6C39AF2BA22}" presName="rect3" presStyleLbl="alignAcc1" presStyleIdx="2" presStyleCnt="5"/>
      <dgm:spPr/>
      <dgm:t>
        <a:bodyPr/>
        <a:lstStyle/>
        <a:p>
          <a:endParaRPr lang="ru-RU"/>
        </a:p>
      </dgm:t>
    </dgm:pt>
    <dgm:pt modelId="{135D678F-9A8D-4D5F-8B38-1C0B7A011D38}" type="pres">
      <dgm:prSet presAssocID="{422A5305-D00B-42B7-9E59-C91F5FEC0A68}" presName="vertSpace4" presStyleLbl="node1" presStyleIdx="2" presStyleCnt="5"/>
      <dgm:spPr/>
    </dgm:pt>
    <dgm:pt modelId="{F7CDA154-BCB1-418E-81CB-29139BE61E48}" type="pres">
      <dgm:prSet presAssocID="{422A5305-D00B-42B7-9E59-C91F5FEC0A68}" presName="circle4" presStyleLbl="node1" presStyleIdx="3" presStyleCnt="5"/>
      <dgm:spPr/>
    </dgm:pt>
    <dgm:pt modelId="{14149F7F-5608-4709-B5A0-0A42BA897C8C}" type="pres">
      <dgm:prSet presAssocID="{422A5305-D00B-42B7-9E59-C91F5FEC0A68}" presName="rect4" presStyleLbl="alignAcc1" presStyleIdx="3" presStyleCnt="5"/>
      <dgm:spPr/>
      <dgm:t>
        <a:bodyPr/>
        <a:lstStyle/>
        <a:p>
          <a:endParaRPr lang="ru-RU"/>
        </a:p>
      </dgm:t>
    </dgm:pt>
    <dgm:pt modelId="{9A6B3BC0-FEF2-4F90-938C-B43034D66611}" type="pres">
      <dgm:prSet presAssocID="{0A211D85-FD77-49E9-B893-F62B96E86E73}" presName="vertSpace5" presStyleLbl="node1" presStyleIdx="3" presStyleCnt="5"/>
      <dgm:spPr/>
    </dgm:pt>
    <dgm:pt modelId="{64BB8AD6-3CB8-4FFA-BA48-74AAC50B11C6}" type="pres">
      <dgm:prSet presAssocID="{0A211D85-FD77-49E9-B893-F62B96E86E73}" presName="circle5" presStyleLbl="node1" presStyleIdx="4" presStyleCnt="5"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C37AEEF2-D23A-45FD-87D7-1B6B18C30232}" type="pres">
      <dgm:prSet presAssocID="{0A211D85-FD77-49E9-B893-F62B96E86E73}" presName="rect5" presStyleLbl="alignAcc1" presStyleIdx="4" presStyleCnt="5"/>
      <dgm:spPr/>
      <dgm:t>
        <a:bodyPr/>
        <a:lstStyle/>
        <a:p>
          <a:endParaRPr lang="ru-RU"/>
        </a:p>
      </dgm:t>
    </dgm:pt>
    <dgm:pt modelId="{6A20CD20-308D-4FCC-B001-64F0FFD733F1}" type="pres">
      <dgm:prSet presAssocID="{DAD15C02-CE0B-478F-8002-9E5062D04728}" presName="rect1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471154-FD5A-4B85-B6E1-330D0F073696}" type="pres">
      <dgm:prSet presAssocID="{57379F74-506A-442F-BB49-AC9E6DF18317}" presName="rect2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C7CBE1-B377-4090-B155-BC0EBEE458FB}" type="pres">
      <dgm:prSet presAssocID="{E48C40B9-B564-4027-83CB-C6C39AF2BA22}" presName="rect3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B9DD22-F2FA-44AA-A2C9-8611BA55CA33}" type="pres">
      <dgm:prSet presAssocID="{422A5305-D00B-42B7-9E59-C91F5FEC0A68}" presName="rect4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1A0ADB-A9CC-4381-8B42-ABE117773837}" type="pres">
      <dgm:prSet presAssocID="{0A211D85-FD77-49E9-B893-F62B96E86E73}" presName="rect5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BBBCD1-EF13-425D-877C-13988A315172}" type="presOf" srcId="{E48C40B9-B564-4027-83CB-C6C39AF2BA22}" destId="{D8C7CBE1-B377-4090-B155-BC0EBEE458FB}" srcOrd="1" destOrd="0" presId="urn:microsoft.com/office/officeart/2005/8/layout/target3"/>
    <dgm:cxn modelId="{F2E0382E-1540-4A3F-88A7-D5F3E0A8964B}" type="presOf" srcId="{E48C40B9-B564-4027-83CB-C6C39AF2BA22}" destId="{76B8CA7F-8C7A-451D-AF70-5CBC9A873FDF}" srcOrd="0" destOrd="0" presId="urn:microsoft.com/office/officeart/2005/8/layout/target3"/>
    <dgm:cxn modelId="{445F22D4-B09B-4695-AEC1-BBB6201E2EE3}" type="presOf" srcId="{DAD15C02-CE0B-478F-8002-9E5062D04728}" destId="{74AE432A-FCCA-4969-B6CC-6AFE35F87D3A}" srcOrd="0" destOrd="0" presId="urn:microsoft.com/office/officeart/2005/8/layout/target3"/>
    <dgm:cxn modelId="{4DF31CF6-0049-4DF1-949B-8659DC27D732}" type="presOf" srcId="{0A211D85-FD77-49E9-B893-F62B96E86E73}" destId="{C37AEEF2-D23A-45FD-87D7-1B6B18C30232}" srcOrd="0" destOrd="0" presId="urn:microsoft.com/office/officeart/2005/8/layout/target3"/>
    <dgm:cxn modelId="{C3F60B0D-9E87-487C-8330-1C841CA412DE}" srcId="{AA2FEE54-74F7-4C3B-83CC-48D3786B3900}" destId="{DAD15C02-CE0B-478F-8002-9E5062D04728}" srcOrd="0" destOrd="0" parTransId="{6C0FEB1D-F7E3-4105-BB8C-942B57004504}" sibTransId="{2E640BDD-EA38-44E7-8760-99B5AD559F61}"/>
    <dgm:cxn modelId="{BD4A5AD4-C8C3-4620-A8C5-4FB76BCBCE33}" srcId="{AA2FEE54-74F7-4C3B-83CC-48D3786B3900}" destId="{0A211D85-FD77-49E9-B893-F62B96E86E73}" srcOrd="4" destOrd="0" parTransId="{06E2174A-7306-4FB9-8753-E942AA829A6A}" sibTransId="{8876D209-0EBB-401F-91BC-51DAC5096692}"/>
    <dgm:cxn modelId="{D48E35B0-F074-4E8A-AD00-4E22CB3CD6AF}" type="presOf" srcId="{422A5305-D00B-42B7-9E59-C91F5FEC0A68}" destId="{A7B9DD22-F2FA-44AA-A2C9-8611BA55CA33}" srcOrd="1" destOrd="0" presId="urn:microsoft.com/office/officeart/2005/8/layout/target3"/>
    <dgm:cxn modelId="{9CF3FA09-3B9E-4D3C-85E5-21230FCE6B27}" type="presOf" srcId="{DAD15C02-CE0B-478F-8002-9E5062D04728}" destId="{6A20CD20-308D-4FCC-B001-64F0FFD733F1}" srcOrd="1" destOrd="0" presId="urn:microsoft.com/office/officeart/2005/8/layout/target3"/>
    <dgm:cxn modelId="{FC1999E9-9B17-4E19-A098-2FD60F890E33}" type="presOf" srcId="{57379F74-506A-442F-BB49-AC9E6DF18317}" destId="{4E44F6DD-75A8-4A2A-AD2E-F309C28BC3E0}" srcOrd="0" destOrd="0" presId="urn:microsoft.com/office/officeart/2005/8/layout/target3"/>
    <dgm:cxn modelId="{ECCB3E9B-D79B-49DD-AED3-2FCC66262925}" srcId="{AA2FEE54-74F7-4C3B-83CC-48D3786B3900}" destId="{422A5305-D00B-42B7-9E59-C91F5FEC0A68}" srcOrd="3" destOrd="0" parTransId="{1ACB5C04-251B-474A-B6B6-7F84E296EA79}" sibTransId="{D0079FBC-D7C5-46C5-B174-6348506530DD}"/>
    <dgm:cxn modelId="{6A12AF27-FF41-400E-9F4B-8F679C4F56E7}" srcId="{AA2FEE54-74F7-4C3B-83CC-48D3786B3900}" destId="{57379F74-506A-442F-BB49-AC9E6DF18317}" srcOrd="1" destOrd="0" parTransId="{D2CC755C-0D62-446E-A19F-9B22A1CA6E1A}" sibTransId="{386B621E-26FE-4B57-B63F-00EE4DA88FB9}"/>
    <dgm:cxn modelId="{665C1238-8528-462E-97A0-621AC7437FB8}" type="presOf" srcId="{422A5305-D00B-42B7-9E59-C91F5FEC0A68}" destId="{14149F7F-5608-4709-B5A0-0A42BA897C8C}" srcOrd="0" destOrd="0" presId="urn:microsoft.com/office/officeart/2005/8/layout/target3"/>
    <dgm:cxn modelId="{4B72C9E2-C18D-4AD7-9508-F82155F7AA06}" type="presOf" srcId="{57379F74-506A-442F-BB49-AC9E6DF18317}" destId="{E3471154-FD5A-4B85-B6E1-330D0F073696}" srcOrd="1" destOrd="0" presId="urn:microsoft.com/office/officeart/2005/8/layout/target3"/>
    <dgm:cxn modelId="{5A8A78E0-55E8-4B27-98F8-4C8E56B0A61F}" type="presOf" srcId="{0A211D85-FD77-49E9-B893-F62B96E86E73}" destId="{DF1A0ADB-A9CC-4381-8B42-ABE117773837}" srcOrd="1" destOrd="0" presId="urn:microsoft.com/office/officeart/2005/8/layout/target3"/>
    <dgm:cxn modelId="{7D01AE0D-760F-41AD-B2E4-6E2535427078}" srcId="{AA2FEE54-74F7-4C3B-83CC-48D3786B3900}" destId="{E48C40B9-B564-4027-83CB-C6C39AF2BA22}" srcOrd="2" destOrd="0" parTransId="{587944B5-E759-465A-A898-44EF0E2076C9}" sibTransId="{C74BFFEC-A6A8-4113-8E43-2DB60D7216AE}"/>
    <dgm:cxn modelId="{8039ADC8-0902-4251-BE98-3E0AC8B6A710}" type="presOf" srcId="{AA2FEE54-74F7-4C3B-83CC-48D3786B3900}" destId="{7144D67B-2783-4A2E-B98C-2A82B1746C84}" srcOrd="0" destOrd="0" presId="urn:microsoft.com/office/officeart/2005/8/layout/target3"/>
    <dgm:cxn modelId="{3242081A-769B-4DFF-9B32-4CCF9B624FFF}" type="presParOf" srcId="{7144D67B-2783-4A2E-B98C-2A82B1746C84}" destId="{FCE8E3D8-B24F-4F69-A786-B2544B0DEB1A}" srcOrd="0" destOrd="0" presId="urn:microsoft.com/office/officeart/2005/8/layout/target3"/>
    <dgm:cxn modelId="{F9CC1D3A-EDAF-48EA-8B0A-89159610A779}" type="presParOf" srcId="{7144D67B-2783-4A2E-B98C-2A82B1746C84}" destId="{9CF210C2-B489-4148-8276-01726732EAA5}" srcOrd="1" destOrd="0" presId="urn:microsoft.com/office/officeart/2005/8/layout/target3"/>
    <dgm:cxn modelId="{8A1FE3D9-D358-4616-93DD-D4137189B15B}" type="presParOf" srcId="{7144D67B-2783-4A2E-B98C-2A82B1746C84}" destId="{74AE432A-FCCA-4969-B6CC-6AFE35F87D3A}" srcOrd="2" destOrd="0" presId="urn:microsoft.com/office/officeart/2005/8/layout/target3"/>
    <dgm:cxn modelId="{9C5F976D-F960-4C33-84E2-752DDDC9CCFA}" type="presParOf" srcId="{7144D67B-2783-4A2E-B98C-2A82B1746C84}" destId="{408AD207-FC9B-4C32-8049-EF3B658DB7AC}" srcOrd="3" destOrd="0" presId="urn:microsoft.com/office/officeart/2005/8/layout/target3"/>
    <dgm:cxn modelId="{CEA5DB9F-9478-4C30-9AD9-5287E9D6A94A}" type="presParOf" srcId="{7144D67B-2783-4A2E-B98C-2A82B1746C84}" destId="{984178EB-AB4B-4E8C-BDFB-E93621B793AA}" srcOrd="4" destOrd="0" presId="urn:microsoft.com/office/officeart/2005/8/layout/target3"/>
    <dgm:cxn modelId="{6280D4F5-4747-4681-8819-6715155A916C}" type="presParOf" srcId="{7144D67B-2783-4A2E-B98C-2A82B1746C84}" destId="{4E44F6DD-75A8-4A2A-AD2E-F309C28BC3E0}" srcOrd="5" destOrd="0" presId="urn:microsoft.com/office/officeart/2005/8/layout/target3"/>
    <dgm:cxn modelId="{F451AAC4-691D-4740-94CE-C4E87247A61C}" type="presParOf" srcId="{7144D67B-2783-4A2E-B98C-2A82B1746C84}" destId="{BB02A77D-D6C6-4087-96F2-4D57F3C80898}" srcOrd="6" destOrd="0" presId="urn:microsoft.com/office/officeart/2005/8/layout/target3"/>
    <dgm:cxn modelId="{3168ACCD-F0D1-4504-8F65-2075F9E0B15A}" type="presParOf" srcId="{7144D67B-2783-4A2E-B98C-2A82B1746C84}" destId="{32F9CAF0-4EC8-4A03-98D5-B22B72556665}" srcOrd="7" destOrd="0" presId="urn:microsoft.com/office/officeart/2005/8/layout/target3"/>
    <dgm:cxn modelId="{DDC90020-1123-4349-AF94-39E12E9FD695}" type="presParOf" srcId="{7144D67B-2783-4A2E-B98C-2A82B1746C84}" destId="{76B8CA7F-8C7A-451D-AF70-5CBC9A873FDF}" srcOrd="8" destOrd="0" presId="urn:microsoft.com/office/officeart/2005/8/layout/target3"/>
    <dgm:cxn modelId="{8BC27E3D-B300-4F69-B422-C66DA60A3FE2}" type="presParOf" srcId="{7144D67B-2783-4A2E-B98C-2A82B1746C84}" destId="{135D678F-9A8D-4D5F-8B38-1C0B7A011D38}" srcOrd="9" destOrd="0" presId="urn:microsoft.com/office/officeart/2005/8/layout/target3"/>
    <dgm:cxn modelId="{2239B2BF-3CD1-4DE8-A123-495135E081F1}" type="presParOf" srcId="{7144D67B-2783-4A2E-B98C-2A82B1746C84}" destId="{F7CDA154-BCB1-418E-81CB-29139BE61E48}" srcOrd="10" destOrd="0" presId="urn:microsoft.com/office/officeart/2005/8/layout/target3"/>
    <dgm:cxn modelId="{D608E2ED-8647-4134-9192-972190A16308}" type="presParOf" srcId="{7144D67B-2783-4A2E-B98C-2A82B1746C84}" destId="{14149F7F-5608-4709-B5A0-0A42BA897C8C}" srcOrd="11" destOrd="0" presId="urn:microsoft.com/office/officeart/2005/8/layout/target3"/>
    <dgm:cxn modelId="{509954A6-1292-4027-A1D4-6DBB7198736F}" type="presParOf" srcId="{7144D67B-2783-4A2E-B98C-2A82B1746C84}" destId="{9A6B3BC0-FEF2-4F90-938C-B43034D66611}" srcOrd="12" destOrd="0" presId="urn:microsoft.com/office/officeart/2005/8/layout/target3"/>
    <dgm:cxn modelId="{ACDD8C86-5C62-4026-8A5F-E6C0531A5DF4}" type="presParOf" srcId="{7144D67B-2783-4A2E-B98C-2A82B1746C84}" destId="{64BB8AD6-3CB8-4FFA-BA48-74AAC50B11C6}" srcOrd="13" destOrd="0" presId="urn:microsoft.com/office/officeart/2005/8/layout/target3"/>
    <dgm:cxn modelId="{D8A67B77-48B4-4451-8B4C-86C10225150D}" type="presParOf" srcId="{7144D67B-2783-4A2E-B98C-2A82B1746C84}" destId="{C37AEEF2-D23A-45FD-87D7-1B6B18C30232}" srcOrd="14" destOrd="0" presId="urn:microsoft.com/office/officeart/2005/8/layout/target3"/>
    <dgm:cxn modelId="{1770EBE0-AEA4-46B3-9466-D8364B717120}" type="presParOf" srcId="{7144D67B-2783-4A2E-B98C-2A82B1746C84}" destId="{6A20CD20-308D-4FCC-B001-64F0FFD733F1}" srcOrd="15" destOrd="0" presId="urn:microsoft.com/office/officeart/2005/8/layout/target3"/>
    <dgm:cxn modelId="{9BB7D667-EAA3-4AF7-B121-E539A460BC60}" type="presParOf" srcId="{7144D67B-2783-4A2E-B98C-2A82B1746C84}" destId="{E3471154-FD5A-4B85-B6E1-330D0F073696}" srcOrd="16" destOrd="0" presId="urn:microsoft.com/office/officeart/2005/8/layout/target3"/>
    <dgm:cxn modelId="{043364E5-1B68-44C6-BCC8-020900DD355E}" type="presParOf" srcId="{7144D67B-2783-4A2E-B98C-2A82B1746C84}" destId="{D8C7CBE1-B377-4090-B155-BC0EBEE458FB}" srcOrd="17" destOrd="0" presId="urn:microsoft.com/office/officeart/2005/8/layout/target3"/>
    <dgm:cxn modelId="{442E5558-9BD8-4371-A978-F6891B511A47}" type="presParOf" srcId="{7144D67B-2783-4A2E-B98C-2A82B1746C84}" destId="{A7B9DD22-F2FA-44AA-A2C9-8611BA55CA33}" srcOrd="18" destOrd="0" presId="urn:microsoft.com/office/officeart/2005/8/layout/target3"/>
    <dgm:cxn modelId="{35564EAB-33E8-40E0-931E-EA473492CF86}" type="presParOf" srcId="{7144D67B-2783-4A2E-B98C-2A82B1746C84}" destId="{DF1A0ADB-A9CC-4381-8B42-ABE117773837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E8E3D8-B24F-4F69-A786-B2544B0DEB1A}">
      <dsp:nvSpPr>
        <dsp:cNvPr id="0" name=""/>
        <dsp:cNvSpPr/>
      </dsp:nvSpPr>
      <dsp:spPr>
        <a:xfrm>
          <a:off x="0" y="0"/>
          <a:ext cx="5486400" cy="6858000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AE432A-FCCA-4969-B6CC-6AFE35F87D3A}">
      <dsp:nvSpPr>
        <dsp:cNvPr id="0" name=""/>
        <dsp:cNvSpPr/>
      </dsp:nvSpPr>
      <dsp:spPr>
        <a:xfrm>
          <a:off x="2743200" y="0"/>
          <a:ext cx="6400799" cy="6858000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254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Домашнее задание:</a:t>
          </a:r>
          <a:endParaRPr lang="ru-RU" sz="2400" b="1" kern="1200" dirty="0"/>
        </a:p>
      </dsp:txBody>
      <dsp:txXfrm>
        <a:off x="2743200" y="0"/>
        <a:ext cx="6400799" cy="1097280"/>
      </dsp:txXfrm>
    </dsp:sp>
    <dsp:sp modelId="{984178EB-AB4B-4E8C-BDFB-E93621B793AA}">
      <dsp:nvSpPr>
        <dsp:cNvPr id="0" name=""/>
        <dsp:cNvSpPr/>
      </dsp:nvSpPr>
      <dsp:spPr>
        <a:xfrm>
          <a:off x="576072" y="1563623"/>
          <a:ext cx="4334256" cy="4334256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44F6DD-75A8-4A2A-AD2E-F309C28BC3E0}">
      <dsp:nvSpPr>
        <dsp:cNvPr id="0" name=""/>
        <dsp:cNvSpPr/>
      </dsp:nvSpPr>
      <dsp:spPr>
        <a:xfrm>
          <a:off x="2743200" y="1539135"/>
          <a:ext cx="6400799" cy="4334256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5400" cap="rnd" cmpd="sng" algn="ctr">
          <a:solidFill>
            <a:schemeClr val="accent4">
              <a:hueOff val="-1116192"/>
              <a:satOff val="6725"/>
              <a:lumOff val="5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§ 18, 20.</a:t>
          </a:r>
          <a:endParaRPr lang="ru-RU" sz="2400" b="1" kern="1200" dirty="0"/>
        </a:p>
      </dsp:txBody>
      <dsp:txXfrm>
        <a:off x="2743200" y="1539135"/>
        <a:ext cx="6400799" cy="877823"/>
      </dsp:txXfrm>
    </dsp:sp>
    <dsp:sp modelId="{32F9CAF0-4EC8-4A03-98D5-B22B72556665}">
      <dsp:nvSpPr>
        <dsp:cNvPr id="0" name=""/>
        <dsp:cNvSpPr/>
      </dsp:nvSpPr>
      <dsp:spPr>
        <a:xfrm>
          <a:off x="1152144" y="2441447"/>
          <a:ext cx="3182112" cy="3182112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B8CA7F-8C7A-451D-AF70-5CBC9A873FDF}">
      <dsp:nvSpPr>
        <dsp:cNvPr id="0" name=""/>
        <dsp:cNvSpPr/>
      </dsp:nvSpPr>
      <dsp:spPr>
        <a:xfrm>
          <a:off x="2743200" y="2441447"/>
          <a:ext cx="6400799" cy="3182112"/>
        </a:xfrm>
        <a:prstGeom prst="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25400" cap="rnd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упражнения 10 №4</a:t>
          </a:r>
          <a:endParaRPr lang="ru-RU" sz="2400" b="1" kern="1200" dirty="0"/>
        </a:p>
      </dsp:txBody>
      <dsp:txXfrm>
        <a:off x="2743200" y="2441447"/>
        <a:ext cx="6400799" cy="877824"/>
      </dsp:txXfrm>
    </dsp:sp>
    <dsp:sp modelId="{F7CDA154-BCB1-418E-81CB-29139BE61E48}">
      <dsp:nvSpPr>
        <dsp:cNvPr id="0" name=""/>
        <dsp:cNvSpPr/>
      </dsp:nvSpPr>
      <dsp:spPr>
        <a:xfrm>
          <a:off x="1728216" y="3319272"/>
          <a:ext cx="2029968" cy="2029968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149F7F-5608-4709-B5A0-0A42BA897C8C}">
      <dsp:nvSpPr>
        <dsp:cNvPr id="0" name=""/>
        <dsp:cNvSpPr/>
      </dsp:nvSpPr>
      <dsp:spPr>
        <a:xfrm>
          <a:off x="2743200" y="3319272"/>
          <a:ext cx="6400799" cy="2029968"/>
        </a:xfrm>
        <a:prstGeom prst="rect">
          <a:avLst/>
        </a:prstGeom>
        <a:solidFill>
          <a:schemeClr val="accent5">
            <a:lumMod val="40000"/>
            <a:lumOff val="60000"/>
            <a:alpha val="90000"/>
          </a:schemeClr>
        </a:solidFill>
        <a:ln w="25400" cap="rnd" cmpd="sng" algn="ctr">
          <a:solidFill>
            <a:schemeClr val="accent4">
              <a:hueOff val="-3348577"/>
              <a:satOff val="20174"/>
              <a:lumOff val="16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Л:№1112,1113, доп.1114 </a:t>
          </a:r>
          <a:endParaRPr lang="ru-RU" sz="2400" b="1" kern="1200" dirty="0"/>
        </a:p>
      </dsp:txBody>
      <dsp:txXfrm>
        <a:off x="2743200" y="3319272"/>
        <a:ext cx="6400799" cy="877824"/>
      </dsp:txXfrm>
    </dsp:sp>
    <dsp:sp modelId="{64BB8AD6-3CB8-4FFA-BA48-74AAC50B11C6}">
      <dsp:nvSpPr>
        <dsp:cNvPr id="0" name=""/>
        <dsp:cNvSpPr/>
      </dsp:nvSpPr>
      <dsp:spPr>
        <a:xfrm>
          <a:off x="2304288" y="4197096"/>
          <a:ext cx="877824" cy="877824"/>
        </a:xfrm>
        <a:prstGeom prst="pie">
          <a:avLst>
            <a:gd name="adj1" fmla="val 5400000"/>
            <a:gd name="adj2" fmla="val 16200000"/>
          </a:avLst>
        </a:prstGeom>
        <a:solidFill>
          <a:srgbClr val="FF0000"/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7AEEF2-D23A-45FD-87D7-1B6B18C30232}">
      <dsp:nvSpPr>
        <dsp:cNvPr id="0" name=""/>
        <dsp:cNvSpPr/>
      </dsp:nvSpPr>
      <dsp:spPr>
        <a:xfrm>
          <a:off x="2743200" y="4197096"/>
          <a:ext cx="6400799" cy="877824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5400" cap="rnd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Найти ответ на вопрос «Можно ли заставить кипеть воду, не нагревая ее?» </a:t>
          </a:r>
          <a:endParaRPr lang="ru-RU" sz="2400" b="1" kern="1200" dirty="0"/>
        </a:p>
      </dsp:txBody>
      <dsp:txXfrm>
        <a:off x="2743200" y="4197096"/>
        <a:ext cx="6400799" cy="8778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EB75E-A7BE-45D3-BD14-6A9A772C042E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017F31-C077-4F71-B5A5-810AFB446C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943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17F31-C077-4F71-B5A5-810AFB446C7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17F31-C077-4F71-B5A5-810AFB446C7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17F31-C077-4F71-B5A5-810AFB446C74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17F31-C077-4F71-B5A5-810AFB446C74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17F31-C077-4F71-B5A5-810AFB446C74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>
                <a:alpha val="66000"/>
              </a:srgbClr>
            </a:gs>
            <a:gs pos="17999">
              <a:srgbClr val="99CCFF">
                <a:alpha val="45000"/>
              </a:srgbClr>
            </a:gs>
            <a:gs pos="36000">
              <a:srgbClr val="9966FF">
                <a:alpha val="26000"/>
              </a:srgbClr>
            </a:gs>
            <a:gs pos="61000">
              <a:srgbClr val="CC99FF">
                <a:alpha val="58000"/>
              </a:srgbClr>
            </a:gs>
            <a:gs pos="82001">
              <a:srgbClr val="99CCFF">
                <a:alpha val="45000"/>
              </a:srgbClr>
            </a:gs>
            <a:gs pos="100000">
              <a:srgbClr val="CCCCFF">
                <a:alpha val="33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tif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84;&#1086;&#1080;%20&#1076;&#1086;&#1082;&#1091;&#1084;&#1077;&#1085;&#1090;&#1099;\&#1060;&#1048;&#1047;&#1048;&#1050;&#1040;\8%20&#1082;&#1083;&#1072;&#1089;&#1089;\&#1080;&#1079;&#1084;&#1077;&#1085;&#1077;&#1085;&#1080;&#1077;%20&#1072;&#1075;&#1088;&#1077;&#1075;&#1072;&#1090;&#1085;&#1099;&#1093;%20&#1089;&#1086;&#1089;&#1090;&#1086;&#1103;&#1085;&#1080;&#1081;%20&#1074;&#1077;&#1097;&#1077;&#1089;&#1090;&#1074;&#1072;\8&#1082;&#1083;.&#1059;&#1088;&#1086;&#1082;%2017-18.&#1048;&#1089;&#1087;&#1072;&#1088;&#1077;&#1085;&#1080;&#1077;.&#1050;&#1080;&#1087;&#1077;&#1085;&#1080;&#1077;\&#1082;&#1080;&#1087;&#1077;&#1085;&#1080;&#1077;%20&#1072;&#1079;&#1086;&#1090;&#1072;.avi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&#1043;&#1077;&#1081;&#1079;&#1077;&#1088;&#1099;.avi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56;&#1072;&#1073;&#1086;&#1095;&#1080;&#1081;%20&#1089;&#1090;&#1086;&#1083;\8&#1082;&#1083;.&#1059;&#1088;&#1086;&#1082;%2017-18.&#1048;&#1089;&#1087;&#1072;&#1088;&#1077;&#1085;&#1080;&#1077;.&#1050;&#1080;&#1087;&#1077;&#1085;&#1080;&#1077;\&#1082;&#1080;&#1087;&#1077;&#1085;&#1080;&#1077;%20&#1074;%20&#1082;&#1086;&#1083;&#1073;&#1077;.avi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56;&#1072;&#1073;&#1086;&#1095;&#1080;&#1081;%20&#1089;&#1090;&#1086;&#1083;\8&#1082;&#1083;.&#1059;&#1088;&#1086;&#1082;%2017-18.&#1048;&#1089;&#1087;&#1072;&#1088;&#1077;&#1085;&#1080;&#1077;.&#1050;&#1080;&#1087;&#1077;&#1085;&#1080;&#1077;\&#1050;&#1048;&#1055;&#1045;&#1053;&#1048;&#1045;.avi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1295400"/>
            <a:ext cx="7467600" cy="4572000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8800" b="1" dirty="0" smtClean="0">
                <a:solidFill>
                  <a:srgbClr val="CC00CC"/>
                </a:solidFill>
              </a:rPr>
              <a:t>Урок 20</a:t>
            </a:r>
            <a:br>
              <a:rPr lang="ru-RU" sz="8800" b="1" dirty="0" smtClean="0">
                <a:solidFill>
                  <a:srgbClr val="CC00CC"/>
                </a:solidFill>
              </a:rPr>
            </a:br>
            <a:r>
              <a:rPr lang="ru-RU" sz="3200" dirty="0" smtClean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ru-RU" sz="32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32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3200" dirty="0" smtClean="0">
                <a:solidFill>
                  <a:prstClr val="black"/>
                </a:solidFill>
                <a:ea typeface="+mn-ea"/>
                <a:cs typeface="+mn-cs"/>
              </a:rPr>
              <a:t>Эпиграф к уроку:</a:t>
            </a:r>
            <a:r>
              <a:rPr lang="ru-RU" sz="36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36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3600" dirty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ru-RU" sz="4000" b="1" dirty="0">
                <a:solidFill>
                  <a:srgbClr val="0000FF"/>
                </a:solidFill>
                <a:ea typeface="+mn-ea"/>
                <a:cs typeface="+mn-cs"/>
              </a:rPr>
              <a:t>Попробуй пар не выпускать–                         </a:t>
            </a:r>
            <a:br>
              <a:rPr lang="ru-RU" sz="4000" b="1" dirty="0">
                <a:solidFill>
                  <a:srgbClr val="0000FF"/>
                </a:solidFill>
                <a:ea typeface="+mn-ea"/>
                <a:cs typeface="+mn-cs"/>
              </a:rPr>
            </a:br>
            <a:r>
              <a:rPr lang="ru-RU" sz="4000" b="1" dirty="0">
                <a:solidFill>
                  <a:srgbClr val="0000FF"/>
                </a:solidFill>
                <a:ea typeface="+mn-ea"/>
                <a:cs typeface="+mn-cs"/>
              </a:rPr>
              <a:t>И чайник может бомбой стать!                                                            </a:t>
            </a:r>
            <a:br>
              <a:rPr lang="ru-RU" sz="4000" b="1" dirty="0">
                <a:solidFill>
                  <a:srgbClr val="0000FF"/>
                </a:solidFill>
                <a:ea typeface="+mn-ea"/>
                <a:cs typeface="+mn-cs"/>
              </a:rPr>
            </a:br>
            <a:r>
              <a:rPr lang="ru-RU" sz="4000" b="1" dirty="0">
                <a:solidFill>
                  <a:srgbClr val="0000FF"/>
                </a:solidFill>
                <a:ea typeface="+mn-ea"/>
                <a:cs typeface="+mn-cs"/>
              </a:rPr>
              <a:t>                             </a:t>
            </a:r>
            <a:r>
              <a:rPr lang="ru-RU" sz="4000" b="1" dirty="0" err="1">
                <a:solidFill>
                  <a:srgbClr val="0000FF"/>
                </a:solidFill>
                <a:ea typeface="+mn-ea"/>
                <a:cs typeface="+mn-cs"/>
              </a:rPr>
              <a:t>В.Марков</a:t>
            </a:r>
            <a:r>
              <a:rPr lang="ru-RU" sz="4000" b="1" dirty="0">
                <a:solidFill>
                  <a:srgbClr val="0000FF"/>
                </a:solidFill>
                <a:ea typeface="+mn-ea"/>
                <a:cs typeface="+mn-cs"/>
              </a:rPr>
              <a:t>.</a:t>
            </a:r>
            <a:br>
              <a:rPr lang="ru-RU" sz="4000" b="1" dirty="0">
                <a:solidFill>
                  <a:srgbClr val="0000FF"/>
                </a:solidFill>
                <a:ea typeface="+mn-ea"/>
                <a:cs typeface="+mn-cs"/>
              </a:rPr>
            </a:br>
            <a:endParaRPr lang="ru-RU" sz="8800" b="1" dirty="0">
              <a:solidFill>
                <a:srgbClr val="CC00CC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7000" y="609600"/>
            <a:ext cx="3657600" cy="2590800"/>
          </a:xfrm>
        </p:spPr>
        <p:txBody>
          <a:bodyPr>
            <a:prstTxWarp prst="textArchUpPour">
              <a:avLst>
                <a:gd name="adj1" fmla="val 8875071"/>
                <a:gd name="adj2" fmla="val 59012"/>
              </a:avLst>
            </a:prstTxWarp>
          </a:bodyPr>
          <a:lstStyle/>
          <a:p>
            <a:r>
              <a:rPr lang="ru-RU" b="1" spc="3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КИПЕНИЕ</a:t>
            </a:r>
            <a:endParaRPr lang="ru-RU" b="1" spc="3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3886200"/>
            <a:ext cx="4495800" cy="29718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Кипение – это интенсивный переход жидкости в пар, происходящий с образованием пузырьков пара по всему объему жидкости при определенной температуре.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3886200"/>
            <a:ext cx="4495800" cy="29718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Интенсивный процесс парообразования происходит при кипении жидкости.</a:t>
            </a:r>
          </a:p>
          <a:p>
            <a:r>
              <a:rPr lang="ru-RU" dirty="0" smtClean="0"/>
              <a:t>У различных жидкостей температура кипения различна.</a:t>
            </a:r>
          </a:p>
        </p:txBody>
      </p:sp>
      <p:pic>
        <p:nvPicPr>
          <p:cNvPr id="24578" name="Picture 2" descr="C:\Documents and Settings\Admin\Мои документы\Мои рисунки\кипение.t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152400" y="0"/>
            <a:ext cx="2667000" cy="3751732"/>
          </a:xfrm>
          <a:prstGeom prst="rect">
            <a:avLst/>
          </a:prstGeom>
          <a:noFill/>
        </p:spPr>
      </p:pic>
      <p:pic>
        <p:nvPicPr>
          <p:cNvPr id="24579" name="Picture 3" descr="C:\Documents and Settings\Admin\Мои документы\Мои рисунки\Копия кипение.t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6324600" y="228600"/>
            <a:ext cx="2514600" cy="35052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905" y="-11965"/>
            <a:ext cx="8229600" cy="1143000"/>
          </a:xfrm>
        </p:spPr>
        <p:txBody>
          <a:bodyPr/>
          <a:lstStyle/>
          <a:p>
            <a:r>
              <a:rPr lang="ru-RU" dirty="0" smtClean="0"/>
              <a:t>Температура кипения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066801"/>
            <a:ext cx="9144000" cy="25908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Температура кипения – это температура, при которой жидкость кипит.</a:t>
            </a:r>
          </a:p>
          <a:p>
            <a:r>
              <a:rPr lang="ru-RU" dirty="0" smtClean="0"/>
              <a:t>Во время кипения температура жидкости не меняется.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509" y="3124200"/>
            <a:ext cx="4389371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1992309"/>
      </p:ext>
    </p:extLst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905" y="304799"/>
            <a:ext cx="8229600" cy="826235"/>
          </a:xfrm>
        </p:spPr>
        <p:txBody>
          <a:bodyPr>
            <a:normAutofit/>
          </a:bodyPr>
          <a:lstStyle/>
          <a:p>
            <a:r>
              <a:rPr lang="ru-RU" dirty="0" smtClean="0"/>
              <a:t>Температура кипения</a:t>
            </a:r>
            <a:endParaRPr lang="ru-RU" dirty="0"/>
          </a:p>
        </p:txBody>
      </p:sp>
      <p:pic>
        <p:nvPicPr>
          <p:cNvPr id="25602" name="Picture 2" descr="C:\Documents and Settings\Admin\Мои документы\Мои рисунки\температура кипения.t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0" y="2362200"/>
            <a:ext cx="9265377" cy="2667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ru-RU" dirty="0" smtClean="0"/>
              <a:t>Температура кипения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04800" y="1981200"/>
            <a:ext cx="8077200" cy="2590800"/>
          </a:xfrm>
        </p:spPr>
        <p:txBody>
          <a:bodyPr>
            <a:normAutofit/>
          </a:bodyPr>
          <a:lstStyle/>
          <a:p>
            <a:r>
              <a:rPr lang="ru-RU" dirty="0"/>
              <a:t>С</a:t>
            </a:r>
            <a:r>
              <a:rPr lang="ru-RU" dirty="0" smtClean="0"/>
              <a:t> увеличением давления температура кипения жидкости увеличивается.</a:t>
            </a:r>
          </a:p>
          <a:p>
            <a:r>
              <a:rPr lang="ru-RU" dirty="0" smtClean="0"/>
              <a:t>Поэтому, с увеличением высоты температура кипения уменьшается.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3282889"/>
      </p:ext>
    </p:extLst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Кипение азота</a:t>
            </a:r>
            <a:endParaRPr lang="ru-RU" dirty="0"/>
          </a:p>
        </p:txBody>
      </p:sp>
      <p:pic>
        <p:nvPicPr>
          <p:cNvPr id="4" name="кипение азота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86868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2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r>
              <a:rPr lang="ru-RU" b="1" dirty="0" smtClean="0"/>
              <a:t>Удельная теплота парообразования и конденсации.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3429000"/>
          </a:xfrm>
        </p:spPr>
        <p:txBody>
          <a:bodyPr/>
          <a:lstStyle/>
          <a:p>
            <a:r>
              <a:rPr lang="ru-RU" dirty="0" smtClean="0"/>
              <a:t>Удельная теплота парообразования – физическая величина, показывающая, какое количество теплоты необходимо, чтобы обратить жидкость массой 1 кг в пар без изменения температуры.</a:t>
            </a:r>
          </a:p>
          <a:p>
            <a:r>
              <a:rPr lang="ru-RU" dirty="0" smtClean="0"/>
              <a:t>Обозначение - </a:t>
            </a:r>
            <a:r>
              <a:rPr lang="en-US" sz="5400" b="1" dirty="0" smtClean="0"/>
              <a:t>L</a:t>
            </a:r>
            <a:endParaRPr lang="ru-RU" sz="5400" b="1" dirty="0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4876800"/>
            <a:ext cx="3048000" cy="1584960"/>
          </a:xfrm>
          <a:prstGeom prst="rect">
            <a:avLst/>
          </a:prstGeom>
          <a:noFill/>
        </p:spPr>
      </p:pic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352800"/>
          </a:xfrm>
        </p:spPr>
        <p:txBody>
          <a:bodyPr>
            <a:normAutofit/>
          </a:bodyPr>
          <a:lstStyle/>
          <a:p>
            <a:pPr algn="l"/>
            <a:r>
              <a:rPr lang="ru-RU" sz="3200" b="1" i="1" dirty="0" smtClean="0">
                <a:solidFill>
                  <a:srgbClr val="7030A0"/>
                </a:solidFill>
              </a:rPr>
              <a:t>Удельная теплота парообразования воды равна 2,3∙10</a:t>
            </a:r>
            <a:r>
              <a:rPr lang="ru-RU" sz="3200" b="1" i="1" baseline="30000" dirty="0" smtClean="0">
                <a:solidFill>
                  <a:srgbClr val="7030A0"/>
                </a:solidFill>
              </a:rPr>
              <a:t>6</a:t>
            </a:r>
            <a:r>
              <a:rPr lang="ru-RU" sz="3200" b="1" i="1" dirty="0" smtClean="0">
                <a:solidFill>
                  <a:srgbClr val="7030A0"/>
                </a:solidFill>
              </a:rPr>
              <a:t> Дж/кг.</a:t>
            </a:r>
            <a:br>
              <a:rPr lang="ru-RU" sz="3200" b="1" i="1" dirty="0" smtClean="0">
                <a:solidFill>
                  <a:srgbClr val="7030A0"/>
                </a:solidFill>
              </a:rPr>
            </a:br>
            <a:r>
              <a:rPr lang="ru-RU" sz="3200" b="1" i="1" dirty="0" smtClean="0">
                <a:solidFill>
                  <a:srgbClr val="7030A0"/>
                </a:solidFill>
              </a:rPr>
              <a:t>Это значит, что для обращения в пар воды, взятой при температуре кипения, необходимо 2,3 МДж энергии.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  <p:pic>
        <p:nvPicPr>
          <p:cNvPr id="37890" name="Picture 2" descr="C:\Documents and Settings\Admin\Мои документы\Мои рисунки\испарение и конденсация.t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0" y="3352800"/>
            <a:ext cx="9029978" cy="3200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Количество теплоты, необходимое для парообразования.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1"/>
            <a:ext cx="9144000" cy="3962400"/>
          </a:xfrm>
        </p:spPr>
        <p:txBody>
          <a:bodyPr/>
          <a:lstStyle/>
          <a:p>
            <a:r>
              <a:rPr lang="ru-RU" dirty="0" smtClean="0"/>
              <a:t>Количество теплоты, необходимое для парообразования жидкости, взятой при температуре кипения:  </a:t>
            </a:r>
            <a:r>
              <a:rPr lang="en-US" sz="5400" b="1" dirty="0" smtClean="0"/>
              <a:t>Q=</a:t>
            </a:r>
            <a:r>
              <a:rPr lang="en-US" sz="5400" b="1" dirty="0" err="1" smtClean="0"/>
              <a:t>L∙m</a:t>
            </a:r>
            <a:r>
              <a:rPr lang="ru-RU" dirty="0" smtClean="0"/>
              <a:t>, где</a:t>
            </a:r>
            <a:endParaRPr lang="en-US" dirty="0" smtClean="0"/>
          </a:p>
          <a:p>
            <a:r>
              <a:rPr lang="en-US" dirty="0" smtClean="0"/>
              <a:t>L</a:t>
            </a:r>
            <a:r>
              <a:rPr lang="ru-RU" dirty="0" smtClean="0"/>
              <a:t> – удельная теплота парообразования;</a:t>
            </a:r>
            <a:endParaRPr lang="en-US" dirty="0" smtClean="0"/>
          </a:p>
          <a:p>
            <a:r>
              <a:rPr lang="en-US" dirty="0" smtClean="0"/>
              <a:t> m</a:t>
            </a:r>
            <a:r>
              <a:rPr lang="ru-RU" dirty="0" smtClean="0"/>
              <a:t> – масса жидкости.</a:t>
            </a:r>
          </a:p>
          <a:p>
            <a:r>
              <a:rPr lang="ru-RU" dirty="0" smtClean="0"/>
              <a:t>Из этой формулы можно получить еще две:</a:t>
            </a:r>
            <a:endParaRPr lang="ru-RU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5361128"/>
            <a:ext cx="1819275" cy="1496872"/>
          </a:xfrm>
          <a:prstGeom prst="rect">
            <a:avLst/>
          </a:prstGeom>
          <a:noFill/>
        </p:spPr>
      </p:pic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39838" y="5410201"/>
            <a:ext cx="1670538" cy="1447800"/>
          </a:xfrm>
          <a:prstGeom prst="rect">
            <a:avLst/>
          </a:prstGeom>
          <a:noFill/>
        </p:spPr>
      </p:pic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561159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ChangeArrowheads="1"/>
          </p:cNvSpPr>
          <p:nvPr/>
        </p:nvSpPr>
        <p:spPr bwMode="auto">
          <a:xfrm>
            <a:off x="395288" y="5013325"/>
            <a:ext cx="2305050" cy="863600"/>
          </a:xfrm>
          <a:prstGeom prst="rect">
            <a:avLst/>
          </a:prstGeom>
          <a:solidFill>
            <a:srgbClr val="FFFF00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>
                <a:latin typeface="Arial" charset="0"/>
              </a:rPr>
              <a:t>жидкость</a:t>
            </a:r>
          </a:p>
        </p:txBody>
      </p:sp>
      <p:sp>
        <p:nvSpPr>
          <p:cNvPr id="12291" name="AutoShape 6"/>
          <p:cNvSpPr>
            <a:spLocks noChangeArrowheads="1"/>
          </p:cNvSpPr>
          <p:nvPr/>
        </p:nvSpPr>
        <p:spPr bwMode="auto">
          <a:xfrm>
            <a:off x="3059113" y="5084763"/>
            <a:ext cx="2881312" cy="720725"/>
          </a:xfrm>
          <a:prstGeom prst="rightArrow">
            <a:avLst>
              <a:gd name="adj1" fmla="val 50000"/>
              <a:gd name="adj2" fmla="val 81770"/>
            </a:avLst>
          </a:prstGeom>
          <a:solidFill>
            <a:srgbClr val="BCADF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3600" b="1">
                <a:latin typeface="Arial" charset="0"/>
              </a:rPr>
              <a:t>кипение</a:t>
            </a:r>
          </a:p>
        </p:txBody>
      </p:sp>
      <p:sp>
        <p:nvSpPr>
          <p:cNvPr id="12292" name="Rectangle 7"/>
          <p:cNvSpPr>
            <a:spLocks noChangeArrowheads="1"/>
          </p:cNvSpPr>
          <p:nvPr/>
        </p:nvSpPr>
        <p:spPr bwMode="auto">
          <a:xfrm>
            <a:off x="6300788" y="5157788"/>
            <a:ext cx="2376487" cy="72072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>
                <a:latin typeface="Arial" charset="0"/>
              </a:rPr>
              <a:t>пар</a:t>
            </a:r>
          </a:p>
        </p:txBody>
      </p:sp>
      <p:sp>
        <p:nvSpPr>
          <p:cNvPr id="12293" name="AutoShape 10"/>
          <p:cNvSpPr>
            <a:spLocks noChangeArrowheads="1"/>
          </p:cNvSpPr>
          <p:nvPr/>
        </p:nvSpPr>
        <p:spPr bwMode="auto">
          <a:xfrm>
            <a:off x="2268538" y="3789363"/>
            <a:ext cx="2232025" cy="20161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20013" y="10800"/>
                </a:moveTo>
                <a:cubicBezTo>
                  <a:pt x="20013" y="7915"/>
                  <a:pt x="18662" y="5197"/>
                  <a:pt x="16362" y="3456"/>
                </a:cubicBezTo>
                <a:lnTo>
                  <a:pt x="17321" y="2191"/>
                </a:lnTo>
                <a:cubicBezTo>
                  <a:pt x="20016" y="4232"/>
                  <a:pt x="21599" y="7418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20807" y="14294"/>
                </a:lnTo>
                <a:lnTo>
                  <a:pt x="17313" y="10800"/>
                </a:lnTo>
                <a:lnTo>
                  <a:pt x="2001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4" name="Rectangle 11"/>
          <p:cNvSpPr>
            <a:spLocks noChangeArrowheads="1"/>
          </p:cNvSpPr>
          <p:nvPr/>
        </p:nvSpPr>
        <p:spPr bwMode="auto">
          <a:xfrm>
            <a:off x="3995738" y="3429000"/>
            <a:ext cx="4318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4800" b="1">
                <a:latin typeface="Arial" charset="0"/>
              </a:rPr>
              <a:t>Q</a:t>
            </a:r>
          </a:p>
        </p:txBody>
      </p:sp>
      <p:sp>
        <p:nvSpPr>
          <p:cNvPr id="12295" name="Rectangle 13"/>
          <p:cNvSpPr>
            <a:spLocks noChangeArrowheads="1"/>
          </p:cNvSpPr>
          <p:nvPr/>
        </p:nvSpPr>
        <p:spPr bwMode="auto">
          <a:xfrm>
            <a:off x="468313" y="260350"/>
            <a:ext cx="80645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0000FF"/>
                </a:solidFill>
                <a:latin typeface="Arial" charset="0"/>
              </a:rPr>
              <a:t>Кипение  происходит с поглощением </a:t>
            </a:r>
            <a:r>
              <a:rPr lang="ru-RU" sz="2800" b="1" dirty="0" smtClean="0">
                <a:solidFill>
                  <a:srgbClr val="0000FF"/>
                </a:solidFill>
                <a:latin typeface="Arial" charset="0"/>
              </a:rPr>
              <a:t>теплоты</a:t>
            </a:r>
            <a:endParaRPr lang="ru-RU" sz="2800" dirty="0">
              <a:latin typeface="Arial" charset="0"/>
            </a:endParaRPr>
          </a:p>
          <a:p>
            <a:endParaRPr lang="ru-RU" sz="2800" dirty="0">
              <a:latin typeface="Arial" charset="0"/>
            </a:endParaRPr>
          </a:p>
          <a:p>
            <a:r>
              <a:rPr lang="ru-RU" sz="2800" dirty="0">
                <a:latin typeface="Arial" charset="0"/>
              </a:rPr>
              <a:t>Большая часть подводимой теплоты расходуется на разрыв связей между частицами вещества, </a:t>
            </a:r>
          </a:p>
          <a:p>
            <a:r>
              <a:rPr lang="ru-RU" sz="2800" dirty="0">
                <a:latin typeface="Arial" charset="0"/>
              </a:rPr>
              <a:t>остальная часть - на работу, совершаемую при расширении пара.</a:t>
            </a:r>
          </a:p>
        </p:txBody>
      </p:sp>
    </p:spTree>
    <p:extLst>
      <p:ext uri="{BB962C8B-B14F-4D97-AF65-F5344CB8AC3E}">
        <p14:creationId xmlns:p14="http://schemas.microsoft.com/office/powerpoint/2010/main" val="424711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2961481"/>
            <a:ext cx="2108200" cy="844550"/>
          </a:xfrm>
          <a:solidFill>
            <a:srgbClr val="00B0F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b="1" dirty="0" smtClean="0"/>
              <a:t>пар</a:t>
            </a:r>
          </a:p>
        </p:txBody>
      </p:sp>
      <p:sp>
        <p:nvSpPr>
          <p:cNvPr id="13315" name="AutoShape 5"/>
          <p:cNvSpPr>
            <a:spLocks noChangeArrowheads="1"/>
          </p:cNvSpPr>
          <p:nvPr/>
        </p:nvSpPr>
        <p:spPr bwMode="auto">
          <a:xfrm>
            <a:off x="2961772" y="2936713"/>
            <a:ext cx="3384550" cy="720725"/>
          </a:xfrm>
          <a:prstGeom prst="rightArrow">
            <a:avLst>
              <a:gd name="adj1" fmla="val 50000"/>
              <a:gd name="adj2" fmla="val 100008"/>
            </a:avLst>
          </a:prstGeom>
          <a:solidFill>
            <a:srgbClr val="BCADF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3600" b="1" dirty="0">
                <a:latin typeface="Arial" charset="0"/>
              </a:rPr>
              <a:t>конденсация</a:t>
            </a:r>
          </a:p>
        </p:txBody>
      </p:sp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6477000" y="2936713"/>
            <a:ext cx="2413000" cy="863600"/>
          </a:xfrm>
          <a:prstGeom prst="rect">
            <a:avLst/>
          </a:prstGeom>
          <a:solidFill>
            <a:srgbClr val="00B0F0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dirty="0">
                <a:latin typeface="Arial" charset="0"/>
              </a:rPr>
              <a:t>жидкость</a:t>
            </a:r>
          </a:p>
        </p:txBody>
      </p:sp>
      <p:pic>
        <p:nvPicPr>
          <p:cNvPr id="13317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68" t="24237" r="49248" b="47141"/>
          <a:stretch>
            <a:fillRect/>
          </a:stretch>
        </p:blipFill>
        <p:spPr bwMode="auto">
          <a:xfrm>
            <a:off x="3962400" y="1907261"/>
            <a:ext cx="968375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Rectangle 11"/>
          <p:cNvSpPr>
            <a:spLocks noChangeArrowheads="1"/>
          </p:cNvSpPr>
          <p:nvPr/>
        </p:nvSpPr>
        <p:spPr bwMode="auto">
          <a:xfrm>
            <a:off x="2961772" y="1523277"/>
            <a:ext cx="6477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4800" b="1" dirty="0">
                <a:latin typeface="Arial" charset="0"/>
              </a:rPr>
              <a:t>Q</a:t>
            </a:r>
          </a:p>
        </p:txBody>
      </p:sp>
      <p:sp>
        <p:nvSpPr>
          <p:cNvPr id="13321" name="Rectangle 14"/>
          <p:cNvSpPr>
            <a:spLocks noChangeArrowheads="1"/>
          </p:cNvSpPr>
          <p:nvPr/>
        </p:nvSpPr>
        <p:spPr bwMode="auto">
          <a:xfrm>
            <a:off x="466725" y="304800"/>
            <a:ext cx="83534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600" dirty="0">
                <a:solidFill>
                  <a:srgbClr val="0000FF"/>
                </a:solidFill>
                <a:latin typeface="Arial" charset="0"/>
              </a:rPr>
              <a:t>Конденсация происходит с выделением  теплоты</a:t>
            </a:r>
          </a:p>
        </p:txBody>
      </p:sp>
      <p:pic>
        <p:nvPicPr>
          <p:cNvPr id="10" name="Picture 2" descr="C:\Documents and Settings\Admin\Мои документы\Мои рисунки\Копия испарение и конденсация.t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81969" y="4343400"/>
            <a:ext cx="4724400" cy="21762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741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1295400"/>
            <a:ext cx="7467600" cy="35814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C00CC"/>
                </a:solidFill>
              </a:rPr>
              <a:t>Проверка домашнего задания</a:t>
            </a:r>
            <a:endParaRPr lang="ru-RU" sz="6000" b="1" dirty="0">
              <a:solidFill>
                <a:srgbClr val="CC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26217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77875"/>
          </a:xfrm>
        </p:spPr>
        <p:txBody>
          <a:bodyPr/>
          <a:lstStyle/>
          <a:p>
            <a:pPr eaLnBrk="1" hangingPunct="1">
              <a:defRPr/>
            </a:pPr>
            <a:r>
              <a:rPr lang="ru-RU" sz="3000" b="1" i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Кипение в промышленности и  быту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628775"/>
            <a:ext cx="7689850" cy="4464050"/>
          </a:xfrm>
        </p:spPr>
        <p:txBody>
          <a:bodyPr/>
          <a:lstStyle/>
          <a:p>
            <a:pPr eaLnBrk="1" hangingPunct="1"/>
            <a:r>
              <a:rPr lang="ru-RU" sz="2600" b="1" i="1" dirty="0" smtClean="0">
                <a:solidFill>
                  <a:srgbClr val="0000FF"/>
                </a:solidFill>
              </a:rPr>
              <a:t>Кипение</a:t>
            </a:r>
            <a:r>
              <a:rPr lang="ru-RU" sz="2600" b="1" dirty="0" smtClean="0">
                <a:solidFill>
                  <a:srgbClr val="0000FF"/>
                </a:solidFill>
              </a:rPr>
              <a:t> используется на электростанциях для выработки электричества.</a:t>
            </a:r>
          </a:p>
          <a:p>
            <a:pPr eaLnBrk="1" hangingPunct="1"/>
            <a:r>
              <a:rPr lang="ru-RU" sz="2600" b="1" i="1" dirty="0" smtClean="0">
                <a:solidFill>
                  <a:srgbClr val="0000FF"/>
                </a:solidFill>
              </a:rPr>
              <a:t>Кипение </a:t>
            </a:r>
            <a:r>
              <a:rPr lang="ru-RU" sz="2600" b="1" dirty="0" smtClean="0">
                <a:solidFill>
                  <a:srgbClr val="0000FF"/>
                </a:solidFill>
              </a:rPr>
              <a:t>используется в паровых установках и котельных для обогрева помещений.</a:t>
            </a:r>
          </a:p>
          <a:p>
            <a:pPr eaLnBrk="1" hangingPunct="1"/>
            <a:r>
              <a:rPr lang="ru-RU" sz="2600" b="1" i="1" dirty="0" smtClean="0">
                <a:solidFill>
                  <a:srgbClr val="0000FF"/>
                </a:solidFill>
              </a:rPr>
              <a:t>Кипение</a:t>
            </a:r>
            <a:r>
              <a:rPr lang="ru-RU" sz="2600" b="1" dirty="0" smtClean="0">
                <a:solidFill>
                  <a:srgbClr val="0000FF"/>
                </a:solidFill>
              </a:rPr>
              <a:t> используется в медицине для стерилизации инструментов.</a:t>
            </a:r>
          </a:p>
          <a:p>
            <a:pPr eaLnBrk="1" hangingPunct="1"/>
            <a:r>
              <a:rPr lang="ru-RU" sz="2600" b="1" i="1" dirty="0" smtClean="0">
                <a:solidFill>
                  <a:srgbClr val="0000FF"/>
                </a:solidFill>
              </a:rPr>
              <a:t>Кипение </a:t>
            </a:r>
            <a:r>
              <a:rPr lang="ru-RU" sz="2600" b="1" dirty="0" smtClean="0">
                <a:solidFill>
                  <a:srgbClr val="0000FF"/>
                </a:solidFill>
              </a:rPr>
              <a:t>используется для приготовления пищи.</a:t>
            </a:r>
          </a:p>
          <a:p>
            <a:pPr eaLnBrk="1" hangingPunct="1"/>
            <a:endParaRPr lang="ru-RU" sz="2200" dirty="0" smtClean="0">
              <a:solidFill>
                <a:srgbClr val="0000FF"/>
              </a:solidFill>
            </a:endParaRPr>
          </a:p>
          <a:p>
            <a:pPr eaLnBrk="1" hangingPunct="1"/>
            <a:endParaRPr lang="ru-RU" sz="2200" dirty="0" smtClean="0">
              <a:solidFill>
                <a:srgbClr val="0000FF"/>
              </a:solidFill>
            </a:endParaRPr>
          </a:p>
          <a:p>
            <a:pPr eaLnBrk="1" hangingPunct="1"/>
            <a:endParaRPr lang="ru-RU" sz="2200" dirty="0" smtClean="0"/>
          </a:p>
        </p:txBody>
      </p:sp>
      <p:pic>
        <p:nvPicPr>
          <p:cNvPr id="14340" name="Picture 4" descr="j028536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9684">
            <a:off x="7135813" y="5218113"/>
            <a:ext cx="19240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853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913"/>
            <a:ext cx="8229600" cy="666908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mtClean="0"/>
              <a:t> </a:t>
            </a:r>
            <a:r>
              <a:rPr lang="ru-RU" sz="4300" b="1" smtClean="0">
                <a:solidFill>
                  <a:srgbClr val="0000FF"/>
                </a:solidFill>
              </a:rPr>
              <a:t>Кипение в природе</a:t>
            </a:r>
          </a:p>
          <a:p>
            <a:pPr eaLnBrk="1" hangingPunct="1">
              <a:buFont typeface="Wingdings" pitchFamily="2" charset="2"/>
              <a:buNone/>
            </a:pPr>
            <a:endParaRPr lang="ru-RU" sz="4700" b="1" smtClean="0"/>
          </a:p>
          <a:p>
            <a:pPr eaLnBrk="1" hangingPunct="1">
              <a:buFont typeface="Wingdings" pitchFamily="2" charset="2"/>
              <a:buNone/>
            </a:pPr>
            <a:r>
              <a:rPr lang="ru-RU" sz="4700" b="1" smtClean="0">
                <a:hlinkClick r:id="rId2" action="ppaction://hlinkfile"/>
              </a:rPr>
              <a:t>Гейзеры</a:t>
            </a:r>
            <a:endParaRPr lang="ru-RU" sz="4700" b="1" smtClean="0"/>
          </a:p>
          <a:p>
            <a:pPr eaLnBrk="1" hangingPunct="1">
              <a:buFont typeface="Wingdings" pitchFamily="2" charset="2"/>
              <a:buNone/>
            </a:pPr>
            <a:endParaRPr lang="ru-RU" sz="4700" smtClean="0"/>
          </a:p>
          <a:p>
            <a:pPr eaLnBrk="1" hangingPunct="1">
              <a:buFont typeface="Wingdings" pitchFamily="2" charset="2"/>
              <a:buNone/>
            </a:pPr>
            <a:endParaRPr lang="ru-RU" sz="4700" b="1" smtClean="0"/>
          </a:p>
        </p:txBody>
      </p:sp>
    </p:spTree>
    <p:extLst>
      <p:ext uri="{BB962C8B-B14F-4D97-AF65-F5344CB8AC3E}">
        <p14:creationId xmlns:p14="http://schemas.microsoft.com/office/powerpoint/2010/main" val="382554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228600"/>
            <a:ext cx="8991600" cy="66294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ru-RU" sz="2600" dirty="0"/>
              <a:t>   В I веке до н.э. римский поэт Тит Лукреций Кар в своей знаменитой поэме «О природе вещей» писал: </a:t>
            </a:r>
            <a:endParaRPr lang="ru-RU" sz="26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endParaRPr lang="ru-RU" sz="26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ru-RU" sz="2600" dirty="0" smtClean="0"/>
              <a:t> </a:t>
            </a:r>
            <a:r>
              <a:rPr lang="ru-RU" sz="2800" dirty="0" smtClean="0"/>
              <a:t>И, наконец, на морском берегу, разбивающем волны,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 smtClean="0"/>
              <a:t> Платье сыреет всегда,  а на солнце, вися, оно сохнет.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 smtClean="0"/>
              <a:t> Видеть, однако, нельзя, как влага на нем оседает,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 smtClean="0"/>
              <a:t> Да и не видно того, как она исчезает от зноя.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 smtClean="0"/>
              <a:t> Значит, дробиться вода на такие мельчайшие части,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 smtClean="0"/>
              <a:t>Что недоступны они совершенно для нашего глаза.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6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ru-RU" sz="2600" b="1" i="1" dirty="0" smtClean="0"/>
              <a:t>      О каком физическом явлении говорится в отрывке?</a:t>
            </a:r>
          </a:p>
        </p:txBody>
      </p:sp>
    </p:spTree>
    <p:extLst>
      <p:ext uri="{BB962C8B-B14F-4D97-AF65-F5344CB8AC3E}">
        <p14:creationId xmlns:p14="http://schemas.microsoft.com/office/powerpoint/2010/main" val="337152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001000" cy="820738"/>
          </a:xfrm>
        </p:spPr>
        <p:txBody>
          <a:bodyPr/>
          <a:lstStyle/>
          <a:p>
            <a:pPr algn="ctr"/>
            <a:r>
              <a:rPr lang="ru-RU" b="1" dirty="0" smtClean="0"/>
              <a:t>Физкультминутка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381000" y="838200"/>
            <a:ext cx="8388350" cy="58674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None/>
            </a:pPr>
            <a:r>
              <a:rPr lang="ru-RU" sz="2400" dirty="0" smtClean="0"/>
              <a:t>При увеличении площади свободной поверхности жидкости</a:t>
            </a:r>
          </a:p>
          <a:p>
            <a:pPr>
              <a:buFont typeface="Wingdings" pitchFamily="2" charset="2"/>
              <a:buNone/>
            </a:pPr>
            <a:r>
              <a:rPr lang="ru-RU" sz="2400" dirty="0" smtClean="0"/>
              <a:t>скорость испарения ...  (увеличивается, руки вверх).</a:t>
            </a:r>
          </a:p>
          <a:p>
            <a:pPr>
              <a:buFont typeface="Wingdings" pitchFamily="2" charset="2"/>
              <a:buNone/>
            </a:pPr>
            <a:r>
              <a:rPr lang="ru-RU" sz="2400" dirty="0" smtClean="0"/>
              <a:t>При уменьшении температуры жидкости скорость испарения</a:t>
            </a:r>
          </a:p>
          <a:p>
            <a:pPr>
              <a:buFont typeface="Wingdings" pitchFamily="2" charset="2"/>
              <a:buNone/>
            </a:pPr>
            <a:r>
              <a:rPr lang="ru-RU" sz="2400" dirty="0" smtClean="0"/>
              <a:t>… (уменьшается, руки вниз).</a:t>
            </a:r>
          </a:p>
          <a:p>
            <a:pPr>
              <a:buFont typeface="Wingdings" pitchFamily="2" charset="2"/>
              <a:buNone/>
            </a:pPr>
            <a:r>
              <a:rPr lang="ru-RU" sz="2400" dirty="0" smtClean="0"/>
              <a:t>При наличии ветра испарение происходит ...(увеличивается,</a:t>
            </a:r>
          </a:p>
          <a:p>
            <a:pPr>
              <a:buFont typeface="Wingdings" pitchFamily="2" charset="2"/>
              <a:buNone/>
            </a:pPr>
            <a:r>
              <a:rPr lang="ru-RU" sz="2400" dirty="0" smtClean="0"/>
              <a:t>руки вверх).</a:t>
            </a:r>
          </a:p>
          <a:p>
            <a:pPr>
              <a:buFont typeface="Wingdings" pitchFamily="2" charset="2"/>
              <a:buNone/>
            </a:pPr>
            <a:r>
              <a:rPr lang="ru-RU" sz="2400" dirty="0" smtClean="0"/>
              <a:t>Если нет притока энергии к жидкости извне, испарение</a:t>
            </a:r>
          </a:p>
          <a:p>
            <a:pPr>
              <a:buFont typeface="Wingdings" pitchFamily="2" charset="2"/>
              <a:buNone/>
            </a:pPr>
            <a:r>
              <a:rPr lang="ru-RU" sz="2400" dirty="0" smtClean="0"/>
              <a:t>сопровождается … температуры жидкости  (понижением ,</a:t>
            </a:r>
          </a:p>
          <a:p>
            <a:pPr>
              <a:buFont typeface="Wingdings" pitchFamily="2" charset="2"/>
              <a:buNone/>
            </a:pPr>
            <a:r>
              <a:rPr lang="ru-RU" sz="2400" dirty="0" smtClean="0"/>
              <a:t>руки вниз).</a:t>
            </a:r>
          </a:p>
          <a:p>
            <a:pPr>
              <a:buFont typeface="Wingdings" pitchFamily="2" charset="2"/>
              <a:buNone/>
            </a:pPr>
            <a:r>
              <a:rPr lang="ru-RU" sz="2400" dirty="0" smtClean="0"/>
              <a:t>При конденсации жидкости энергия ...  (выделяется, руки</a:t>
            </a:r>
          </a:p>
          <a:p>
            <a:pPr>
              <a:buFont typeface="Wingdings" pitchFamily="2" charset="2"/>
              <a:buNone/>
            </a:pPr>
            <a:r>
              <a:rPr lang="ru-RU" sz="2400" dirty="0" smtClean="0"/>
              <a:t>вниз).</a:t>
            </a:r>
          </a:p>
          <a:p>
            <a:pPr>
              <a:buFont typeface="Wingdings" pitchFamily="2" charset="2"/>
              <a:buNone/>
            </a:pPr>
            <a:r>
              <a:rPr lang="ru-RU" sz="2400" dirty="0" smtClean="0"/>
              <a:t>Температура жидкости во время кипения … (не изменяется,</a:t>
            </a:r>
          </a:p>
          <a:p>
            <a:pPr>
              <a:buFont typeface="Wingdings" pitchFamily="2" charset="2"/>
              <a:buNone/>
            </a:pPr>
            <a:r>
              <a:rPr lang="ru-RU" sz="2400" dirty="0" smtClean="0"/>
              <a:t>руки в стороны).</a:t>
            </a:r>
          </a:p>
          <a:p>
            <a:pPr>
              <a:buFont typeface="Wingdings" pitchFamily="2" charset="2"/>
              <a:buNone/>
            </a:pP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398445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188913"/>
            <a:ext cx="8353425" cy="6669087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СКАЗКА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Жил - был царь. У него были три дочери: старшая, средняя и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младшая. Младшая была самая красивая, самая любимая. Царь был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стар и умен. Он давно издал указ, по которому первая дочь, выходящая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замуж получит пол - царства. Зная указ, средняя и старшая дочери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очень хотели замуж,  и часто из-за этого ссорились. Младшая дочь 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замуж не собиралась.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Чтобы разрешить все вопросы с замужеством и уладить ссоры, царь 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предложил провести такое соревнование. Он поставил на стол три 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чайника. Они были совершенно одинаковы, как по внешнему виду, 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так и по вместимости. 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Царь налил в каждый чайник равное  количество воды из ведра.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«Мои любимые дочери, - начал свою речь царь, - сейчас каждая из 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вас возьмет по чайнику и отправиться вместе со мной на кухню. Там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вы поставите чайники на плиту и дождетесь, пока они закипят. 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Та дочь, у которой закипит чайник раньше, выйдет замуж первой».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Как не странно, но расчеты царя были точными, первым закипел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чайник у младшей дочери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.  ПОЧЕМУ?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100" dirty="0" smtClean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92089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0" y="2590800"/>
            <a:ext cx="2887663" cy="1728788"/>
          </a:xfrm>
        </p:spPr>
      </p:pic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179388" y="692150"/>
            <a:ext cx="89646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>
                <a:latin typeface="Arial" charset="0"/>
              </a:rPr>
              <a:t>Можно ли заставить кипеть воду, не нагревая ее?</a:t>
            </a:r>
          </a:p>
        </p:txBody>
      </p:sp>
    </p:spTree>
    <p:extLst>
      <p:ext uri="{BB962C8B-B14F-4D97-AF65-F5344CB8AC3E}">
        <p14:creationId xmlns:p14="http://schemas.microsoft.com/office/powerpoint/2010/main" val="39861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Закрепление материала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10. Какие явления наблюдаются в жидкости перед тем, как она начинает кипеть?</a:t>
            </a:r>
          </a:p>
          <a:p>
            <a:pPr>
              <a:buNone/>
            </a:pPr>
            <a:r>
              <a:rPr lang="ru-RU" dirty="0" smtClean="0"/>
              <a:t>11. Какие силы действуют на пузырек воздуха, наполненный паром, когда он находится внутри жидкости?</a:t>
            </a:r>
          </a:p>
          <a:p>
            <a:pPr>
              <a:buNone/>
            </a:pPr>
            <a:r>
              <a:rPr lang="ru-RU" dirty="0" smtClean="0"/>
              <a:t>12. Что называют температурой кипения жидкости?</a:t>
            </a:r>
          </a:p>
          <a:p>
            <a:pPr>
              <a:buNone/>
            </a:pPr>
            <a:r>
              <a:rPr lang="ru-RU" dirty="0" smtClean="0"/>
              <a:t>13. На что расходуется энергия, подводимая к жидкости при кипении?</a:t>
            </a:r>
          </a:p>
          <a:p>
            <a:pPr>
              <a:buNone/>
            </a:pPr>
            <a:r>
              <a:rPr lang="ru-RU" dirty="0" smtClean="0"/>
              <a:t>14. Что показывает удельная теплота парообразования?</a:t>
            </a:r>
          </a:p>
          <a:p>
            <a:pPr>
              <a:buNone/>
            </a:pPr>
            <a:r>
              <a:rPr lang="ru-RU" dirty="0" smtClean="0"/>
              <a:t>15. Как можно показать на опыте, что при конденсации пара выделяется энергия?</a:t>
            </a:r>
          </a:p>
          <a:p>
            <a:pPr>
              <a:buNone/>
            </a:pPr>
            <a:r>
              <a:rPr lang="ru-RU" dirty="0" smtClean="0"/>
              <a:t>16. Чему равна энергия, выделяемая паром массой 1 кг при конденсации?</a:t>
            </a:r>
          </a:p>
          <a:p>
            <a:pPr>
              <a:buNone/>
            </a:pPr>
            <a:r>
              <a:rPr lang="ru-RU" dirty="0" smtClean="0"/>
              <a:t>17. Где в технике используют энергию, выделяемую при конденсации водяного пара?</a:t>
            </a: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81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Определите количество теплоты, необходимое для испарения вещества, взятого при температуре кипения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28600" y="2133600"/>
          <a:ext cx="8610603" cy="433197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124200"/>
                <a:gridCol w="1295400"/>
                <a:gridCol w="2743202"/>
                <a:gridCol w="1447801"/>
              </a:tblGrid>
              <a:tr h="104775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вещество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масса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Удельная теплота парообразования, МДж/кг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Количество теплоты</a:t>
                      </a:r>
                      <a:endParaRPr lang="ru-RU" sz="2400" b="1" dirty="0"/>
                    </a:p>
                  </a:txBody>
                  <a:tcPr anchor="ctr"/>
                </a:tc>
              </a:tr>
              <a:tr h="1047750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Спирт</a:t>
                      </a:r>
                      <a:endParaRPr lang="ru-RU" sz="4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4 кг</a:t>
                      </a:r>
                      <a:endParaRPr lang="ru-RU" sz="4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0,9</a:t>
                      </a:r>
                      <a:endParaRPr lang="ru-RU" sz="4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?</a:t>
                      </a:r>
                      <a:endParaRPr lang="ru-RU" sz="4400" b="1" dirty="0"/>
                    </a:p>
                  </a:txBody>
                  <a:tcPr anchor="ctr"/>
                </a:tc>
              </a:tr>
              <a:tr h="1047750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Вода</a:t>
                      </a:r>
                      <a:endParaRPr lang="ru-RU" sz="4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0,2 т</a:t>
                      </a:r>
                      <a:endParaRPr lang="ru-RU" sz="4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2,3</a:t>
                      </a:r>
                      <a:endParaRPr lang="ru-RU" sz="4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?</a:t>
                      </a:r>
                      <a:endParaRPr lang="ru-RU" sz="4400" b="1" dirty="0"/>
                    </a:p>
                  </a:txBody>
                  <a:tcPr anchor="ctr"/>
                </a:tc>
              </a:tr>
              <a:tr h="1047750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Ртуть</a:t>
                      </a:r>
                      <a:endParaRPr lang="ru-RU" sz="4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30</a:t>
                      </a:r>
                      <a:r>
                        <a:rPr lang="ru-RU" sz="4400" b="1" baseline="0" dirty="0" smtClean="0"/>
                        <a:t> г</a:t>
                      </a:r>
                      <a:endParaRPr lang="ru-RU" sz="4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0,3</a:t>
                      </a:r>
                      <a:endParaRPr lang="ru-RU" sz="4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?</a:t>
                      </a:r>
                      <a:endParaRPr lang="ru-RU" sz="4400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802582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81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Определите количество теплоты, выделяемое при конденсации вещества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28600" y="2133600"/>
          <a:ext cx="8610603" cy="433197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124200"/>
                <a:gridCol w="1295400"/>
                <a:gridCol w="2743202"/>
                <a:gridCol w="1447801"/>
              </a:tblGrid>
              <a:tr h="104775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вещество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масса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Удельная теплота парообразования, МДж/кг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Количество теплоты</a:t>
                      </a:r>
                      <a:endParaRPr lang="ru-RU" sz="2400" b="1" dirty="0"/>
                    </a:p>
                  </a:txBody>
                  <a:tcPr anchor="ctr"/>
                </a:tc>
              </a:tr>
              <a:tr h="1047750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Спирт</a:t>
                      </a:r>
                      <a:endParaRPr lang="ru-RU" sz="4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4 кг</a:t>
                      </a:r>
                      <a:endParaRPr lang="ru-RU" sz="4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0,9</a:t>
                      </a:r>
                      <a:endParaRPr lang="ru-RU" sz="4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?</a:t>
                      </a:r>
                      <a:endParaRPr lang="ru-RU" sz="4400" b="1" dirty="0"/>
                    </a:p>
                  </a:txBody>
                  <a:tcPr anchor="ctr"/>
                </a:tc>
              </a:tr>
              <a:tr h="1047750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Вода</a:t>
                      </a:r>
                      <a:endParaRPr lang="ru-RU" sz="4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0,2 т</a:t>
                      </a:r>
                      <a:endParaRPr lang="ru-RU" sz="4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2,3</a:t>
                      </a:r>
                      <a:endParaRPr lang="ru-RU" sz="4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?</a:t>
                      </a:r>
                      <a:endParaRPr lang="ru-RU" sz="4400" b="1" dirty="0"/>
                    </a:p>
                  </a:txBody>
                  <a:tcPr anchor="ctr"/>
                </a:tc>
              </a:tr>
              <a:tr h="1047750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Ртуть</a:t>
                      </a:r>
                      <a:endParaRPr lang="ru-RU" sz="4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30</a:t>
                      </a:r>
                      <a:r>
                        <a:rPr lang="ru-RU" sz="4400" b="1" baseline="0" dirty="0" smtClean="0"/>
                        <a:t> г</a:t>
                      </a:r>
                      <a:endParaRPr lang="ru-RU" sz="4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0,3</a:t>
                      </a:r>
                      <a:endParaRPr lang="ru-RU" sz="4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?</a:t>
                      </a:r>
                      <a:endParaRPr lang="ru-RU" sz="4400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0397387"/>
      </p:ext>
    </p:extLst>
  </p:cSld>
  <p:clrMapOvr>
    <a:masterClrMapping/>
  </p:clrMapOvr>
  <p:transition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81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Определите количество теплоты, необходимое для превращения в пар кусочка льда массой 500 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42243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Ответить на вопросы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Что называется испарением?</a:t>
            </a:r>
          </a:p>
          <a:p>
            <a:pPr marL="514350" indent="-514350">
              <a:buAutoNum type="arabicPeriod"/>
            </a:pPr>
            <a:r>
              <a:rPr lang="ru-RU" dirty="0" smtClean="0"/>
              <a:t>От чего зависит скорость испарения жидкости?</a:t>
            </a:r>
          </a:p>
          <a:p>
            <a:pPr marL="514350" indent="-514350">
              <a:buAutoNum type="arabicPeriod"/>
            </a:pPr>
            <a:r>
              <a:rPr lang="ru-RU" dirty="0" smtClean="0"/>
              <a:t>Что называют термодинамическим равновесием?</a:t>
            </a:r>
          </a:p>
          <a:p>
            <a:pPr marL="514350" indent="-514350">
              <a:buAutoNum type="arabicPeriod"/>
            </a:pPr>
            <a:r>
              <a:rPr lang="ru-RU" dirty="0" smtClean="0"/>
              <a:t>Какой пар называется насыщенным?</a:t>
            </a:r>
          </a:p>
          <a:p>
            <a:pPr marL="514350" indent="-514350">
              <a:buAutoNum type="arabicPeriod"/>
            </a:pPr>
            <a:r>
              <a:rPr lang="ru-RU" dirty="0" smtClean="0"/>
              <a:t>Против каких сил совершают работу молекулы, покидающие жидкость при испарении?</a:t>
            </a:r>
          </a:p>
          <a:p>
            <a:pPr marL="514350" indent="-514350">
              <a:buAutoNum type="arabicPeriod"/>
            </a:pPr>
            <a:r>
              <a:rPr lang="ru-RU" dirty="0" smtClean="0"/>
              <a:t>Как объяснить понижение температуры жидкости при ее испарении?</a:t>
            </a:r>
          </a:p>
          <a:p>
            <a:pPr marL="514350" indent="-514350">
              <a:buAutoNum type="arabicPeriod"/>
            </a:pPr>
            <a:r>
              <a:rPr lang="ru-RU" dirty="0" smtClean="0"/>
              <a:t>Как можно объяснить, что при одних и тех же условиях разные жидкости испаряются по-разному?</a:t>
            </a:r>
          </a:p>
          <a:p>
            <a:pPr marL="514350" indent="-514350">
              <a:buAutoNum type="arabicPeriod"/>
            </a:pPr>
            <a:r>
              <a:rPr lang="ru-RU" dirty="0" smtClean="0"/>
              <a:t>При каких условиях происходит конденсация пара?</a:t>
            </a:r>
          </a:p>
          <a:p>
            <a:pPr marL="514350" indent="-514350">
              <a:buAutoNum type="arabicPeriod"/>
            </a:pPr>
            <a:r>
              <a:rPr lang="ru-RU" dirty="0" smtClean="0"/>
              <a:t>Какие явления природы объясняются конденсацией пара?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5630209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98777607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Рефлексия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 – Продолжите, пожалуйста, фразу: 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 – Сегодня на уроке я узнал…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 – Сегодня на уроке я познакомился…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 – На уроке мне понравилось…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1268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613"/>
            <a:ext cx="8229600" cy="12904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/>
              <a:t>Физический диктант «Змейка»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700" dirty="0"/>
              <a:t>Если да, то ставим такой </a:t>
            </a:r>
            <a:r>
              <a:rPr lang="ru-RU" sz="2700" dirty="0" smtClean="0"/>
              <a:t>знак  </a:t>
            </a:r>
            <a:br>
              <a:rPr lang="ru-RU" sz="2700" dirty="0" smtClean="0"/>
            </a:br>
            <a:r>
              <a:rPr lang="ru-RU" sz="2400" dirty="0"/>
              <a:t>Если нет, то ставим такой </a:t>
            </a:r>
            <a:r>
              <a:rPr lang="ru-RU" sz="2400" dirty="0" smtClean="0"/>
              <a:t>знак 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1816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ru-RU" dirty="0"/>
              <a:t>Парообразованием называют переход молекул из жидкости в </a:t>
            </a:r>
            <a:r>
              <a:rPr lang="ru-RU" dirty="0" smtClean="0"/>
              <a:t>пар. </a:t>
            </a:r>
          </a:p>
          <a:p>
            <a:pPr marL="514350" indent="-514350">
              <a:buAutoNum type="arabicPeriod"/>
            </a:pPr>
            <a:r>
              <a:rPr lang="ru-RU" dirty="0"/>
              <a:t>Испарение происходит при температуре </a:t>
            </a:r>
            <a:r>
              <a:rPr lang="ru-RU" dirty="0" smtClean="0"/>
              <a:t>кипения. </a:t>
            </a:r>
          </a:p>
          <a:p>
            <a:pPr marL="514350" indent="-514350">
              <a:buAutoNum type="arabicPeriod"/>
            </a:pPr>
            <a:r>
              <a:rPr lang="ru-RU" dirty="0"/>
              <a:t>Если нет притока энергии к жидкости извне, то температура при испарении </a:t>
            </a:r>
            <a:r>
              <a:rPr lang="ru-RU" dirty="0" smtClean="0"/>
              <a:t>понижается. </a:t>
            </a:r>
          </a:p>
          <a:p>
            <a:pPr marL="514350" indent="-514350">
              <a:buAutoNum type="arabicPeriod"/>
            </a:pPr>
            <a:r>
              <a:rPr lang="ru-RU" dirty="0"/>
              <a:t>Вода, пролитая на пол, испаряется значительно медленнее, чем то же количество воды в </a:t>
            </a:r>
            <a:r>
              <a:rPr lang="ru-RU" dirty="0" smtClean="0"/>
              <a:t>стакане.</a:t>
            </a:r>
          </a:p>
          <a:p>
            <a:pPr marL="514350" indent="-514350">
              <a:buAutoNum type="arabicPeriod"/>
            </a:pPr>
            <a:r>
              <a:rPr lang="ru-RU" dirty="0"/>
              <a:t>Чем выше температура жидкости, тем испарение происходит </a:t>
            </a:r>
            <a:r>
              <a:rPr lang="ru-RU" dirty="0" smtClean="0"/>
              <a:t>медленнее.</a:t>
            </a:r>
          </a:p>
          <a:p>
            <a:pPr marL="514350" indent="-514350">
              <a:buAutoNum type="arabicPeriod"/>
            </a:pPr>
            <a:r>
              <a:rPr lang="ru-RU" dirty="0"/>
              <a:t>Конденсацией называется процесс перехода молекул из пара </a:t>
            </a:r>
            <a:r>
              <a:rPr lang="ru-RU" dirty="0" smtClean="0"/>
              <a:t>в жидкость.</a:t>
            </a:r>
          </a:p>
        </p:txBody>
      </p:sp>
      <p:sp>
        <p:nvSpPr>
          <p:cNvPr id="5" name="Дуга 4"/>
          <p:cNvSpPr/>
          <p:nvPr/>
        </p:nvSpPr>
        <p:spPr>
          <a:xfrm rot="18776072">
            <a:off x="6577066" y="834066"/>
            <a:ext cx="497241" cy="522032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6" name="Дуга 5"/>
          <p:cNvSpPr/>
          <p:nvPr/>
        </p:nvSpPr>
        <p:spPr>
          <a:xfrm rot="7929470">
            <a:off x="6507253" y="937587"/>
            <a:ext cx="497241" cy="522032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60350"/>
            <a:ext cx="8281988" cy="640873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Эпиграф к уроку: </a:t>
            </a:r>
          </a:p>
          <a:p>
            <a:pPr eaLnBrk="1" hangingPunct="1">
              <a:buFont typeface="Wingdings" pitchFamily="2" charset="2"/>
              <a:buNone/>
            </a:pPr>
            <a:endParaRPr lang="ru-RU" sz="3600" dirty="0" smtClean="0"/>
          </a:p>
          <a:p>
            <a:pPr eaLnBrk="1" hangingPunct="1">
              <a:buFont typeface="Wingdings" pitchFamily="2" charset="2"/>
              <a:buNone/>
            </a:pPr>
            <a:r>
              <a:rPr lang="ru-RU" sz="3600" dirty="0" smtClean="0"/>
              <a:t> </a:t>
            </a:r>
            <a:r>
              <a:rPr lang="ru-RU" sz="4000" b="1" dirty="0" smtClean="0">
                <a:solidFill>
                  <a:srgbClr val="0000FF"/>
                </a:solidFill>
              </a:rPr>
              <a:t>Попробуй пар не выпускать–                   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00FF"/>
                </a:solidFill>
              </a:rPr>
              <a:t>И чайник может бомбой стать!                                                      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00FF"/>
                </a:solidFill>
              </a:rPr>
              <a:t>                             </a:t>
            </a:r>
            <a:r>
              <a:rPr lang="ru-RU" sz="4000" b="1" dirty="0" err="1" smtClean="0">
                <a:solidFill>
                  <a:srgbClr val="0000FF"/>
                </a:solidFill>
              </a:rPr>
              <a:t>В.Марков</a:t>
            </a:r>
            <a:r>
              <a:rPr lang="ru-RU" sz="4000" b="1" dirty="0" smtClean="0">
                <a:solidFill>
                  <a:srgbClr val="0000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402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b="1" dirty="0" smtClean="0"/>
              <a:t>                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6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КИПЕНИЕ.</a:t>
            </a:r>
            <a:r>
              <a:rPr lang="ru-RU" sz="67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УДЕЛЬНАЯ ТЕПЛОТА ПАРООБРАЗОВАНИЯ</a:t>
            </a:r>
            <a:endParaRPr lang="ru-RU" sz="6000" b="1" dirty="0">
              <a:solidFill>
                <a:srgbClr val="CC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Кипение в колбе</a:t>
            </a:r>
            <a:endParaRPr lang="ru-RU" dirty="0"/>
          </a:p>
        </p:txBody>
      </p:sp>
      <p:pic>
        <p:nvPicPr>
          <p:cNvPr id="7" name="кипение в колбе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93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кипение</a:t>
            </a:r>
            <a:endParaRPr lang="ru-RU" dirty="0"/>
          </a:p>
        </p:txBody>
      </p:sp>
      <p:pic>
        <p:nvPicPr>
          <p:cNvPr id="4" name="КИПЕНИЕ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2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30R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0"/>
            <a:ext cx="2633662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1331913" y="549275"/>
            <a:ext cx="44640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4400" b="1">
                <a:solidFill>
                  <a:schemeClr val="accent2"/>
                </a:solidFill>
                <a:latin typeface="Arial" charset="0"/>
              </a:rPr>
              <a:t>КИПЕНИЕ</a:t>
            </a:r>
          </a:p>
        </p:txBody>
      </p:sp>
      <p:sp>
        <p:nvSpPr>
          <p:cNvPr id="5124" name="Rectangle 6"/>
          <p:cNvSpPr>
            <a:spLocks noChangeArrowheads="1"/>
          </p:cNvSpPr>
          <p:nvPr/>
        </p:nvSpPr>
        <p:spPr bwMode="auto">
          <a:xfrm>
            <a:off x="468313" y="1989138"/>
            <a:ext cx="8424862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ru-RU" sz="3200" b="1">
                <a:solidFill>
                  <a:srgbClr val="000000"/>
                </a:solidFill>
                <a:latin typeface="Arial" charset="0"/>
              </a:rPr>
              <a:t>Процесс кипения:</a:t>
            </a:r>
          </a:p>
          <a:p>
            <a:pPr>
              <a:buFontTx/>
              <a:buChar char="•"/>
            </a:pPr>
            <a:r>
              <a:rPr kumimoji="1" lang="ru-RU" sz="2800">
                <a:solidFill>
                  <a:srgbClr val="0000FF"/>
                </a:solidFill>
                <a:latin typeface="Arial" charset="0"/>
              </a:rPr>
              <a:t>При поступлении теплоты увеличивается температура жидкости.</a:t>
            </a:r>
          </a:p>
          <a:p>
            <a:pPr>
              <a:buFontTx/>
              <a:buChar char="•"/>
            </a:pPr>
            <a:r>
              <a:rPr kumimoji="1" lang="ru-RU" sz="2800">
                <a:solidFill>
                  <a:srgbClr val="0000FF"/>
                </a:solidFill>
                <a:latin typeface="Arial" charset="0"/>
              </a:rPr>
              <a:t>Увеличивается объём пузырьков воздуха.</a:t>
            </a:r>
          </a:p>
          <a:p>
            <a:pPr>
              <a:buFontTx/>
              <a:buChar char="•"/>
            </a:pPr>
            <a:r>
              <a:rPr kumimoji="1" lang="ru-RU" sz="2800">
                <a:solidFill>
                  <a:srgbClr val="0000FF"/>
                </a:solidFill>
                <a:latin typeface="Arial" charset="0"/>
              </a:rPr>
              <a:t>На пузырёк действует сила Архимеда.</a:t>
            </a:r>
          </a:p>
          <a:p>
            <a:pPr>
              <a:buFontTx/>
              <a:buChar char="•"/>
            </a:pPr>
            <a:r>
              <a:rPr kumimoji="1" lang="ru-RU" sz="2800">
                <a:solidFill>
                  <a:srgbClr val="0000FF"/>
                </a:solidFill>
                <a:latin typeface="Arial" charset="0"/>
              </a:rPr>
              <a:t>Пузырёк всплывает и лопается, попадая в непрогретую часть жидкости.</a:t>
            </a:r>
          </a:p>
          <a:p>
            <a:pPr>
              <a:buFontTx/>
              <a:buChar char="•"/>
            </a:pPr>
            <a:r>
              <a:rPr kumimoji="1" lang="ru-RU" sz="2800">
                <a:solidFill>
                  <a:srgbClr val="0000FF"/>
                </a:solidFill>
                <a:latin typeface="Arial" charset="0"/>
              </a:rPr>
              <a:t>При равномерном нагревании жидкости, пузырёк доплывает и лопается на поверхности.</a:t>
            </a:r>
            <a:r>
              <a:rPr kumimoji="1" lang="ru-RU" sz="2800">
                <a:latin typeface="Arial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81787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1123</Words>
  <Application>Microsoft Office PowerPoint</Application>
  <PresentationFormat>Экран (4:3)</PresentationFormat>
  <Paragraphs>184</Paragraphs>
  <Slides>31</Slides>
  <Notes>5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Office Theme</vt:lpstr>
      <vt:lpstr>Урок 20   Эпиграф к уроку:  Попробуй пар не выпускать–                          И чайник может бомбой стать!                                                                                          В.Марков. </vt:lpstr>
      <vt:lpstr>Проверка домашнего задания</vt:lpstr>
      <vt:lpstr>Ответить на вопросы</vt:lpstr>
      <vt:lpstr> Физический диктант «Змейка»  Если да, то ставим такой знак   Если нет, то ставим такой знак   </vt:lpstr>
      <vt:lpstr>Презентация PowerPoint</vt:lpstr>
      <vt:lpstr>                   КИПЕНИЕ. УДЕЛЬНАЯ ТЕПЛОТА ПАРООБРАЗОВАНИЯ</vt:lpstr>
      <vt:lpstr>Кипение в колбе</vt:lpstr>
      <vt:lpstr>кипение</vt:lpstr>
      <vt:lpstr>Презентация PowerPoint</vt:lpstr>
      <vt:lpstr>КИПЕНИЕ</vt:lpstr>
      <vt:lpstr>Температура кипения</vt:lpstr>
      <vt:lpstr>Температура кипения</vt:lpstr>
      <vt:lpstr>Температура кипения</vt:lpstr>
      <vt:lpstr>Кипение азота</vt:lpstr>
      <vt:lpstr>Удельная теплота парообразования и конденсации.</vt:lpstr>
      <vt:lpstr>Удельная теплота парообразования воды равна 2,3∙106 Дж/кг. Это значит, что для обращения в пар воды, взятой при температуре кипения, необходимо 2,3 МДж энергии.</vt:lpstr>
      <vt:lpstr>Количество теплоты, необходимое для парообразования.</vt:lpstr>
      <vt:lpstr>Презентация PowerPoint</vt:lpstr>
      <vt:lpstr>Презентация PowerPoint</vt:lpstr>
      <vt:lpstr>Кипение в промышленности и  быту</vt:lpstr>
      <vt:lpstr>Презентация PowerPoint</vt:lpstr>
      <vt:lpstr>Презентация PowerPoint</vt:lpstr>
      <vt:lpstr>Физкультминутка</vt:lpstr>
      <vt:lpstr>Презентация PowerPoint</vt:lpstr>
      <vt:lpstr>Презентация PowerPoint</vt:lpstr>
      <vt:lpstr>Закрепление материала</vt:lpstr>
      <vt:lpstr>Определите количество теплоты, необходимое для испарения вещества, взятого при температуре кипения</vt:lpstr>
      <vt:lpstr>Определите количество теплоты, выделяемое при конденсации вещества</vt:lpstr>
      <vt:lpstr>Определите количество теплоты, необходимое для превращения в пар кусочка льда массой 500 г</vt:lpstr>
      <vt:lpstr>Презентация PowerPoint</vt:lpstr>
      <vt:lpstr>Рефлексия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17, 18.             10.11.2009 г. Испарение. Насыщенный и ненасыщенный пары. Кипение. Удельная теплота парообразования и конденсации.</dc:title>
  <cp:lastModifiedBy>Natalia</cp:lastModifiedBy>
  <cp:revision>55</cp:revision>
  <dcterms:modified xsi:type="dcterms:W3CDTF">2012-12-05T17:25:52Z</dcterms:modified>
</cp:coreProperties>
</file>