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9" r:id="rId4"/>
    <p:sldId id="262" r:id="rId5"/>
    <p:sldId id="263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57" r:id="rId2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F76E6-5013-412B-8C83-B12BC9E0C754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00B2F-ED87-494C-9AE0-56F20FB36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70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00B2F-ED87-494C-9AE0-56F20FB360D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99C68-16C7-4EC2-B221-AC39147193C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00B2F-ED87-494C-9AE0-56F20FB360D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00B2F-ED87-494C-9AE0-56F20FB360D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FEB2E-84D5-4A17-ABE5-6F7C403C958D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99C68-16C7-4EC2-B221-AC39147193C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99C68-16C7-4EC2-B221-AC39147193CA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00B2F-ED87-494C-9AE0-56F20FB360DE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876799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Решение задач. Обобщающее повторение по теме «Тепловые явления»</a:t>
            </a:r>
            <a:endParaRPr lang="ru-RU" sz="6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9050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План урока: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Проверка домашнего задания.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Обобщающее повторение по теме «Тепловые явления». Физический диктант.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Решение задач; подготовка к контрольной работе.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Домашнее задание.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14600"/>
          </a:xfrm>
        </p:spPr>
        <p:txBody>
          <a:bodyPr>
            <a:normAutofit/>
          </a:bodyPr>
          <a:lstStyle/>
          <a:p>
            <a:r>
              <a:rPr lang="ru-RU" sz="6000" b="1" dirty="0" smtClean="0"/>
              <a:t>Что означает удельная теплота сгорания топлива?</a:t>
            </a:r>
            <a:endParaRPr lang="ru-RU" sz="6000" b="1" dirty="0"/>
          </a:p>
        </p:txBody>
      </p:sp>
      <p:pic>
        <p:nvPicPr>
          <p:cNvPr id="5" name="Picture 2" descr="C:\Documents and Settings\Admin\Мои документы\Мои рисунки\Копия горение.tif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667000"/>
            <a:ext cx="9029334" cy="32004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2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низ 2"/>
          <p:cNvSpPr/>
          <p:nvPr/>
        </p:nvSpPr>
        <p:spPr>
          <a:xfrm>
            <a:off x="0" y="1066800"/>
            <a:ext cx="9144000" cy="4267200"/>
          </a:xfrm>
          <a:prstGeom prst="ribbon">
            <a:avLst>
              <a:gd name="adj1" fmla="val 28181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572000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FFFF00"/>
                </a:solidFill>
              </a:rPr>
              <a:t>Решение </a:t>
            </a:r>
            <a:br>
              <a:rPr lang="ru-RU" sz="7200" b="1" dirty="0" smtClean="0">
                <a:solidFill>
                  <a:srgbClr val="FFFF00"/>
                </a:solidFill>
              </a:rPr>
            </a:br>
            <a:r>
              <a:rPr lang="ru-RU" sz="7200" b="1" dirty="0" smtClean="0">
                <a:solidFill>
                  <a:srgbClr val="FFFF00"/>
                </a:solidFill>
              </a:rPr>
              <a:t>задач.</a:t>
            </a:r>
            <a:endParaRPr lang="ru-RU" sz="7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143000"/>
          </a:xfrm>
        </p:spPr>
        <p:txBody>
          <a:bodyPr/>
          <a:lstStyle/>
          <a:p>
            <a:r>
              <a:rPr lang="ru-RU" b="1" dirty="0" smtClean="0"/>
              <a:t>Задача 9.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При обжиге кирпич размерами 12см </a:t>
            </a:r>
            <a:r>
              <a:rPr lang="ru-RU" dirty="0" err="1" smtClean="0"/>
              <a:t>х</a:t>
            </a:r>
            <a:r>
              <a:rPr lang="ru-RU" dirty="0" smtClean="0"/>
              <a:t> 6см </a:t>
            </a:r>
            <a:r>
              <a:rPr lang="ru-RU" dirty="0" err="1" smtClean="0"/>
              <a:t>х</a:t>
            </a:r>
            <a:r>
              <a:rPr lang="ru-RU" dirty="0" smtClean="0"/>
              <a:t> 25см нагрели на 300</a:t>
            </a:r>
            <a:r>
              <a:rPr lang="ru-RU" baseline="30000" dirty="0" smtClean="0"/>
              <a:t>0</a:t>
            </a:r>
            <a:r>
              <a:rPr lang="ru-RU" dirty="0" smtClean="0"/>
              <a:t>С. Какое количество теплоты отдаст кирпич при остывании?</a:t>
            </a:r>
          </a:p>
          <a:p>
            <a:r>
              <a:rPr lang="ru-RU" dirty="0" smtClean="0"/>
              <a:t>Дано: </a:t>
            </a:r>
            <a:r>
              <a:rPr lang="en-US" dirty="0" smtClean="0"/>
              <a:t>c</a:t>
            </a:r>
            <a:r>
              <a:rPr lang="ru-RU" dirty="0" smtClean="0"/>
              <a:t>=880 Дж/кг∙</a:t>
            </a:r>
            <a:r>
              <a:rPr lang="ru-RU" baseline="30000" dirty="0" smtClean="0"/>
              <a:t>0</a:t>
            </a:r>
            <a:r>
              <a:rPr lang="ru-RU" dirty="0" smtClean="0"/>
              <a:t>С; </a:t>
            </a:r>
            <a:r>
              <a:rPr lang="el-GR" dirty="0" smtClean="0"/>
              <a:t>ρ</a:t>
            </a:r>
            <a:r>
              <a:rPr lang="ru-RU" dirty="0" smtClean="0"/>
              <a:t>=1800 кг/м</a:t>
            </a:r>
            <a:r>
              <a:rPr lang="en-US" baseline="30000" dirty="0" smtClean="0"/>
              <a:t>3</a:t>
            </a:r>
            <a:r>
              <a:rPr lang="ru-RU" dirty="0" smtClean="0"/>
              <a:t>; а=12см; в=6см; с=25см; ∆</a:t>
            </a:r>
            <a:r>
              <a:rPr lang="en-US" dirty="0" smtClean="0"/>
              <a:t>t</a:t>
            </a:r>
            <a:r>
              <a:rPr lang="ru-RU" dirty="0" smtClean="0"/>
              <a:t>=300</a:t>
            </a:r>
            <a:r>
              <a:rPr lang="en-US" baseline="30000" dirty="0" smtClean="0"/>
              <a:t>0</a:t>
            </a:r>
            <a:r>
              <a:rPr lang="ru-RU" dirty="0" smtClean="0"/>
              <a:t>С; </a:t>
            </a:r>
            <a:r>
              <a:rPr lang="en-US" dirty="0" smtClean="0"/>
              <a:t>Q</a:t>
            </a:r>
            <a:r>
              <a:rPr lang="ru-RU" dirty="0" smtClean="0"/>
              <a:t>-?</a:t>
            </a:r>
            <a:endParaRPr lang="en-US" dirty="0" smtClean="0"/>
          </a:p>
          <a:p>
            <a:r>
              <a:rPr lang="en-US" dirty="0" smtClean="0"/>
              <a:t>Q=</a:t>
            </a:r>
            <a:r>
              <a:rPr lang="en-US" dirty="0" err="1" smtClean="0"/>
              <a:t>c∙m</a:t>
            </a:r>
            <a:r>
              <a:rPr lang="en-US" dirty="0" smtClean="0"/>
              <a:t>∙∆t             m=</a:t>
            </a:r>
            <a:r>
              <a:rPr lang="el-GR" dirty="0" smtClean="0"/>
              <a:t>ρ∙</a:t>
            </a:r>
            <a:r>
              <a:rPr lang="en-US" dirty="0" smtClean="0"/>
              <a:t>V            </a:t>
            </a:r>
            <a:r>
              <a:rPr lang="en-US" dirty="0" err="1" smtClean="0"/>
              <a:t>V</a:t>
            </a:r>
            <a:r>
              <a:rPr lang="en-US" dirty="0" smtClean="0"/>
              <a:t>=</a:t>
            </a:r>
            <a:r>
              <a:rPr lang="en-US" dirty="0" err="1" smtClean="0"/>
              <a:t>a∙b∙c</a:t>
            </a:r>
            <a:endParaRPr lang="en-US" dirty="0" smtClean="0"/>
          </a:p>
          <a:p>
            <a:r>
              <a:rPr lang="en-US" dirty="0" smtClean="0"/>
              <a:t>V=</a:t>
            </a:r>
            <a:r>
              <a:rPr lang="ru-RU" dirty="0" smtClean="0"/>
              <a:t>12см∙6см∙25см=1800 см</a:t>
            </a:r>
            <a:r>
              <a:rPr lang="ru-RU" baseline="30000" dirty="0" smtClean="0"/>
              <a:t>3</a:t>
            </a:r>
            <a:r>
              <a:rPr lang="ru-RU" dirty="0" smtClean="0"/>
              <a:t>=1800∙10</a:t>
            </a:r>
            <a:r>
              <a:rPr lang="ru-RU" baseline="30000" dirty="0" smtClean="0"/>
              <a:t>-6</a:t>
            </a:r>
            <a:r>
              <a:rPr lang="ru-RU" dirty="0" smtClean="0"/>
              <a:t>м</a:t>
            </a:r>
            <a:r>
              <a:rPr lang="ru-RU" baseline="30000" dirty="0" smtClean="0"/>
              <a:t>3</a:t>
            </a:r>
            <a:r>
              <a:rPr lang="ru-RU" dirty="0" smtClean="0"/>
              <a:t>=1,8∙10</a:t>
            </a:r>
            <a:r>
              <a:rPr lang="ru-RU" baseline="30000" dirty="0" smtClean="0"/>
              <a:t>-3</a:t>
            </a:r>
            <a:r>
              <a:rPr lang="ru-RU" dirty="0" smtClean="0"/>
              <a:t>м</a:t>
            </a:r>
            <a:r>
              <a:rPr lang="ru-RU" baseline="30000" dirty="0" smtClean="0"/>
              <a:t>3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en-US" dirty="0" smtClean="0"/>
              <a:t>m=</a:t>
            </a:r>
            <a:r>
              <a:rPr lang="ru-RU" dirty="0" smtClean="0"/>
              <a:t>1800 кг/м</a:t>
            </a:r>
            <a:r>
              <a:rPr lang="en-US" baseline="30000" dirty="0" smtClean="0"/>
              <a:t>3</a:t>
            </a:r>
            <a:r>
              <a:rPr lang="ru-RU" dirty="0" smtClean="0"/>
              <a:t>∙1,8∙10</a:t>
            </a:r>
            <a:r>
              <a:rPr lang="ru-RU" baseline="30000" dirty="0" smtClean="0"/>
              <a:t>-3</a:t>
            </a:r>
            <a:r>
              <a:rPr lang="ru-RU" dirty="0" smtClean="0"/>
              <a:t>м</a:t>
            </a:r>
            <a:r>
              <a:rPr lang="ru-RU" baseline="30000" dirty="0" smtClean="0"/>
              <a:t>3</a:t>
            </a:r>
            <a:r>
              <a:rPr lang="ru-RU" dirty="0" smtClean="0"/>
              <a:t> =3,24 кг</a:t>
            </a:r>
            <a:endParaRPr lang="en-US" dirty="0" smtClean="0"/>
          </a:p>
          <a:p>
            <a:r>
              <a:rPr lang="en-US" dirty="0" smtClean="0"/>
              <a:t>Q=</a:t>
            </a:r>
            <a:r>
              <a:rPr lang="ru-RU" dirty="0" smtClean="0"/>
              <a:t>880 Дж/кг∙</a:t>
            </a:r>
            <a:r>
              <a:rPr lang="ru-RU" baseline="30000" dirty="0" smtClean="0"/>
              <a:t>0</a:t>
            </a:r>
            <a:r>
              <a:rPr lang="ru-RU" dirty="0" smtClean="0"/>
              <a:t>С ∙3,24 кг∙300</a:t>
            </a:r>
            <a:r>
              <a:rPr lang="ru-RU" baseline="30000" dirty="0" smtClean="0"/>
              <a:t>0</a:t>
            </a:r>
            <a:r>
              <a:rPr lang="ru-RU" dirty="0" smtClean="0"/>
              <a:t>С=855360 Дж</a:t>
            </a:r>
            <a:endParaRPr lang="en-US" dirty="0" smtClean="0"/>
          </a:p>
          <a:p>
            <a:r>
              <a:rPr lang="ru-RU" dirty="0" smtClean="0"/>
              <a:t>Ответ: </a:t>
            </a:r>
            <a:r>
              <a:rPr lang="en-US" dirty="0" smtClean="0"/>
              <a:t>Q=</a:t>
            </a:r>
            <a:r>
              <a:rPr lang="ru-RU" dirty="0" smtClean="0"/>
              <a:t>855,36 кДж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ru-RU" b="1" dirty="0" smtClean="0"/>
              <a:t>Задача 10.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66801"/>
            <a:ext cx="9144000" cy="2819400"/>
          </a:xfrm>
        </p:spPr>
        <p:txBody>
          <a:bodyPr/>
          <a:lstStyle/>
          <a:p>
            <a:r>
              <a:rPr lang="ru-RU" dirty="0" smtClean="0"/>
              <a:t>Стальной и чугунной болванкам передали по 100 кДж теплоты. Какая из них нагрелась сильнее, если каждая весит 70 г?</a:t>
            </a:r>
          </a:p>
          <a:p>
            <a:r>
              <a:rPr lang="ru-RU" dirty="0" smtClean="0"/>
              <a:t>Удельная теплоемкость чугуна больше, поэтому изменение его температуры меньше.</a:t>
            </a:r>
            <a:endParaRPr lang="ru-RU" dirty="0"/>
          </a:p>
        </p:txBody>
      </p:sp>
      <p:pic>
        <p:nvPicPr>
          <p:cNvPr id="4" name="Содержимое 3" descr="21.t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133600" y="3820886"/>
            <a:ext cx="7086600" cy="3037114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4419600"/>
            <a:ext cx="2828779" cy="1545131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Задача 11.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Какое количество теплоты выделится при сгорании куска торфа, размерами </a:t>
            </a:r>
            <a:br>
              <a:rPr lang="ru-RU" dirty="0" smtClean="0"/>
            </a:br>
            <a:r>
              <a:rPr lang="ru-RU" dirty="0" smtClean="0"/>
              <a:t>0,5м </a:t>
            </a:r>
            <a:r>
              <a:rPr lang="ru-RU" dirty="0" err="1" smtClean="0"/>
              <a:t>х</a:t>
            </a:r>
            <a:r>
              <a:rPr lang="ru-RU" dirty="0" smtClean="0"/>
              <a:t> 20см </a:t>
            </a:r>
            <a:r>
              <a:rPr lang="ru-RU" dirty="0" err="1" smtClean="0"/>
              <a:t>х</a:t>
            </a:r>
            <a:r>
              <a:rPr lang="ru-RU" dirty="0" smtClean="0"/>
              <a:t> 30см?</a:t>
            </a:r>
          </a:p>
          <a:p>
            <a:r>
              <a:rPr lang="ru-RU" dirty="0" smtClean="0"/>
              <a:t>Плотность торфа 1500 кг/м</a:t>
            </a:r>
            <a:r>
              <a:rPr lang="ru-RU" baseline="30000" dirty="0" smtClean="0"/>
              <a:t>3</a:t>
            </a:r>
            <a:r>
              <a:rPr lang="ru-RU" dirty="0" smtClean="0"/>
              <a:t> .</a:t>
            </a:r>
          </a:p>
          <a:p>
            <a:r>
              <a:rPr lang="ru-RU" dirty="0" smtClean="0"/>
              <a:t>Ответ: 630 МДж</a:t>
            </a:r>
            <a:endParaRPr lang="ru-RU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/>
          <a:lstStyle/>
          <a:p>
            <a:r>
              <a:rPr lang="ru-RU" dirty="0" smtClean="0"/>
              <a:t>Сжигается топливо – нагревается вода (общий прием решения задач)</a:t>
            </a:r>
            <a:endParaRPr lang="ru-RU" dirty="0"/>
          </a:p>
        </p:txBody>
      </p:sp>
      <p:pic>
        <p:nvPicPr>
          <p:cNvPr id="54274" name="Picture 2" descr="E:\мои документы\Мои рисунки\105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207220" y="1828800"/>
            <a:ext cx="8688993" cy="38100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Задачи 6, 7.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ru-RU" dirty="0" smtClean="0"/>
              <a:t>Сколько воды, взятой при температуре 14</a:t>
            </a:r>
            <a:r>
              <a:rPr lang="ru-RU" baseline="30000" dirty="0" smtClean="0"/>
              <a:t>0</a:t>
            </a:r>
            <a:r>
              <a:rPr lang="ru-RU" dirty="0" smtClean="0"/>
              <a:t> С, можно нагреть до 50</a:t>
            </a:r>
            <a:r>
              <a:rPr lang="ru-RU" baseline="30000" dirty="0" smtClean="0"/>
              <a:t>0</a:t>
            </a:r>
            <a:r>
              <a:rPr lang="ru-RU" dirty="0" smtClean="0"/>
              <a:t> С, сжигая спирт массой 30г и считая, что вся энергия, выделяемая при горении спирта, пойдет на нагревание воды?</a:t>
            </a:r>
          </a:p>
          <a:p>
            <a:r>
              <a:rPr lang="ru-RU" dirty="0" smtClean="0"/>
              <a:t>Ответ: ≈5,3 кг.</a:t>
            </a:r>
          </a:p>
          <a:p>
            <a:r>
              <a:rPr lang="ru-RU" dirty="0" smtClean="0"/>
              <a:t>На сколько изменится температура воды, масса которой 22 кг, если ей передать всю энергию, выделившуюся при сгорании </a:t>
            </a:r>
            <a:br>
              <a:rPr lang="ru-RU" dirty="0" smtClean="0"/>
            </a:br>
            <a:r>
              <a:rPr lang="ru-RU" dirty="0" smtClean="0"/>
              <a:t>керосина массой 10 г?</a:t>
            </a:r>
          </a:p>
          <a:p>
            <a:r>
              <a:rPr lang="ru-RU" dirty="0" smtClean="0"/>
              <a:t>Ответ: увеличится ≈ на 5</a:t>
            </a:r>
            <a:r>
              <a:rPr lang="ru-RU" baseline="30000" dirty="0" smtClean="0"/>
              <a:t>0</a:t>
            </a:r>
            <a:r>
              <a:rPr lang="ru-RU" dirty="0" smtClean="0"/>
              <a:t> С.</a:t>
            </a:r>
            <a:endParaRPr lang="ru-RU" dirty="0"/>
          </a:p>
        </p:txBody>
      </p:sp>
      <p:pic>
        <p:nvPicPr>
          <p:cNvPr id="4" name="Рисунок 3" descr="6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0"/>
            <a:ext cx="1360714" cy="1143000"/>
          </a:xfrm>
          <a:prstGeom prst="rect">
            <a:avLst/>
          </a:prstGeom>
        </p:spPr>
      </p:pic>
      <p:pic>
        <p:nvPicPr>
          <p:cNvPr id="5" name="Рисунок 4" descr="30R2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F"/>
              </a:clrFrom>
              <a:clrTo>
                <a:srgbClr val="FEFEFF">
                  <a:alpha val="0"/>
                </a:srgbClr>
              </a:clrTo>
            </a:clrChange>
            <a:lum bright="-10000"/>
          </a:blip>
          <a:stretch>
            <a:fillRect/>
          </a:stretch>
        </p:blipFill>
        <p:spPr>
          <a:xfrm>
            <a:off x="7589520" y="4114800"/>
            <a:ext cx="1554480" cy="25908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Задача 8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1752600"/>
          </a:xfrm>
        </p:spPr>
        <p:txBody>
          <a:bodyPr/>
          <a:lstStyle/>
          <a:p>
            <a:r>
              <a:rPr lang="ru-RU" dirty="0" smtClean="0"/>
              <a:t>На сколько больше теплоты выделится при полном сгорании бензина массой 2 кг, чем при сгорании сухих березовых дров той же массы?</a:t>
            </a:r>
            <a:endParaRPr lang="ru-RU" dirty="0"/>
          </a:p>
        </p:txBody>
      </p:sp>
      <p:pic>
        <p:nvPicPr>
          <p:cNvPr id="2050" name="Picture 2" descr="E:\мои документы\Мои рисунки\1040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268421" y="3048000"/>
            <a:ext cx="8875579" cy="29718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Задача 9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24001"/>
            <a:ext cx="9144000" cy="2057400"/>
          </a:xfrm>
        </p:spPr>
        <p:txBody>
          <a:bodyPr/>
          <a:lstStyle/>
          <a:p>
            <a:r>
              <a:rPr lang="ru-RU" dirty="0" smtClean="0"/>
              <a:t>Во сколько раз больше выделится теплоты при полном сгорании водорода массой 1 кг, чем при полном сгорании сухих березовых дров той же массы?</a:t>
            </a:r>
            <a:endParaRPr lang="ru-RU" dirty="0"/>
          </a:p>
        </p:txBody>
      </p:sp>
      <p:pic>
        <p:nvPicPr>
          <p:cNvPr id="3074" name="Picture 2" descr="E:\мои документы\Мои рисунки\104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152400" y="3657600"/>
            <a:ext cx="8875986" cy="25908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Задача 10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1752599"/>
          </a:xfrm>
        </p:spPr>
        <p:txBody>
          <a:bodyPr/>
          <a:lstStyle/>
          <a:p>
            <a:r>
              <a:rPr lang="ru-RU" dirty="0" smtClean="0"/>
              <a:t>Смешали бензин массой 2 кг и керосин массой 3 кг. Какое количество теплоты выделится при полном сгорании полученного топлива?</a:t>
            </a:r>
            <a:endParaRPr lang="ru-RU" dirty="0"/>
          </a:p>
        </p:txBody>
      </p:sp>
      <p:pic>
        <p:nvPicPr>
          <p:cNvPr id="4098" name="Picture 2" descr="E:\мои документы\Мои рисунки\1042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0" y="3200400"/>
            <a:ext cx="9141125" cy="28194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914400"/>
          </a:xfrm>
        </p:spPr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Проверка домашнего задания: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6388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В чем заключается принцип горения?</a:t>
            </a:r>
          </a:p>
          <a:p>
            <a:pPr marL="514350" indent="-514350">
              <a:buAutoNum type="arabicPeriod"/>
            </a:pPr>
            <a:r>
              <a:rPr lang="ru-RU" dirty="0" smtClean="0"/>
              <a:t>Что такое удельная теплота сгорания топлива?</a:t>
            </a:r>
          </a:p>
          <a:p>
            <a:pPr marL="514350" indent="-514350">
              <a:buAutoNum type="arabicPeriod"/>
            </a:pPr>
            <a:r>
              <a:rPr lang="ru-RU" dirty="0" smtClean="0"/>
              <a:t>В каких единицах измеряют удельную теплоту сгорания топлива?</a:t>
            </a:r>
          </a:p>
          <a:p>
            <a:pPr marL="514350" indent="-514350">
              <a:buAutoNum type="arabicPeriod"/>
            </a:pPr>
            <a:r>
              <a:rPr lang="ru-RU" dirty="0" smtClean="0"/>
              <a:t>Что означает выражение «удельная теплота сгорания топлива равна …»?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 вычисляют количество теплоты, выделяемое при сгорании топлива?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Приведите примеры превращения механической энергии во внутреннюю и внутренней в механическую.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Приведите примеры перехода энергии от одного тела к другому.</a:t>
            </a:r>
          </a:p>
          <a:p>
            <a:pPr marL="514350" indent="-514350">
              <a:buAutoNum type="arabicPeriod"/>
            </a:pPr>
            <a:r>
              <a:rPr lang="ru-RU" dirty="0" smtClean="0"/>
              <a:t>В чем состоит закон сохранения механической энергии?</a:t>
            </a:r>
          </a:p>
          <a:p>
            <a:pPr marL="514350" indent="-514350">
              <a:buAutoNum type="arabicPeriod"/>
            </a:pPr>
            <a:r>
              <a:rPr lang="ru-RU" dirty="0" smtClean="0"/>
              <a:t>Чем он отличается от закона сохранения и превращения энергии?</a:t>
            </a:r>
            <a:endParaRPr lang="ru-RU" dirty="0"/>
          </a:p>
        </p:txBody>
      </p:sp>
      <p:pic>
        <p:nvPicPr>
          <p:cNvPr id="7" name="Picture 2" descr="C:\Documents and Settings\Admin\Мои документы\Мои рисунки\Копия горение.tif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666" y="3962400"/>
            <a:ext cx="9029334" cy="28956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Задача 11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24001"/>
            <a:ext cx="9144000" cy="24384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топке котла парового двигателя сожгли торф массой 20 т. Какой массой каменного угля можно было бы заменить сгоревший торф? </a:t>
            </a:r>
            <a:br>
              <a:rPr lang="ru-RU" dirty="0" smtClean="0"/>
            </a:br>
            <a:r>
              <a:rPr lang="ru-RU" dirty="0" smtClean="0"/>
              <a:t>(Удельную теплоту сгорания торфа принять равной 1,5 • 107 Дж/кг.)</a:t>
            </a:r>
            <a:endParaRPr lang="ru-RU" dirty="0"/>
          </a:p>
        </p:txBody>
      </p:sp>
      <p:pic>
        <p:nvPicPr>
          <p:cNvPr id="5122" name="Picture 2" descr="E:\мои документы\Мои рисунки\104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762000" y="3886200"/>
            <a:ext cx="6934200" cy="29718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0" y="3505200"/>
            <a:ext cx="9144000" cy="3352800"/>
          </a:xfrm>
          <a:prstGeom prst="horizontalScrol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343400"/>
          </a:xfrm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rmAutofit/>
          </a:bodyPr>
          <a:lstStyle/>
          <a:p>
            <a: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Домашнее задание.</a:t>
            </a:r>
            <a:endParaRPr lang="ru-RU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2438400"/>
          </a:xfrm>
        </p:spPr>
        <p:txBody>
          <a:bodyPr>
            <a:normAutofit/>
          </a:bodyPr>
          <a:lstStyle/>
          <a:p>
            <a:r>
              <a:rPr lang="ru-RU" sz="4800" b="1" i="1" dirty="0" smtClean="0"/>
              <a:t>Конспект урока.</a:t>
            </a:r>
          </a:p>
          <a:p>
            <a:r>
              <a:rPr lang="ru-RU" sz="4800" b="1" i="1" dirty="0" smtClean="0"/>
              <a:t>Индивидуальные задания.</a:t>
            </a:r>
            <a:endParaRPr lang="ru-RU" sz="4800" b="1" i="1" dirty="0"/>
          </a:p>
        </p:txBody>
      </p:sp>
      <p:pic>
        <p:nvPicPr>
          <p:cNvPr id="5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4"/>
          <a:stretch>
            <a:fillRect/>
          </a:stretch>
        </p:blipFill>
        <p:spPr>
          <a:xfrm>
            <a:off x="8305800" y="4648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6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399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ru-RU" b="1" dirty="0" smtClean="0"/>
              <a:t>Проверка упражнения 5 (1):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486400"/>
          </a:xfrm>
        </p:spPr>
        <p:txBody>
          <a:bodyPr>
            <a:normAutofit/>
          </a:bodyPr>
          <a:lstStyle/>
          <a:p>
            <a:r>
              <a:rPr lang="ru-RU" dirty="0" smtClean="0"/>
              <a:t>Какое количество теплоты выделяется при полном сгорании древесного угля массой 15 кг? Спирта массой 200 г?</a:t>
            </a:r>
          </a:p>
          <a:p>
            <a:r>
              <a:rPr lang="ru-RU" dirty="0" smtClean="0"/>
              <a:t>Дано: </a:t>
            </a:r>
            <a:r>
              <a:rPr lang="en-US" dirty="0" smtClean="0"/>
              <a:t>m</a:t>
            </a:r>
            <a:r>
              <a:rPr lang="ru-RU" baseline="-25000" dirty="0" smtClean="0"/>
              <a:t>у</a:t>
            </a:r>
            <a:r>
              <a:rPr lang="ru-RU" dirty="0" smtClean="0"/>
              <a:t>=15 кг; </a:t>
            </a:r>
            <a:r>
              <a:rPr lang="en-US" dirty="0" smtClean="0"/>
              <a:t>q</a:t>
            </a:r>
            <a:r>
              <a:rPr lang="ru-RU" baseline="-25000" dirty="0" smtClean="0"/>
              <a:t>у</a:t>
            </a:r>
            <a:r>
              <a:rPr lang="ru-RU" dirty="0" smtClean="0"/>
              <a:t>=3,4∙10</a:t>
            </a:r>
            <a:r>
              <a:rPr lang="ru-RU" baseline="30000" dirty="0" smtClean="0"/>
              <a:t>7</a:t>
            </a:r>
            <a:r>
              <a:rPr lang="ru-RU" dirty="0" smtClean="0"/>
              <a:t>Дж/кг; </a:t>
            </a:r>
            <a:r>
              <a:rPr lang="en-US" dirty="0" smtClean="0"/>
              <a:t>m</a:t>
            </a:r>
            <a:r>
              <a:rPr lang="ru-RU" baseline="-25000" dirty="0" smtClean="0"/>
              <a:t>с</a:t>
            </a:r>
            <a:r>
              <a:rPr lang="ru-RU" dirty="0" smtClean="0"/>
              <a:t>=0,2 кг; </a:t>
            </a:r>
            <a:r>
              <a:rPr lang="en-US" dirty="0" smtClean="0"/>
              <a:t>q</a:t>
            </a:r>
            <a:r>
              <a:rPr lang="ru-RU" baseline="-25000" dirty="0" smtClean="0"/>
              <a:t>с</a:t>
            </a:r>
            <a:r>
              <a:rPr lang="ru-RU" dirty="0" smtClean="0"/>
              <a:t>=2,7∙10</a:t>
            </a:r>
            <a:r>
              <a:rPr lang="ru-RU" baseline="30000" dirty="0" smtClean="0"/>
              <a:t>7</a:t>
            </a:r>
            <a:r>
              <a:rPr lang="ru-RU" dirty="0" smtClean="0"/>
              <a:t>Дж/кг; </a:t>
            </a:r>
            <a:r>
              <a:rPr lang="en-US" dirty="0" smtClean="0"/>
              <a:t>Q</a:t>
            </a:r>
            <a:r>
              <a:rPr lang="ru-RU" baseline="-25000" dirty="0" err="1" smtClean="0"/>
              <a:t>у</a:t>
            </a:r>
            <a:r>
              <a:rPr lang="ru-RU" dirty="0" err="1" smtClean="0"/>
              <a:t>=</a:t>
            </a:r>
            <a:r>
              <a:rPr lang="ru-RU" dirty="0" smtClean="0"/>
              <a:t>? </a:t>
            </a:r>
            <a:r>
              <a:rPr lang="en-US" dirty="0" smtClean="0"/>
              <a:t>Q</a:t>
            </a:r>
            <a:r>
              <a:rPr lang="ru-RU" baseline="-25000" dirty="0" err="1" smtClean="0"/>
              <a:t>с</a:t>
            </a:r>
            <a:r>
              <a:rPr lang="ru-RU" dirty="0" err="1" smtClean="0"/>
              <a:t>=</a:t>
            </a:r>
            <a:r>
              <a:rPr lang="ru-RU" dirty="0" smtClean="0"/>
              <a:t>?</a:t>
            </a:r>
          </a:p>
          <a:p>
            <a:r>
              <a:rPr lang="ru-RU" dirty="0" smtClean="0"/>
              <a:t>Используется формула: </a:t>
            </a:r>
            <a:r>
              <a:rPr lang="en-US" dirty="0" smtClean="0"/>
              <a:t>Q=</a:t>
            </a:r>
            <a:r>
              <a:rPr lang="en-US" dirty="0" err="1" smtClean="0"/>
              <a:t>qm</a:t>
            </a:r>
            <a:endParaRPr lang="en-US" dirty="0" smtClean="0"/>
          </a:p>
          <a:p>
            <a:r>
              <a:rPr lang="en-US" dirty="0" smtClean="0"/>
              <a:t>Q</a:t>
            </a:r>
            <a:r>
              <a:rPr lang="ru-RU" baseline="-25000" dirty="0" smtClean="0"/>
              <a:t>у</a:t>
            </a:r>
            <a:r>
              <a:rPr lang="ru-RU" dirty="0" smtClean="0"/>
              <a:t>=3,4∙10</a:t>
            </a:r>
            <a:r>
              <a:rPr lang="ru-RU" baseline="30000" dirty="0" smtClean="0"/>
              <a:t>7</a:t>
            </a:r>
            <a:r>
              <a:rPr lang="ru-RU" dirty="0" smtClean="0"/>
              <a:t>Дж/кг∙15 кг=7,65 ГДж</a:t>
            </a:r>
            <a:endParaRPr lang="en-US" dirty="0" smtClean="0"/>
          </a:p>
          <a:p>
            <a:r>
              <a:rPr lang="en-US" dirty="0" smtClean="0"/>
              <a:t>Q</a:t>
            </a:r>
            <a:r>
              <a:rPr lang="en-US" baseline="-25000" dirty="0" smtClean="0"/>
              <a:t>c</a:t>
            </a:r>
            <a:r>
              <a:rPr lang="en-US" dirty="0" smtClean="0"/>
              <a:t>=</a:t>
            </a:r>
            <a:r>
              <a:rPr lang="ru-RU" dirty="0" smtClean="0"/>
              <a:t>2,7∙10</a:t>
            </a:r>
            <a:r>
              <a:rPr lang="ru-RU" baseline="30000" dirty="0" smtClean="0"/>
              <a:t>7</a:t>
            </a:r>
            <a:r>
              <a:rPr lang="ru-RU" dirty="0" smtClean="0"/>
              <a:t>Дж/кг∙0,2 кг=5,4 МДж</a:t>
            </a:r>
          </a:p>
          <a:p>
            <a:r>
              <a:rPr lang="ru-RU" dirty="0" smtClean="0"/>
              <a:t>Ответ: </a:t>
            </a:r>
            <a:r>
              <a:rPr lang="en-US" dirty="0" smtClean="0"/>
              <a:t>Q</a:t>
            </a:r>
            <a:r>
              <a:rPr lang="ru-RU" baseline="-25000" dirty="0" smtClean="0"/>
              <a:t>у</a:t>
            </a:r>
            <a:r>
              <a:rPr lang="ru-RU" dirty="0" smtClean="0"/>
              <a:t>=7,65 ГДж;   </a:t>
            </a:r>
            <a:r>
              <a:rPr lang="en-US" dirty="0" smtClean="0"/>
              <a:t>Q</a:t>
            </a:r>
            <a:r>
              <a:rPr lang="en-US" baseline="-25000" dirty="0" smtClean="0"/>
              <a:t>c</a:t>
            </a:r>
            <a:r>
              <a:rPr lang="en-US" dirty="0" smtClean="0"/>
              <a:t>=</a:t>
            </a:r>
            <a:r>
              <a:rPr lang="ru-RU" dirty="0" smtClean="0"/>
              <a:t>5,4 МДж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ru-RU" b="1" dirty="0" smtClean="0"/>
              <a:t>Проверка упражнения 5 (2):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r>
              <a:rPr lang="ru-RU" dirty="0" smtClean="0"/>
              <a:t>Сколько теплоты выделится при полном сгорании керосина, объем которого равен 2 л, а плотность 800 кг/м</a:t>
            </a:r>
            <a:r>
              <a:rPr lang="ru-RU" baseline="30000" dirty="0" smtClean="0"/>
              <a:t>3</a:t>
            </a:r>
            <a:r>
              <a:rPr lang="ru-RU" dirty="0" smtClean="0"/>
              <a:t>? Нефти, масса которой 2,5 т?</a:t>
            </a:r>
          </a:p>
          <a:p>
            <a:r>
              <a:rPr lang="ru-RU" dirty="0" smtClean="0"/>
              <a:t>Масса керосина находится как произведение его объема на плотность: </a:t>
            </a:r>
            <a:r>
              <a:rPr lang="en-US" dirty="0" smtClean="0"/>
              <a:t>m=</a:t>
            </a:r>
            <a:r>
              <a:rPr lang="el-GR" dirty="0" smtClean="0"/>
              <a:t>ρ∙</a:t>
            </a:r>
            <a:r>
              <a:rPr lang="en-US" dirty="0" smtClean="0"/>
              <a:t>V</a:t>
            </a:r>
            <a:r>
              <a:rPr lang="ru-RU" dirty="0" smtClean="0"/>
              <a:t>, </a:t>
            </a:r>
          </a:p>
          <a:p>
            <a:r>
              <a:rPr lang="ru-RU" dirty="0" smtClean="0"/>
              <a:t>тогда </a:t>
            </a:r>
            <a:r>
              <a:rPr lang="en-US" dirty="0" smtClean="0"/>
              <a:t>Q=q∙</a:t>
            </a:r>
            <a:r>
              <a:rPr lang="el-GR" dirty="0" smtClean="0"/>
              <a:t>ρ∙</a:t>
            </a:r>
            <a:r>
              <a:rPr lang="en-US" dirty="0" smtClean="0"/>
              <a:t>V, </a:t>
            </a:r>
            <a:endParaRPr lang="ru-RU" dirty="0" smtClean="0"/>
          </a:p>
          <a:p>
            <a:r>
              <a:rPr lang="en-US" dirty="0" smtClean="0"/>
              <a:t>Q=</a:t>
            </a:r>
            <a:r>
              <a:rPr lang="ru-RU" dirty="0" smtClean="0"/>
              <a:t>4,6∙10</a:t>
            </a:r>
            <a:r>
              <a:rPr lang="ru-RU" baseline="30000" dirty="0" smtClean="0"/>
              <a:t>7</a:t>
            </a:r>
            <a:r>
              <a:rPr lang="ru-RU" dirty="0" smtClean="0"/>
              <a:t>Дж/кг∙ 800 кг/м</a:t>
            </a:r>
            <a:r>
              <a:rPr lang="ru-RU" baseline="30000" dirty="0" smtClean="0"/>
              <a:t>3</a:t>
            </a:r>
            <a:r>
              <a:rPr lang="ru-RU" dirty="0" smtClean="0"/>
              <a:t> ∙2∙10</a:t>
            </a:r>
            <a:r>
              <a:rPr lang="ru-RU" baseline="30000" dirty="0" smtClean="0"/>
              <a:t>-3</a:t>
            </a:r>
            <a:r>
              <a:rPr lang="ru-RU" dirty="0" smtClean="0"/>
              <a:t>м</a:t>
            </a:r>
            <a:r>
              <a:rPr lang="ru-RU" baseline="30000" dirty="0" smtClean="0"/>
              <a:t>3</a:t>
            </a:r>
            <a:r>
              <a:rPr lang="ru-RU" dirty="0" smtClean="0"/>
              <a:t>=73,6 МДж</a:t>
            </a:r>
          </a:p>
          <a:p>
            <a:r>
              <a:rPr lang="en-US" dirty="0" smtClean="0"/>
              <a:t>Q=</a:t>
            </a:r>
            <a:r>
              <a:rPr lang="en-US" dirty="0" err="1" smtClean="0"/>
              <a:t>mq</a:t>
            </a:r>
            <a:r>
              <a:rPr lang="ru-RU" dirty="0" smtClean="0"/>
              <a:t>=4,4∙10</a:t>
            </a:r>
            <a:r>
              <a:rPr lang="ru-RU" baseline="30000" dirty="0" smtClean="0"/>
              <a:t>7</a:t>
            </a:r>
            <a:r>
              <a:rPr lang="ru-RU" dirty="0" smtClean="0"/>
              <a:t>Дж/кг∙2,5∙10</a:t>
            </a:r>
            <a:r>
              <a:rPr lang="ru-RU" baseline="30000" dirty="0" smtClean="0"/>
              <a:t>3</a:t>
            </a:r>
            <a:r>
              <a:rPr lang="ru-RU" dirty="0" smtClean="0"/>
              <a:t>кг=11∙10</a:t>
            </a:r>
            <a:r>
              <a:rPr lang="ru-RU" baseline="30000" dirty="0" smtClean="0"/>
              <a:t>10</a:t>
            </a:r>
            <a:r>
              <a:rPr lang="ru-RU" dirty="0" smtClean="0"/>
              <a:t> Дж</a:t>
            </a:r>
          </a:p>
          <a:p>
            <a:r>
              <a:rPr lang="ru-RU" dirty="0" smtClean="0"/>
              <a:t>Ответ: </a:t>
            </a:r>
            <a:r>
              <a:rPr lang="en-US" dirty="0" smtClean="0"/>
              <a:t>Q</a:t>
            </a:r>
            <a:r>
              <a:rPr lang="ru-RU" baseline="-25000" dirty="0" smtClean="0"/>
              <a:t>к</a:t>
            </a:r>
            <a:r>
              <a:rPr lang="ru-RU" dirty="0" smtClean="0"/>
              <a:t>=73,6 МДж; </a:t>
            </a:r>
            <a:r>
              <a:rPr lang="en-US" dirty="0" smtClean="0"/>
              <a:t>Q</a:t>
            </a:r>
            <a:r>
              <a:rPr lang="ru-RU" baseline="-25000" dirty="0" smtClean="0"/>
              <a:t>н</a:t>
            </a:r>
            <a:r>
              <a:rPr lang="ru-RU" dirty="0" smtClean="0"/>
              <a:t>=11∙10</a:t>
            </a:r>
            <a:r>
              <a:rPr lang="ru-RU" baseline="30000" dirty="0" smtClean="0"/>
              <a:t>10</a:t>
            </a:r>
            <a:r>
              <a:rPr lang="ru-RU" dirty="0" smtClean="0"/>
              <a:t> Дж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b="1" dirty="0" smtClean="0"/>
              <a:t>Проверка упражнения 5 (3):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1752599"/>
          </a:xfrm>
        </p:spPr>
        <p:txBody>
          <a:bodyPr/>
          <a:lstStyle/>
          <a:p>
            <a:r>
              <a:rPr lang="ru-RU" dirty="0" smtClean="0"/>
              <a:t>При полном сгорании сухих дров выделилось 50000 кДж энергии. Какая масса дров сгорела?</a:t>
            </a:r>
          </a:p>
          <a:p>
            <a:r>
              <a:rPr lang="ru-RU" dirty="0" smtClean="0"/>
              <a:t>Из формулы </a:t>
            </a:r>
            <a:r>
              <a:rPr lang="en-US" dirty="0" smtClean="0"/>
              <a:t>Q=</a:t>
            </a:r>
            <a:r>
              <a:rPr lang="en-US" dirty="0" err="1" smtClean="0"/>
              <a:t>qm</a:t>
            </a:r>
            <a:r>
              <a:rPr lang="en-US" dirty="0" smtClean="0"/>
              <a:t> </a:t>
            </a:r>
            <a:r>
              <a:rPr lang="ru-RU" dirty="0" smtClean="0"/>
              <a:t>выразим массу дров: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3048000"/>
            <a:ext cx="1676400" cy="1485418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4974766"/>
            <a:ext cx="4343400" cy="1568909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5486400"/>
            <a:ext cx="2614083" cy="7239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123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2486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-228600" y="3276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ru-RU" b="1" dirty="0" smtClean="0"/>
              <a:t>Проверка упражнения 6: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Молот копра при падении ударяет о сваю и забивает ее в землю. Какие превращения и переходы энергии при этом происходят?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Какие превращения кинетической энергии происходят при торможении автомобиля?</a:t>
            </a:r>
          </a:p>
          <a:p>
            <a:pPr marL="514350" indent="-514350">
              <a:buAutoNum type="arabicPeriod"/>
            </a:pPr>
            <a:r>
              <a:rPr lang="ru-RU" dirty="0" smtClean="0"/>
              <a:t>Два одинаковых стальных шарика падают с одинаковой высоты. Один падает на стальную плиту и отскакивает вверх, другой падает в песок и застревает в нем. Какие переходы энергии происходят в каждом случае?</a:t>
            </a:r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RelaxedModerately"/>
            <a:lightRig rig="threePt" dir="t"/>
          </a:scene3d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Обобщение материала по теме «Тепловые явления»</a:t>
            </a:r>
            <a:endParaRPr lang="ru-RU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Физический диктант: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Как найти массу тела, если известны его объем и плотность?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 найти объем тела, если известны его длина, ширина и высота?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Переведите объем тела в метры кубические: 4 л = … 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 какой формуле определяют количество теплоты, необходимое для нагревания тела?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 какой формуле определяют количество теплоты, отданное телом при остывании?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 из этой формулы выразить изменение температуры?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 из этой формулы выразить удельную теплоемкость вещества?</a:t>
            </a:r>
          </a:p>
          <a:p>
            <a:pPr marL="514350" indent="-514350">
              <a:buAutoNum type="arabicPeriod"/>
            </a:pPr>
            <a:r>
              <a:rPr lang="ru-RU" dirty="0" smtClean="0"/>
              <a:t>В каких единицах измеряют удельную теплоемкость вещества?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 какой формуле определяют количество теплоты, выделяющееся при сгорании топлива?</a:t>
            </a:r>
          </a:p>
          <a:p>
            <a:pPr marL="514350" indent="-514350">
              <a:buAutoNum type="arabicPeriod"/>
            </a:pPr>
            <a:r>
              <a:rPr lang="ru-RU" dirty="0" smtClean="0"/>
              <a:t>В каких единицах измеряют удельную теплоту сгорания топлива?</a:t>
            </a:r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213360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Что означает удельная теплоемкость вещества?</a:t>
            </a:r>
            <a:endParaRPr lang="ru-RU" sz="6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21.tif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2209800"/>
            <a:ext cx="9144000" cy="4648200"/>
          </a:xfr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859</Words>
  <Application>Microsoft Office PowerPoint</Application>
  <PresentationFormat>Экран (4:3)</PresentationFormat>
  <Paragraphs>92</Paragraphs>
  <Slides>21</Slides>
  <Notes>8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 Решение задач. Обобщающее повторение по теме «Тепловые явления»</vt:lpstr>
      <vt:lpstr>Проверка домашнего задания:</vt:lpstr>
      <vt:lpstr>Проверка упражнения 5 (1):</vt:lpstr>
      <vt:lpstr>Проверка упражнения 5 (2):</vt:lpstr>
      <vt:lpstr>Проверка упражнения 5 (3):</vt:lpstr>
      <vt:lpstr>Проверка упражнения 6:</vt:lpstr>
      <vt:lpstr>Обобщение материала по теме «Тепловые явления»</vt:lpstr>
      <vt:lpstr>Физический диктант:</vt:lpstr>
      <vt:lpstr>Что означает удельная теплоемкость вещества?</vt:lpstr>
      <vt:lpstr>Что означает удельная теплота сгорания топлива?</vt:lpstr>
      <vt:lpstr>Решение  задач.</vt:lpstr>
      <vt:lpstr>Задача 9.</vt:lpstr>
      <vt:lpstr>Задача 10.</vt:lpstr>
      <vt:lpstr>Задача 11.</vt:lpstr>
      <vt:lpstr>Сжигается топливо – нагревается вода (общий прием решения задач)</vt:lpstr>
      <vt:lpstr>Задачи 6, 7.</vt:lpstr>
      <vt:lpstr>Задача 8</vt:lpstr>
      <vt:lpstr>Задача 9</vt:lpstr>
      <vt:lpstr>Задача 10</vt:lpstr>
      <vt:lpstr>Задача 11</vt:lpstr>
      <vt:lpstr>Домашнее задание.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11, 12.               13.10.2009 г. Решение задач. Обобщающее повторение по теме «Тепловые явления»</dc:title>
  <cp:lastModifiedBy>Natalia</cp:lastModifiedBy>
  <cp:revision>25</cp:revision>
  <dcterms:modified xsi:type="dcterms:W3CDTF">2013-12-11T16:01:03Z</dcterms:modified>
</cp:coreProperties>
</file>