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6" r:id="rId10"/>
    <p:sldId id="267" r:id="rId11"/>
    <p:sldId id="268" r:id="rId12"/>
    <p:sldId id="269" r:id="rId13"/>
    <p:sldId id="270" r:id="rId14"/>
    <p:sldId id="271" r:id="rId15"/>
    <p:sldId id="274" r:id="rId16"/>
    <p:sldId id="275" r:id="rId17"/>
    <p:sldId id="277" r:id="rId18"/>
    <p:sldId id="279" r:id="rId19"/>
    <p:sldId id="280" r:id="rId20"/>
    <p:sldId id="281" r:id="rId21"/>
    <p:sldId id="282" r:id="rId22"/>
    <p:sldId id="283" r:id="rId23"/>
    <p:sldId id="285" r:id="rId24"/>
    <p:sldId id="286" r:id="rId25"/>
    <p:sldId id="287" r:id="rId26"/>
    <p:sldId id="288" r:id="rId27"/>
    <p:sldId id="289" r:id="rId28"/>
    <p:sldId id="290" r:id="rId2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9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698E71-76E5-4C45-9A82-B03BBD4BC293}" type="datetimeFigureOut">
              <a:rPr lang="ru-RU" smtClean="0"/>
              <a:pPr/>
              <a:t>12.09.2013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CCAE08-759C-418B-A6B9-0C7176E78E4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Прямоугольник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56" name="Прямоугольник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Прямоугольник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Прямоугольник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Прямоугольник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698E71-76E5-4C45-9A82-B03BBD4BC293}" type="datetimeFigureOut">
              <a:rPr lang="ru-RU" smtClean="0"/>
              <a:pPr/>
              <a:t>12.09.2013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CCAE08-759C-418B-A6B9-0C7176E78E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698E71-76E5-4C45-9A82-B03BBD4BC293}" type="datetimeFigureOut">
              <a:rPr lang="ru-RU" smtClean="0"/>
              <a:pPr/>
              <a:t>12.09.2013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CCAE08-759C-418B-A6B9-0C7176E78E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698E71-76E5-4C45-9A82-B03BBD4BC293}" type="datetimeFigureOut">
              <a:rPr lang="ru-RU" smtClean="0"/>
              <a:pPr/>
              <a:t>12.09.2013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CCAE08-759C-418B-A6B9-0C7176E78E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олилиния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Полилиния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Полилиния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Полилиния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Полилиния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Полилиния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Полилиния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Полилиния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Полилиния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Полилиния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Полилиния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Полилиния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Полилиния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Полилиния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698E71-76E5-4C45-9A82-B03BBD4BC293}" type="datetimeFigureOut">
              <a:rPr lang="ru-RU" smtClean="0"/>
              <a:pPr/>
              <a:t>12.09.2013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CCAE08-759C-418B-A6B9-0C7176E78E4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698E71-76E5-4C45-9A82-B03BBD4BC293}" type="datetimeFigureOut">
              <a:rPr lang="ru-RU" smtClean="0"/>
              <a:pPr/>
              <a:t>12.09.2013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CCAE08-759C-418B-A6B9-0C7176E78E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698E71-76E5-4C45-9A82-B03BBD4BC293}" type="datetimeFigureOut">
              <a:rPr lang="ru-RU" smtClean="0"/>
              <a:pPr/>
              <a:t>12.09.2013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CCAE08-759C-418B-A6B9-0C7176E78E4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Прямоугольник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Прямоугольник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Прямоугольник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698E71-76E5-4C45-9A82-B03BBD4BC293}" type="datetimeFigureOut">
              <a:rPr lang="ru-RU" smtClean="0"/>
              <a:pPr/>
              <a:t>12.09.2013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CCAE08-759C-418B-A6B9-0C7176E78E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698E71-76E5-4C45-9A82-B03BBD4BC293}" type="datetimeFigureOut">
              <a:rPr lang="ru-RU" smtClean="0"/>
              <a:pPr/>
              <a:t>12.09.2013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CCAE08-759C-418B-A6B9-0C7176E78E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698E71-76E5-4C45-9A82-B03BBD4BC293}" type="datetimeFigureOut">
              <a:rPr lang="ru-RU" smtClean="0"/>
              <a:pPr/>
              <a:t>12.09.2013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CCAE08-759C-418B-A6B9-0C7176E78E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Группа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grpSp>
        <p:nvGrpSpPr>
          <p:cNvPr id="14" name="Группа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Прямая соединительная линия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Группа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Прямая соединительная линия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35698E71-76E5-4C45-9A82-B03BBD4BC293}" type="datetimeFigureOut">
              <a:rPr lang="ru-RU" smtClean="0"/>
              <a:pPr/>
              <a:t>12.09.2013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BBCCAE08-759C-418B-A6B9-0C7176E78E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Прямоугольник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35698E71-76E5-4C45-9A82-B03BBD4BC293}" type="datetimeFigureOut">
              <a:rPr lang="ru-RU" smtClean="0"/>
              <a:pPr/>
              <a:t>12.09.2013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BBCCAE08-759C-418B-A6B9-0C7176E78E4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mailto:info@olimpus.org.ru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mailto:info@future.org.ru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ravo48.narod.ru/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mailto:festival@1september.ru" TargetMode="External"/><Relationship Id="rId2" Type="http://schemas.openxmlformats.org/officeDocument/2006/relationships/hyperlink" Target="http://1september.ru/" TargetMode="Externa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hyperlink" Target="http://nsportal.ru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Инновационная деятельность учителей географии, направленная на работу с одаренными детьми.</a:t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u="sng" dirty="0" smtClean="0"/>
              <a:t>4) Задания </a:t>
            </a:r>
            <a:r>
              <a:rPr lang="ru-RU" b="1" u="sng" dirty="0"/>
              <a:t>на развития творческого </a:t>
            </a:r>
            <a:r>
              <a:rPr lang="ru-RU" b="1" u="sng" dirty="0" smtClean="0"/>
              <a:t>мышления</a:t>
            </a:r>
            <a:endParaRPr lang="ru-RU" dirty="0"/>
          </a:p>
          <a:p>
            <a:pPr>
              <a:buNone/>
            </a:pPr>
            <a:r>
              <a:rPr lang="ru-RU" b="1" u="sng" dirty="0" smtClean="0"/>
              <a:t>5) Задание </a:t>
            </a:r>
            <a:r>
              <a:rPr lang="ru-RU" b="1" u="sng" dirty="0"/>
              <a:t>на составление </a:t>
            </a:r>
            <a:r>
              <a:rPr lang="ru-RU" b="1" u="sng" dirty="0" smtClean="0"/>
              <a:t>проектов</a:t>
            </a:r>
            <a:endParaRPr lang="ru-RU" dirty="0"/>
          </a:p>
          <a:p>
            <a:pPr>
              <a:buNone/>
            </a:pPr>
            <a:r>
              <a:rPr lang="ru-RU" b="1" u="sng" dirty="0" smtClean="0"/>
              <a:t>6)Решение </a:t>
            </a:r>
            <a:r>
              <a:rPr lang="ru-RU" b="1" u="sng" dirty="0"/>
              <a:t>географических задач на выдвижение гипотез и их </a:t>
            </a:r>
            <a:r>
              <a:rPr lang="ru-RU" b="1" u="sng" dirty="0" smtClean="0"/>
              <a:t>защиту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 smtClean="0"/>
              <a:t>Интернет-конкурсы</a:t>
            </a:r>
            <a:r>
              <a:rPr lang="ru-RU" dirty="0" smtClean="0"/>
              <a:t> для учащихся и педагогов</a:t>
            </a:r>
            <a:br>
              <a:rPr lang="ru-RU" dirty="0" smtClean="0"/>
            </a:br>
            <a:r>
              <a:rPr lang="ru-RU" dirty="0" err="1"/>
              <a:t>О</a:t>
            </a:r>
            <a:r>
              <a:rPr lang="ru-RU" dirty="0" err="1" smtClean="0"/>
              <a:t>лимпус</a:t>
            </a:r>
            <a:endParaRPr lang="ru-RU" dirty="0"/>
          </a:p>
        </p:txBody>
      </p:sp>
      <p:pic>
        <p:nvPicPr>
          <p:cNvPr id="1026" name="Picture 2" descr="C:\Users\админ\Desktop\01_glowna_flash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57158" y="1785927"/>
            <a:ext cx="7858179" cy="44291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ru-RU" sz="5100" b="1" dirty="0"/>
              <a:t>Олимпиады </a:t>
            </a:r>
            <a:r>
              <a:rPr lang="ru-RU" sz="5100" b="1" dirty="0" err="1" smtClean="0"/>
              <a:t>Олимпус</a:t>
            </a:r>
            <a:endParaRPr lang="ru-RU" sz="5100" b="1" dirty="0" smtClean="0"/>
          </a:p>
          <a:p>
            <a:r>
              <a:rPr lang="ru-RU" sz="5100" b="1" dirty="0" smtClean="0"/>
              <a:t> </a:t>
            </a:r>
            <a:r>
              <a:rPr lang="ru-RU" dirty="0"/>
              <a:t>организованы Институтом Развития Школьного Образования (ИРШО). Наши олимпиады составляют ценное дополнение при освоении образовательных программ, вносят разнообразие в программу занятий, а также являются внешним источником оценки уровня знаний учеников. </a:t>
            </a:r>
            <a:br>
              <a:rPr lang="ru-RU" dirty="0"/>
            </a:br>
            <a:r>
              <a:rPr lang="ru-RU" dirty="0"/>
              <a:t>Ближайшие предметные олимпиады, на которые мы от всей души приглашаем Ваших учеников, будут проведены с 14.11.2013 г. по 25.11.2013 г.</a:t>
            </a:r>
            <a:br>
              <a:rPr lang="ru-RU" dirty="0"/>
            </a:br>
            <a:r>
              <a:rPr lang="ru-RU" dirty="0"/>
              <a:t>Ниже Вы сможете детально ознакомиться с информацией о проведении осенней олимпиады:</a:t>
            </a:r>
          </a:p>
          <a:p>
            <a:r>
              <a:rPr lang="ru-RU" b="1" dirty="0"/>
              <a:t>I. Общие правила:</a:t>
            </a:r>
          </a:p>
          <a:p>
            <a:r>
              <a:rPr lang="ru-RU" dirty="0"/>
              <a:t>1. Олимпиады по русскому языку, литературе, математике, истории, обществознанию, биологии, географии, физике, химии, информатике, английскому языку и немецкому языку предназначены для учеников  4, 5, 6, 7, 8, 9 классов.</a:t>
            </a:r>
          </a:p>
          <a:p>
            <a:r>
              <a:rPr lang="ru-RU" dirty="0"/>
              <a:t>2. Олимпиады будут проведены в Ваших школах на базе материалов, подготовленных педагогическим составом </a:t>
            </a:r>
            <a:r>
              <a:rPr lang="ru-RU" dirty="0" err="1"/>
              <a:t>Олимпуса</a:t>
            </a:r>
            <a:r>
              <a:rPr lang="ru-RU" dirty="0"/>
              <a:t>. До 12.11.2013 г. в школу, подавшую заявку, будут присланы бланки с содержанием тестов и бланки ответов.</a:t>
            </a:r>
          </a:p>
          <a:p>
            <a:r>
              <a:rPr lang="ru-RU" dirty="0"/>
              <a:t>3. Олимпиада представляет собой тест многократного выбора, состоящий из 30 заданий. К каждому из них в тесте будет 4 варианта ответа, из которых могут быть правильными один, два, три, четыре или все могут быть неверными. Ученик также имеет возможность воздержаться от ответа.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 smtClean="0"/>
              <a:t>4. Расписание олимпиад:</a:t>
            </a:r>
          </a:p>
          <a:p>
            <a:r>
              <a:rPr lang="ru-RU" dirty="0" smtClean="0"/>
              <a:t>14.11.2013 г. – русский язык</a:t>
            </a:r>
          </a:p>
          <a:p>
            <a:r>
              <a:rPr lang="ru-RU" dirty="0" smtClean="0"/>
              <a:t>13.11.2013 г. – литература</a:t>
            </a:r>
            <a:br>
              <a:rPr lang="ru-RU" dirty="0" smtClean="0"/>
            </a:br>
            <a:endParaRPr lang="ru-RU" dirty="0" smtClean="0"/>
          </a:p>
          <a:p>
            <a:r>
              <a:rPr lang="ru-RU" dirty="0" smtClean="0"/>
              <a:t>15.11.2013 г. – математика</a:t>
            </a:r>
          </a:p>
          <a:p>
            <a:r>
              <a:rPr lang="ru-RU" dirty="0" smtClean="0"/>
              <a:t>18.11.2013 г. – английский язык</a:t>
            </a:r>
          </a:p>
          <a:p>
            <a:r>
              <a:rPr lang="ru-RU" dirty="0" smtClean="0"/>
              <a:t>18.11.2013 г. – немецкий язык</a:t>
            </a:r>
          </a:p>
          <a:p>
            <a:r>
              <a:rPr lang="ru-RU" dirty="0" smtClean="0"/>
              <a:t>21.11.2013 г. – история</a:t>
            </a:r>
          </a:p>
          <a:p>
            <a:r>
              <a:rPr lang="ru-RU" dirty="0" smtClean="0"/>
              <a:t>19.11.2013 г. – биология</a:t>
            </a:r>
          </a:p>
          <a:p>
            <a:r>
              <a:rPr lang="ru-RU" dirty="0" smtClean="0"/>
              <a:t>20.11.2013 г. – география</a:t>
            </a:r>
          </a:p>
          <a:p>
            <a:r>
              <a:rPr lang="ru-RU" dirty="0" smtClean="0"/>
              <a:t>26.11.2013 г. – физика</a:t>
            </a:r>
          </a:p>
          <a:p>
            <a:r>
              <a:rPr lang="ru-RU" dirty="0" smtClean="0"/>
              <a:t>22.11.2013 г. – химия</a:t>
            </a:r>
          </a:p>
          <a:p>
            <a:r>
              <a:rPr lang="ru-RU" dirty="0" smtClean="0"/>
              <a:t>22.11.2013 г. – информатика</a:t>
            </a:r>
          </a:p>
          <a:p>
            <a:r>
              <a:rPr lang="ru-RU" dirty="0" smtClean="0"/>
              <a:t>25.11.2013 г. – обществознание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Контакты: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/>
              <a:t>   ООО </a:t>
            </a:r>
            <a:r>
              <a:rPr lang="ru-RU" dirty="0"/>
              <a:t>"ИРШО"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236022, Калининград,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ул. К.Маркса, 18-425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ИНН 3906228850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КПП 390601001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err="1"/>
              <a:t>р</a:t>
            </a:r>
            <a:r>
              <a:rPr lang="ru-RU" dirty="0"/>
              <a:t>/с 40702810620010000714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отделение №8626 Сбербанка России г. Калининграда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БИК 042748634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к/с 30101810100000000634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тел: +7-4012-995-880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факс: +7-4012-995-881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err="1"/>
              <a:t>e-mail</a:t>
            </a:r>
            <a:r>
              <a:rPr lang="ru-RU" dirty="0"/>
              <a:t>: </a:t>
            </a:r>
            <a:r>
              <a:rPr lang="ru-RU" dirty="0" err="1">
                <a:hlinkClick r:id="rId2"/>
              </a:rPr>
              <a:t>info@olimpus.org.ru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Всероссийский заочный интеллектуальный</a:t>
            </a:r>
            <a:br>
              <a:rPr lang="ru-RU" dirty="0" smtClean="0"/>
            </a:br>
            <a:r>
              <a:rPr lang="ru-RU" dirty="0" smtClean="0"/>
              <a:t>конкурс для школьников «Эрудит России»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2050" name="Picture 2" descr="C:\Users\админ\Desktop\svs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928794" y="3532980"/>
            <a:ext cx="5000660" cy="282497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Всероссийский заочный интеллектуальный</a:t>
            </a:r>
            <a:br>
              <a:rPr lang="ru-RU" dirty="0" smtClean="0"/>
            </a:br>
            <a:r>
              <a:rPr lang="ru-RU" dirty="0" smtClean="0"/>
              <a:t>конкурс для школьников «Эрудит России»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Всероссийский </a:t>
            </a:r>
            <a:r>
              <a:rPr lang="ru-RU" dirty="0"/>
              <a:t>заочный интеллектуальный конкурс для школьников 1-11 классов «Эрудит России» организован автономной некоммерческой организацией Центр дистанционного образования развития детского творчества и спорта «Баньян» совместно с федеральным государственным бюджетным образовательным учреждением высшего профессионального образования «Горно-Алтайский государственный университет», при поддержке Министерства образования, науки и молодежной политики Республики Алтай.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Познание и творчество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Учредители программы:</a:t>
            </a:r>
          </a:p>
          <a:p>
            <a:r>
              <a:rPr lang="ru-RU" dirty="0" smtClean="0"/>
              <a:t>Общероссийская детская общественная организация "Общественная Малая академия наук "Интеллект будущего".</a:t>
            </a:r>
          </a:p>
          <a:p>
            <a:r>
              <a:rPr lang="ru-RU" dirty="0" smtClean="0"/>
              <a:t>Некоммерческое партнерство Центр развития образования, науки и культуры "</a:t>
            </a:r>
            <a:r>
              <a:rPr lang="ru-RU" dirty="0" err="1" smtClean="0"/>
              <a:t>Обнинский</a:t>
            </a:r>
            <a:r>
              <a:rPr lang="ru-RU" dirty="0" smtClean="0"/>
              <a:t> полис".</a:t>
            </a:r>
          </a:p>
          <a:p>
            <a:r>
              <a:rPr lang="ru-RU" dirty="0" smtClean="0"/>
              <a:t>OOO Научно-образовательный Центр "</a:t>
            </a:r>
            <a:r>
              <a:rPr lang="ru-RU" dirty="0" err="1" smtClean="0"/>
              <a:t>Росинтал</a:t>
            </a:r>
            <a:r>
              <a:rPr lang="ru-RU" dirty="0" smtClean="0"/>
              <a:t>".</a:t>
            </a:r>
          </a:p>
          <a:p>
            <a:r>
              <a:rPr lang="ru-RU" dirty="0"/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КОНТАКТЫ: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b="1" dirty="0" smtClean="0"/>
              <a:t>Почтовый </a:t>
            </a:r>
            <a:r>
              <a:rPr lang="ru-RU" b="1" dirty="0"/>
              <a:t>адрес:</a:t>
            </a:r>
            <a:r>
              <a:rPr lang="ru-RU" dirty="0"/>
              <a:t> 249035, г. Обнинск Калужской области, а/я 5103, </a:t>
            </a:r>
            <a:r>
              <a:rPr lang="ru-RU" dirty="0" err="1"/>
              <a:t>Ляшко</a:t>
            </a:r>
            <a:r>
              <a:rPr lang="ru-RU" dirty="0"/>
              <a:t> Л.Ю.</a:t>
            </a:r>
          </a:p>
          <a:p>
            <a:r>
              <a:rPr lang="ru-RU" b="1" dirty="0"/>
              <a:t>Адрес офиса организации:</a:t>
            </a:r>
            <a:r>
              <a:rPr lang="ru-RU" dirty="0"/>
              <a:t> </a:t>
            </a:r>
            <a:br>
              <a:rPr lang="ru-RU" dirty="0"/>
            </a:br>
            <a:r>
              <a:rPr lang="ru-RU" dirty="0"/>
              <a:t> </a:t>
            </a:r>
            <a:r>
              <a:rPr lang="ru-RU" u="sng" dirty="0"/>
              <a:t>Секретариат, Редакционно-издательский отдел:</a:t>
            </a:r>
            <a:r>
              <a:rPr lang="ru-RU" dirty="0"/>
              <a:t> г. Обнинск, ул. Калужская, д. 4.</a:t>
            </a:r>
          </a:p>
          <a:p>
            <a:r>
              <a:rPr lang="ru-RU" b="1" dirty="0"/>
              <a:t>Телефоны/факс:</a:t>
            </a:r>
            <a:r>
              <a:rPr lang="ru-RU" dirty="0"/>
              <a:t> (48439) 9-72-94; 9-72-95; 6-64-07</a:t>
            </a:r>
          </a:p>
          <a:p>
            <a:r>
              <a:rPr lang="ru-RU" b="1" dirty="0"/>
              <a:t>Электронная почта: </a:t>
            </a:r>
            <a:r>
              <a:rPr lang="ru-RU" u="sng" dirty="0" err="1">
                <a:hlinkClick r:id="rId2"/>
              </a:rPr>
              <a:t>info@future.org.ru</a:t>
            </a:r>
            <a:r>
              <a:rPr lang="ru-RU" dirty="0"/>
              <a:t> ,  </a:t>
            </a:r>
            <a:r>
              <a:rPr lang="ru-RU" u="sng" dirty="0" err="1">
                <a:hlinkClick r:id="rId2"/>
              </a:rPr>
              <a:t>info@future.org.ru</a:t>
            </a:r>
            <a:r>
              <a:rPr lang="ru-RU" dirty="0"/>
              <a:t> 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 </a:t>
            </a:r>
            <a:r>
              <a:rPr lang="ru-RU" dirty="0"/>
              <a:t>Некоммерческое партнерство содействия развитию орнитологии «Птицы и Люди»</a:t>
            </a:r>
          </a:p>
        </p:txBody>
      </p:sp>
      <p:pic>
        <p:nvPicPr>
          <p:cNvPr id="3074" name="Picture 2" descr="C:\Users\админ\Desktop\cea3825644ad4658b088542aca306b62de848b34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000100" y="1357298"/>
            <a:ext cx="5500726" cy="48577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Задачи: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/>
              <a:t>  </a:t>
            </a:r>
            <a:r>
              <a:rPr lang="ru-RU" b="1" dirty="0"/>
              <a:t> </a:t>
            </a:r>
            <a:r>
              <a:rPr lang="ru-RU" dirty="0"/>
              <a:t>развитие у учащихся интереса к исследовательской дельности, склонности к выполнению сложных заданий, способности мыслить и работать творчески, а также </a:t>
            </a:r>
            <a:r>
              <a:rPr lang="ru-RU" dirty="0" smtClean="0"/>
              <a:t>закрепить </a:t>
            </a:r>
            <a:r>
              <a:rPr lang="ru-RU" dirty="0"/>
              <a:t>в них уверенность в своих силах.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Номинации конкурса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Практические </a:t>
            </a:r>
            <a:r>
              <a:rPr lang="ru-RU" dirty="0"/>
              <a:t>работы на природных территориях - конкретные мероприятия для решения какой-либо местной проблемы, организованные на данной территории и приведшие к конкретному природоохранному результату.</a:t>
            </a:r>
          </a:p>
          <a:p>
            <a:r>
              <a:rPr lang="ru-RU" dirty="0"/>
              <a:t>Информационные и PR-проекты - реализованные информационные и просветительские акции, привлекающие внимание к решению конкретной проблемы, апробированные информационные материалы (в поддержку ООПТ, охраны экосистем, редких видов и т.п.).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 smtClean="0"/>
              <a:t>Работы</a:t>
            </a:r>
            <a:r>
              <a:rPr lang="ru-RU" dirty="0"/>
              <a:t>, представляемые на конкурс, должны содержать описание практических решений местных природоохранных проблем и результатов практического внедрения этих разработок. Работы могут быть выполнены по одному или нескольким тематическим направлениям:</a:t>
            </a:r>
          </a:p>
          <a:p>
            <a:r>
              <a:rPr lang="ru-RU" dirty="0"/>
              <a:t>работы на особо охраняемых природных территориях;</a:t>
            </a:r>
          </a:p>
          <a:p>
            <a:r>
              <a:rPr lang="ru-RU" dirty="0"/>
              <a:t>работы на природных территориях, не имеющих природоохранного статуса;</a:t>
            </a:r>
          </a:p>
          <a:p>
            <a:r>
              <a:rPr lang="ru-RU" dirty="0"/>
              <a:t>работы по сохранению водно-болотных угодий и других природных экосистем, находящихся в критическом состоянии;</a:t>
            </a:r>
          </a:p>
          <a:p>
            <a:r>
              <a:rPr lang="ru-RU" dirty="0"/>
              <a:t>работы по сохранению видов, внесенных в международную, федеральную и региональные Красные книги и мест их обитания;</a:t>
            </a:r>
          </a:p>
          <a:p>
            <a:r>
              <a:rPr lang="ru-RU" dirty="0"/>
              <a:t>работы по охране птиц и их местообитаний;</a:t>
            </a:r>
          </a:p>
          <a:p>
            <a:r>
              <a:rPr lang="ru-RU" dirty="0"/>
              <a:t>эколого-краеведческие разработки.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КОНТАКТЫ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Координатор Центрального оргкомитета: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Юлия Витальевна Горелова, директор НП «Птицы и Люди»,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Тел. </a:t>
            </a:r>
            <a:r>
              <a:rPr lang="ru-RU" dirty="0" err="1"/>
              <a:t>моб</a:t>
            </a:r>
            <a:r>
              <a:rPr lang="ru-RU" dirty="0"/>
              <a:t>.: +7(916)952-3554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Тел/факс: +7(499)946-2238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err="1"/>
              <a:t>E-mail</a:t>
            </a:r>
            <a:r>
              <a:rPr lang="ru-RU" dirty="0"/>
              <a:t>: konkurs2013@birder.ru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err="1"/>
              <a:t>www.birder.ru</a:t>
            </a:r>
            <a:r>
              <a:rPr lang="ru-RU" dirty="0"/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cap="all" dirty="0" smtClean="0"/>
              <a:t> </a:t>
            </a:r>
            <a:r>
              <a:rPr lang="ru-RU" b="1" cap="all" dirty="0" err="1" smtClean="0"/>
              <a:t>ЧетвертЫЙ</a:t>
            </a:r>
            <a:r>
              <a:rPr lang="ru-RU" b="1" cap="all" dirty="0" smtClean="0"/>
              <a:t>  </a:t>
            </a:r>
            <a:r>
              <a:rPr lang="ru-RU" b="1" cap="all" dirty="0" err="1" smtClean="0"/>
              <a:t>ВсероссийскИЙ</a:t>
            </a:r>
            <a:r>
              <a:rPr lang="ru-RU" b="1" cap="all" dirty="0" smtClean="0"/>
              <a:t> конкурс </a:t>
            </a:r>
            <a:r>
              <a:rPr lang="ru-RU" b="1" cap="all" dirty="0"/>
              <a:t>социальных фоторабот</a:t>
            </a:r>
            <a:br>
              <a:rPr lang="ru-RU" b="1" cap="all" dirty="0"/>
            </a:br>
            <a:r>
              <a:rPr lang="ru-RU" dirty="0"/>
              <a:t>«Моя Россия»</a:t>
            </a:r>
            <a:br>
              <a:rPr lang="ru-RU" dirty="0"/>
            </a:br>
            <a:endParaRPr lang="ru-RU" dirty="0"/>
          </a:p>
        </p:txBody>
      </p:sp>
      <p:pic>
        <p:nvPicPr>
          <p:cNvPr id="4098" name="Picture 2" descr="C:\Users\админ\Desktop\45436d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4124325" y="3384550"/>
            <a:ext cx="1352550" cy="1371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К</a:t>
            </a:r>
            <a:r>
              <a:rPr lang="ru-RU" smtClean="0"/>
              <a:t>ОНТАКТЫ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ЦЕНТР ГРАЖДАНСКО-ПРАВОВОГО ОБРАЗОВАНИЯ «ВОСХОЖДЕНИЕ»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420054, г.Казань, </a:t>
            </a:r>
            <a:r>
              <a:rPr lang="ru-RU" dirty="0" err="1"/>
              <a:t>ул.Актайская</a:t>
            </a:r>
            <a:r>
              <a:rPr lang="ru-RU" dirty="0"/>
              <a:t>, д.5 (школа №48). Тел.: 8-927-240-83-98; (843) 533-10-12; 278-60-41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err="1"/>
              <a:t>Email</a:t>
            </a:r>
            <a:r>
              <a:rPr lang="ru-RU" dirty="0"/>
              <a:t>: pravo48@list.ru </a:t>
            </a:r>
            <a:r>
              <a:rPr lang="ru-RU" dirty="0" err="1"/>
              <a:t>Web</a:t>
            </a:r>
            <a:r>
              <a:rPr lang="ru-RU" dirty="0"/>
              <a:t>: </a:t>
            </a:r>
            <a:r>
              <a:rPr lang="ru-RU" dirty="0">
                <a:hlinkClick r:id="rId2"/>
              </a:rPr>
              <a:t>www.pravo48.narod.ru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В 2013/2014 учебном году фестиваль «Открытый урок» проводится в одиннадцатый раз. С 2003 года в фестивале приняли участие более 110 000 работников образования. Все присылаемые на фестиваль работы распределяются по разделам, соответствующим самым разным областям школьной жизни.</a:t>
            </a:r>
          </a:p>
          <a:p>
            <a:r>
              <a:rPr lang="ru-RU" dirty="0" smtClean="0"/>
              <a:t>Фестиваль стал самым массовым и представительным открытым педагогическим форумом. Материалы всех участников публикуются.</a:t>
            </a:r>
            <a:endParaRPr lang="ru-RU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 smtClean="0"/>
              <a:t>Конкурс проводится </a:t>
            </a:r>
            <a:r>
              <a:rPr lang="ru-RU" i="1" dirty="0" smtClean="0"/>
              <a:t>в рамках фестиваля</a:t>
            </a:r>
            <a:r>
              <a:rPr lang="ru-RU" dirty="0" smtClean="0"/>
              <a:t>. Конкурс только добавляет возможностей! Участники фестиваля по желанию </a:t>
            </a:r>
            <a:r>
              <a:rPr lang="ru-RU" i="1" dirty="0" smtClean="0"/>
              <a:t>дополнительно</a:t>
            </a:r>
            <a:r>
              <a:rPr lang="ru-RU" dirty="0" smtClean="0"/>
              <a:t> к участию в фестивале могут представить свою работу для участия в конкурсе. Участники конкурса получают дипломы, сертификаты, диски и книги (по желанию), как и другие участники фестиваля, </a:t>
            </a:r>
            <a:r>
              <a:rPr lang="ru-RU" i="1" dirty="0" smtClean="0"/>
              <a:t>плюс</a:t>
            </a:r>
            <a:r>
              <a:rPr lang="ru-RU" dirty="0" smtClean="0"/>
              <a:t> имеют возможность стать победителями и призерами и быть отмеченными дополнительно.</a:t>
            </a:r>
            <a:br>
              <a:rPr lang="ru-RU" dirty="0" smtClean="0"/>
            </a:br>
            <a:r>
              <a:rPr lang="ru-RU" dirty="0" smtClean="0"/>
              <a:t>Конкурсные презентации размещаются на сайте фестиваля. В коллекции — тысячи презентаций, это уникальный методический ресурс!</a:t>
            </a:r>
            <a:br>
              <a:rPr lang="ru-RU" dirty="0" smtClean="0"/>
            </a:br>
            <a:r>
              <a:rPr lang="ru-RU" dirty="0" smtClean="0"/>
              <a:t>В ответ на заявку на участие в фестивале каждому бесплатно высылается методичка «Как сделать презентацию к уроку» (2-е издание, дополненное).</a:t>
            </a:r>
          </a:p>
          <a:p>
            <a:r>
              <a:rPr lang="ru-RU" b="1" dirty="0" smtClean="0"/>
              <a:t>Приём заявок на участие с 1 апреля</a:t>
            </a:r>
            <a:r>
              <a:rPr lang="ru-RU" dirty="0" smtClean="0"/>
              <a:t> Раньше подайте заявку, раньше получите материалы для участия, лучше подготовьте работу, примите участие в конкурсе, станьте победителем!</a:t>
            </a:r>
          </a:p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 2013 </a:t>
            </a:r>
            <a:r>
              <a:rPr lang="ru-RU" dirty="0" smtClean="0">
                <a:hlinkClick r:id="rId2"/>
              </a:rPr>
              <a:t>Издательский дом «Первое сентября»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Адрес: ул. Киевская, 24, Москва, Россия, 121165, ИД «Первое сентября», Оргкомитет фестиваля «Открытый урок»</a:t>
            </a:r>
          </a:p>
          <a:p>
            <a:r>
              <a:rPr lang="ru-RU" dirty="0" smtClean="0"/>
              <a:t>Эл. адрес: </a:t>
            </a:r>
            <a:r>
              <a:rPr lang="ru-RU" dirty="0" smtClean="0">
                <a:hlinkClick r:id="rId3"/>
              </a:rPr>
              <a:t>festival@1september.ru</a:t>
            </a:r>
            <a:r>
              <a:rPr lang="ru-RU" dirty="0" smtClean="0"/>
              <a:t>     Телефон: +7 (499) 249-52-53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hlinkClick r:id="rId2" tooltip="На главную"/>
              </a:rPr>
              <a:t>Социальная сеть работников</a:t>
            </a:r>
            <a:br>
              <a:rPr lang="ru-RU" dirty="0" smtClean="0">
                <a:hlinkClick r:id="rId2" tooltip="На главную"/>
              </a:rPr>
            </a:br>
            <a:r>
              <a:rPr lang="ru-RU" dirty="0" smtClean="0">
                <a:hlinkClick r:id="rId2" tooltip="На главную"/>
              </a:rPr>
              <a:t>образования </a:t>
            </a:r>
            <a:r>
              <a:rPr lang="ru-RU" smtClean="0">
                <a:hlinkClick r:id="rId2" tooltip="На главную"/>
              </a:rPr>
              <a:t>nsportal.ru</a:t>
            </a:r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Направления работы: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/>
              <a:t>диагностика – изучение личности учащихся.</a:t>
            </a:r>
          </a:p>
          <a:p>
            <a:pPr lvl="0"/>
            <a:r>
              <a:rPr lang="ru-RU" dirty="0"/>
              <a:t>работа со способными и одаренными учащимися на уроках географии;</a:t>
            </a:r>
          </a:p>
          <a:p>
            <a:pPr lvl="0"/>
            <a:r>
              <a:rPr lang="ru-RU" dirty="0"/>
              <a:t>внеклассная работа.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Методы работы: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ru-RU" dirty="0"/>
              <a:t>анкетирование, опрос;</a:t>
            </a:r>
          </a:p>
          <a:p>
            <a:pPr lvl="0"/>
            <a:r>
              <a:rPr lang="ru-RU" dirty="0"/>
              <a:t>собеседование;</a:t>
            </a:r>
          </a:p>
          <a:p>
            <a:pPr lvl="0"/>
            <a:r>
              <a:rPr lang="ru-RU" dirty="0"/>
              <a:t>тестирование;</a:t>
            </a:r>
          </a:p>
          <a:p>
            <a:pPr lvl="0"/>
            <a:r>
              <a:rPr lang="ru-RU" dirty="0"/>
              <a:t>анализ литературных источников;</a:t>
            </a:r>
          </a:p>
          <a:p>
            <a:pPr lvl="0"/>
            <a:r>
              <a:rPr lang="ru-RU" dirty="0"/>
              <a:t>творческие работы;</a:t>
            </a:r>
          </a:p>
          <a:p>
            <a:pPr lvl="0"/>
            <a:r>
              <a:rPr lang="ru-RU" dirty="0"/>
              <a:t>метод проектов;</a:t>
            </a:r>
          </a:p>
          <a:p>
            <a:pPr lvl="0"/>
            <a:r>
              <a:rPr lang="ru-RU" dirty="0"/>
              <a:t>метод прогнозирования;</a:t>
            </a:r>
          </a:p>
          <a:p>
            <a:pPr lvl="0"/>
            <a:r>
              <a:rPr lang="ru-RU" dirty="0"/>
              <a:t>метод исследования проблемы;</a:t>
            </a:r>
          </a:p>
          <a:p>
            <a:pPr lvl="0"/>
            <a:r>
              <a:rPr lang="ru-RU" dirty="0" err="1"/>
              <a:t>синквейн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Формы работы: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/>
            <a:r>
              <a:rPr lang="ru-RU" dirty="0"/>
              <a:t>урочная форма обучения с использованием системы заданий повышенной сложности;</a:t>
            </a:r>
          </a:p>
          <a:p>
            <a:pPr lvl="0"/>
            <a:r>
              <a:rPr lang="ru-RU" dirty="0"/>
              <a:t>ведение элективных курсов;</a:t>
            </a:r>
          </a:p>
          <a:p>
            <a:pPr lvl="0"/>
            <a:r>
              <a:rPr lang="ru-RU" dirty="0"/>
              <a:t>кружковая работа;</a:t>
            </a:r>
          </a:p>
          <a:p>
            <a:pPr lvl="0"/>
            <a:r>
              <a:rPr lang="ru-RU" dirty="0" smtClean="0"/>
              <a:t>участие </a:t>
            </a:r>
            <a:r>
              <a:rPr lang="ru-RU" dirty="0"/>
              <a:t>в предметных декадах;</a:t>
            </a:r>
          </a:p>
          <a:p>
            <a:pPr lvl="0"/>
            <a:r>
              <a:rPr lang="ru-RU" dirty="0"/>
              <a:t>участие в научно-практических конференциях и проектных неделях;</a:t>
            </a:r>
          </a:p>
          <a:p>
            <a:pPr lvl="0"/>
            <a:r>
              <a:rPr lang="ru-RU" dirty="0"/>
              <a:t>участие в олимпиадах</a:t>
            </a:r>
            <a:r>
              <a:rPr lang="ru-RU" dirty="0" smtClean="0"/>
              <a:t>;</a:t>
            </a:r>
          </a:p>
          <a:p>
            <a:pPr lvl="0"/>
            <a:r>
              <a:rPr lang="ru-RU" dirty="0" smtClean="0"/>
              <a:t>Участие в </a:t>
            </a:r>
            <a:r>
              <a:rPr lang="ru-RU" dirty="0" err="1" smtClean="0"/>
              <a:t>интернет-конкурсах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u="sng" dirty="0"/>
              <a:t>Основной принцип работы</a:t>
            </a:r>
            <a:r>
              <a:rPr lang="ru-RU" dirty="0"/>
              <a:t> – принцип “обогащения”.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u="sng" dirty="0"/>
              <a:t>Ресурсное обеспечение программы: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/>
              <a:t>наличие учебной аудитории;</a:t>
            </a:r>
          </a:p>
          <a:p>
            <a:pPr lvl="0"/>
            <a:r>
              <a:rPr lang="ru-RU" dirty="0"/>
              <a:t>библиотечный фонд – наличие литературы по вопросам географии;</a:t>
            </a:r>
          </a:p>
          <a:p>
            <a:pPr lvl="0"/>
            <a:r>
              <a:rPr lang="ru-RU" dirty="0"/>
              <a:t>ресурсы Интернет.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u="sng" dirty="0"/>
              <a:t>Управление, связь с заинтересованными организациями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/>
              <a:t>школьная библиотека</a:t>
            </a:r>
          </a:p>
          <a:p>
            <a:pPr lvl="0"/>
            <a:r>
              <a:rPr lang="ru-RU" dirty="0"/>
              <a:t>районная детская библиотека</a:t>
            </a:r>
          </a:p>
          <a:p>
            <a:pPr lvl="0"/>
            <a:r>
              <a:rPr lang="ru-RU" dirty="0"/>
              <a:t>районная газета</a:t>
            </a:r>
          </a:p>
          <a:p>
            <a:pPr lvl="0"/>
            <a:r>
              <a:rPr lang="ru-RU" dirty="0"/>
              <a:t>школьная стенная газета</a:t>
            </a:r>
          </a:p>
          <a:p>
            <a:pPr lvl="0"/>
            <a:r>
              <a:rPr lang="ru-RU" dirty="0"/>
              <a:t>кабинет воспитательной работы</a:t>
            </a:r>
          </a:p>
          <a:p>
            <a:r>
              <a:rPr lang="ru-RU" dirty="0" smtClean="0"/>
              <a:t>школьное научное общество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Система заданий, способствующая развитию творческой деятельности учащихся на уроках географии.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ru-RU" dirty="0"/>
              <a:t> </a:t>
            </a:r>
          </a:p>
          <a:p>
            <a:pPr marL="514350" indent="-514350">
              <a:buNone/>
            </a:pPr>
            <a:r>
              <a:rPr lang="ru-RU" b="1" u="sng" dirty="0" smtClean="0"/>
              <a:t>2) Задания </a:t>
            </a:r>
            <a:r>
              <a:rPr lang="ru-RU" b="1" u="sng" dirty="0"/>
              <a:t>на развитие логического мышления</a:t>
            </a:r>
            <a:r>
              <a:rPr lang="ru-RU" b="1" u="sng" dirty="0" smtClean="0"/>
              <a:t>.</a:t>
            </a:r>
            <a:r>
              <a:rPr lang="ru-RU" b="1" i="1" dirty="0"/>
              <a:t> </a:t>
            </a:r>
            <a:endParaRPr lang="ru-RU" b="1" i="1" dirty="0" smtClean="0"/>
          </a:p>
          <a:p>
            <a:pPr marL="514350" indent="-514350">
              <a:buNone/>
            </a:pPr>
            <a:r>
              <a:rPr lang="ru-RU" b="1" i="1" dirty="0" smtClean="0"/>
              <a:t>2)Задания на </a:t>
            </a:r>
            <a:r>
              <a:rPr lang="ru-RU" b="1" i="1" dirty="0"/>
              <a:t>  </a:t>
            </a:r>
            <a:r>
              <a:rPr lang="ru-RU" b="1" i="1" dirty="0" smtClean="0"/>
              <a:t>расположение </a:t>
            </a:r>
            <a:r>
              <a:rPr lang="ru-RU" b="1" i="1" dirty="0"/>
              <a:t>понятий от более частных к более общим</a:t>
            </a:r>
            <a:r>
              <a:rPr lang="ru-RU" b="1" i="1" dirty="0" smtClean="0"/>
              <a:t>.</a:t>
            </a:r>
          </a:p>
          <a:p>
            <a:pPr marL="514350" indent="-514350">
              <a:buNone/>
            </a:pPr>
            <a:endParaRPr lang="ru-RU" dirty="0"/>
          </a:p>
          <a:p>
            <a:pPr marL="514350" indent="-514350">
              <a:buNone/>
            </a:pPr>
            <a:r>
              <a:rPr lang="ru-RU" b="1" dirty="0"/>
              <a:t>3)Задание  на определение и восстановление линейной логической связи между написанными в </a:t>
            </a:r>
            <a:r>
              <a:rPr lang="ru-RU" b="1" dirty="0" smtClean="0"/>
              <a:t>определенном порядке </a:t>
            </a:r>
            <a:r>
              <a:rPr lang="ru-RU" b="1" dirty="0"/>
              <a:t>словами или действиями.</a:t>
            </a:r>
            <a:endParaRPr lang="ru-RU" dirty="0"/>
          </a:p>
          <a:p>
            <a:pPr marL="514350" indent="-514350">
              <a:buAutoNum type="arabicPeriod"/>
            </a:pPr>
            <a:endParaRPr lang="ru-RU" b="1" u="sng" dirty="0" smtClean="0"/>
          </a:p>
          <a:p>
            <a:pPr marL="514350" indent="-514350">
              <a:buAutoNum type="arabicPeriod"/>
            </a:pPr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етро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Метро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99</TotalTime>
  <Words>559</Words>
  <Application>Microsoft Office PowerPoint</Application>
  <PresentationFormat>Экран (4:3)</PresentationFormat>
  <Paragraphs>109</Paragraphs>
  <Slides>28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29" baseType="lpstr">
      <vt:lpstr>Метро</vt:lpstr>
      <vt:lpstr>Инновационная деятельность учителей географии, направленная на работу с одаренными детьми. </vt:lpstr>
      <vt:lpstr>Задачи:</vt:lpstr>
      <vt:lpstr>Направления работы: </vt:lpstr>
      <vt:lpstr>Методы работы: </vt:lpstr>
      <vt:lpstr>Формы работы: </vt:lpstr>
      <vt:lpstr>Слайд 6</vt:lpstr>
      <vt:lpstr>Ресурсное обеспечение программы: </vt:lpstr>
      <vt:lpstr>Управление, связь с заинтересованными организациями</vt:lpstr>
      <vt:lpstr>Система заданий, способствующая развитию творческой деятельности учащихся на уроках географии. </vt:lpstr>
      <vt:lpstr>Слайд 10</vt:lpstr>
      <vt:lpstr>Интернет-конкурсы для учащихся и педагогов Олимпус</vt:lpstr>
      <vt:lpstr>Слайд 12</vt:lpstr>
      <vt:lpstr>Слайд 13</vt:lpstr>
      <vt:lpstr>Контакты:</vt:lpstr>
      <vt:lpstr>Всероссийский заочный интеллектуальный конкурс для школьников «Эрудит России» </vt:lpstr>
      <vt:lpstr>Всероссийский заочный интеллектуальный конкурс для школьников «Эрудит России» </vt:lpstr>
      <vt:lpstr>Познание и творчество</vt:lpstr>
      <vt:lpstr>КОНТАКТЫ: </vt:lpstr>
      <vt:lpstr> Некоммерческое партнерство содействия развитию орнитологии «Птицы и Люди»</vt:lpstr>
      <vt:lpstr>Номинации конкурса </vt:lpstr>
      <vt:lpstr>Слайд 21</vt:lpstr>
      <vt:lpstr>КОНТАКТЫ</vt:lpstr>
      <vt:lpstr> ЧетвертЫЙ  ВсероссийскИЙ конкурс социальных фоторабот «Моя Россия» </vt:lpstr>
      <vt:lpstr>КОНТАКТЫ</vt:lpstr>
      <vt:lpstr> </vt:lpstr>
      <vt:lpstr>Слайд 26</vt:lpstr>
      <vt:lpstr> 2013 Издательский дом «Первое сентября»</vt:lpstr>
      <vt:lpstr>Слайд 28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Инновационная деятельность учителей географии, направленная на работу с одаренными детьми.</dc:title>
  <dc:creator>админ</dc:creator>
  <cp:lastModifiedBy>админ</cp:lastModifiedBy>
  <cp:revision>13</cp:revision>
  <dcterms:created xsi:type="dcterms:W3CDTF">2013-07-29T18:55:12Z</dcterms:created>
  <dcterms:modified xsi:type="dcterms:W3CDTF">2013-09-12T17:38:13Z</dcterms:modified>
</cp:coreProperties>
</file>