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2ED4B0-E486-4E8C-B676-B2529AEC9F5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D99B63-E2F7-4800-9BAD-B36691E9B4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272504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/>
          <a:p>
            <a:pPr algn="ctr"/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Нестандартные подходы в развитии гибкости у детей старшего школьного возраста</a:t>
            </a:r>
            <a:endParaRPr lang="ru-RU" dirty="0">
              <a:ln w="635"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949279"/>
            <a:ext cx="7772400" cy="21602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800200"/>
          </a:xfrm>
        </p:spPr>
        <p:txBody>
          <a:bodyPr/>
          <a:lstStyle/>
          <a:p>
            <a:pPr algn="ctr"/>
            <a:r>
              <a:rPr lang="ru-RU" dirty="0" err="1" smtClean="0">
                <a:ln w="63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Стретчинг</a:t>
            </a:r>
            <a:r>
              <a:rPr lang="ru-RU" dirty="0" smtClean="0">
                <a:ln w="63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ln w="63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ln w="63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381642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800" b="1" i="1" dirty="0" err="1" smtClean="0">
                <a:solidFill>
                  <a:srgbClr val="FFC000"/>
                </a:solidFill>
              </a:rPr>
              <a:t>Стретчинг-гимнастика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это гимнастика в переводе с англ. языка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stretnhing</a:t>
            </a:r>
            <a:r>
              <a:rPr lang="ru-RU" sz="2400" b="1" i="1" dirty="0" smtClean="0">
                <a:solidFill>
                  <a:srgbClr val="FFC000"/>
                </a:solidFill>
              </a:rPr>
              <a:t> – растягивание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включают в себя комплекс поз, обеспечивающих наилучшие условия для растягивания определенных групп мышц.</a:t>
            </a:r>
          </a:p>
          <a:p>
            <a:pPr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Помимо развития гибкости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стетчинг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способствует улучшению жизненного тонуса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Упражнения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стретчинга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пригодны как для взрослых, так и для детей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296144"/>
          </a:xfrm>
        </p:spPr>
        <p:txBody>
          <a:bodyPr/>
          <a:lstStyle/>
          <a:p>
            <a:pPr algn="ctr"/>
            <a:r>
              <a:rPr lang="ru-RU" i="1" dirty="0" err="1" smtClean="0">
                <a:ln w="635">
                  <a:solidFill>
                    <a:srgbClr val="FFFF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Стретчинг</a:t>
            </a:r>
            <a:endParaRPr lang="ru-RU" i="1" dirty="0">
              <a:ln w="635">
                <a:solidFill>
                  <a:srgbClr val="FFFF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772400" cy="454076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оказывает стимулирующее воздействие на кровообращение и циркуляцию лимфы в организме.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упражнения, включаемые в заключительную часть тренировочного занятия, помогают мышцам восстановиться путем возврата от сокращенного состояния к прежней длине (в покое).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упражнения оказывают расслабляющее действие на мышцы и снимают различные боли, вызванные стрессами и напряжениями нервной системы.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замедляет и делает постепенными некоторые процессы в нашем организме, связанные со старением.</a:t>
            </a:r>
          </a:p>
          <a:p>
            <a:pPr>
              <a:buClr>
                <a:srgbClr val="FFFF00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594928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Растягивание должно быть  до определенных, характерных только для каждого занимающегося пределов.</a:t>
            </a: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Болевые ощущения — это знак к тому, что амплитуда растяжки слишком велика.</a:t>
            </a:r>
          </a:p>
          <a:p>
            <a:endParaRPr lang="ru-RU" dirty="0"/>
          </a:p>
        </p:txBody>
      </p:sp>
      <p:pic>
        <p:nvPicPr>
          <p:cNvPr id="24578" name="Picture 2" descr="D:\Наталия\презентация\презентация\презентация фото\aktsiyastrip_plastika_i_stretching_aerobika_30563553_1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9007">
            <a:off x="5212715" y="3133394"/>
            <a:ext cx="2448272" cy="3456384"/>
          </a:xfrm>
          <a:prstGeom prst="rect">
            <a:avLst/>
          </a:prstGeom>
          <a:noFill/>
        </p:spPr>
      </p:pic>
      <p:pic>
        <p:nvPicPr>
          <p:cNvPr id="24579" name="Picture 3" descr="D:\Наталия\презентация\презентация\презентация фото\1264288496-stretch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5050">
            <a:off x="683568" y="4005064"/>
            <a:ext cx="35283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864096"/>
          </a:xfrm>
        </p:spPr>
        <p:txBody>
          <a:bodyPr/>
          <a:lstStyle/>
          <a:p>
            <a:pPr algn="ctr"/>
            <a:r>
              <a:rPr lang="ru-RU" sz="2800" i="1" dirty="0" smtClean="0">
                <a:ln w="635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Упражнения в стречинге можно разнообразить с помощью :</a:t>
            </a:r>
            <a:endParaRPr lang="ru-RU" sz="2800" i="1" dirty="0">
              <a:ln w="635"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640960" cy="5184576"/>
          </a:xfrm>
        </p:spPr>
        <p:txBody>
          <a:bodyPr/>
          <a:lstStyle/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 гимнастической скамейке;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гимнастической лестнице;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в парах.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7" descr="D:\Наталия\презентация\презентация\DSC_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7947">
            <a:off x="5599812" y="1472499"/>
            <a:ext cx="3378930" cy="2204431"/>
          </a:xfrm>
          <a:prstGeom prst="rect">
            <a:avLst/>
          </a:prstGeom>
          <a:noFill/>
        </p:spPr>
      </p:pic>
      <p:pic>
        <p:nvPicPr>
          <p:cNvPr id="5" name="Picture 5" descr="D:\Наталия\презентация\презентация\презентация фото\1_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171700" cy="3312368"/>
          </a:xfrm>
          <a:prstGeom prst="rect">
            <a:avLst/>
          </a:prstGeom>
          <a:noFill/>
        </p:spPr>
      </p:pic>
      <p:pic>
        <p:nvPicPr>
          <p:cNvPr id="6" name="Picture 4" descr="D:\Наталия\презентация\презентация\презентация фото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3168352" cy="2592288"/>
          </a:xfrm>
          <a:prstGeom prst="rect">
            <a:avLst/>
          </a:prstGeom>
          <a:noFill/>
        </p:spPr>
      </p:pic>
      <p:pic>
        <p:nvPicPr>
          <p:cNvPr id="25602" name="Picture 2" descr="D:\Наталия\презентация\презентация\презентация фото\1300265891_fksit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3449960" cy="2520280"/>
          </a:xfrm>
          <a:prstGeom prst="rect">
            <a:avLst/>
          </a:prstGeom>
          <a:noFill/>
        </p:spPr>
      </p:pic>
      <p:pic>
        <p:nvPicPr>
          <p:cNvPr id="8" name="Picture 6" descr="D:\Наталия\презентация\презентация\презентация фото\a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4391">
            <a:off x="342481" y="3210240"/>
            <a:ext cx="3384376" cy="2438296"/>
          </a:xfrm>
          <a:prstGeom prst="rect">
            <a:avLst/>
          </a:prstGeom>
          <a:noFill/>
        </p:spPr>
      </p:pic>
      <p:pic>
        <p:nvPicPr>
          <p:cNvPr id="25603" name="Picture 3" descr="D:\Наталия\презентация\презентация\презентация фото\1295881794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41404">
            <a:off x="4304655" y="2838550"/>
            <a:ext cx="2808312" cy="291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656184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Калланетика</a:t>
            </a:r>
            <a:br>
              <a:rPr lang="ru-RU" dirty="0" smtClean="0">
                <a:ln w="63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>
              <a:ln w="635">
                <a:solidFill>
                  <a:srgbClr val="C0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417646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Это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гимнастика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названная по имени создательницы - американки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Каллан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Пинкней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Система статических упражнений направлена на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растяжение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и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сокращение мышц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Включает упражнения из различных видов восточных гимнастик и специальные дыхательные упражнения.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Гимнастика неудобных поз.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Не требуют вашего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перемещения в пространстве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Все мышцы развиваются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равномерно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0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D:\Наталия\презентация\презентация\презентация фото\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6977">
            <a:off x="1339973" y="4216510"/>
            <a:ext cx="3273267" cy="2286000"/>
          </a:xfrm>
          <a:prstGeom prst="rect">
            <a:avLst/>
          </a:prstGeom>
          <a:noFill/>
        </p:spPr>
      </p:pic>
      <p:pic>
        <p:nvPicPr>
          <p:cNvPr id="26627" name="Picture 3" descr="D:\Наталия\презентация\презентация\презентация фото\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4185">
            <a:off x="5080028" y="4211255"/>
            <a:ext cx="3278358" cy="2302000"/>
          </a:xfrm>
          <a:prstGeom prst="rect">
            <a:avLst/>
          </a:prstGeom>
          <a:noFill/>
        </p:spPr>
      </p:pic>
      <p:pic>
        <p:nvPicPr>
          <p:cNvPr id="26628" name="Picture 4" descr="D:\Наталия\презентация\презентация\презентация фото\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820">
            <a:off x="5550173" y="1923926"/>
            <a:ext cx="3396938" cy="2090689"/>
          </a:xfrm>
          <a:prstGeom prst="rect">
            <a:avLst/>
          </a:prstGeom>
          <a:noFill/>
        </p:spPr>
      </p:pic>
      <p:pic>
        <p:nvPicPr>
          <p:cNvPr id="26629" name="Picture 5" descr="D:\Наталия\презентация\презентация\презентация фото\Kallanetika_Do_i_posl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1998">
            <a:off x="464459" y="1840795"/>
            <a:ext cx="3283677" cy="219931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80"/>
            <a:ext cx="7772400" cy="144016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Калланетика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включает в себя упражнения, разрабатывающие абсолютно все группы мышц — ног, ягодиц, бедер, рук, плеч, спины, брюшного пресса.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Результаты:</a:t>
            </a:r>
            <a:endParaRPr lang="ru-RU" dirty="0">
              <a:ln w="635">
                <a:solidFill>
                  <a:srgbClr val="C0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4032448"/>
          </a:xfrm>
        </p:spPr>
        <p:txBody>
          <a:bodyPr/>
          <a:lstStyle/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улучшается осанка и тонус тела;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укрепляется иммунная система;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снижается вес;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тело становится более гибким;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укрепляются суставы;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уменьшается подверженность стрессам; 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возрастает уверенность в собственных силах.</a:t>
            </a:r>
            <a:endParaRPr lang="ru-RU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2274528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Можно применять на разных этапах урока:</a:t>
            </a:r>
            <a:endParaRPr lang="ru-RU" dirty="0">
              <a:ln w="635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212976"/>
            <a:ext cx="7772400" cy="3456384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</a:rPr>
              <a:t>пилатес</a:t>
            </a:r>
            <a:r>
              <a:rPr lang="ru-RU" dirty="0" smtClean="0"/>
              <a:t> - в начале урока (в виде разминки );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</a:rPr>
              <a:t>стрейтчинг</a:t>
            </a:r>
            <a:r>
              <a:rPr lang="ru-RU" dirty="0" smtClean="0"/>
              <a:t>– в основной части (т.к. он является растяжением);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</a:rPr>
              <a:t>калланетику</a:t>
            </a:r>
            <a:r>
              <a:rPr lang="ru-RU" dirty="0" smtClean="0"/>
              <a:t> – в заключительной части ( т.к. упражнения направлены на восстановление дыхания и расслабление).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66109">
            <a:off x="600128" y="1305123"/>
            <a:ext cx="7772400" cy="1793326"/>
          </a:xfrm>
        </p:spPr>
        <p:txBody>
          <a:bodyPr/>
          <a:lstStyle/>
          <a:p>
            <a:r>
              <a:rPr lang="ru-RU" dirty="0" smtClean="0">
                <a:ln w="63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635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405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635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92D050"/>
                </a:solidFill>
              </a:rPr>
              <a:t/>
            </a:r>
            <a:br>
              <a:rPr lang="ru-RU" dirty="0" smtClean="0">
                <a:ln w="635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92D050"/>
                </a:solidFill>
              </a:rPr>
            </a:br>
            <a:r>
              <a:rPr lang="ru-RU" dirty="0" smtClean="0">
                <a:ln w="635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92D050"/>
                </a:solidFill>
              </a:rPr>
              <a:t>Гибкость</a:t>
            </a:r>
            <a:endParaRPr lang="ru-RU" dirty="0">
              <a:ln w="635"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852936"/>
            <a:ext cx="7772400" cy="295232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способность человека выполнять движения с большой амплитудой или под ней понимают рациональные свойства двигательного аппарата, обусловливающие степень подвижности его звеньев относительно друг друга.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24744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92D050"/>
                </a:solidFill>
              </a:rPr>
              <a:t>Приемы</a:t>
            </a:r>
            <a:endParaRPr lang="ru-RU" dirty="0">
              <a:ln w="635"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43924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Применение повторных пружинящих движений, повышающих интенсивность растягивания.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Выполнение движений по возможно большей амплитуде.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Использование дополнительной внешней опоры: захваты руками за рейку гимнастической стенки или отдельной части тела с последующим притягиванием одной части тела к другой.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Применение активной помощи партнера.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Развитие гибкости средствами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пилатеса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стречинга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и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калланетики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457200" indent="-4572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D:\Наталия\презентация\DSC_0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7293">
            <a:off x="3407320" y="2971132"/>
            <a:ext cx="5348115" cy="3512092"/>
          </a:xfrm>
          <a:prstGeom prst="rect">
            <a:avLst/>
          </a:prstGeom>
          <a:noFill/>
        </p:spPr>
      </p:pic>
      <p:pic>
        <p:nvPicPr>
          <p:cNvPr id="27651" name="Picture 3" descr="D:\Наталия\презентация\презентация\DSC_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2569">
            <a:off x="458404" y="113270"/>
            <a:ext cx="5351058" cy="33714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23230" y="2967335"/>
            <a:ext cx="6497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Гендерный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подход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1440160"/>
          </a:xfrm>
        </p:spPr>
        <p:txBody>
          <a:bodyPr/>
          <a:lstStyle/>
          <a:p>
            <a:r>
              <a:rPr lang="ru-RU" dirty="0" err="1" smtClean="0">
                <a:ln w="635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Гендерные</a:t>
            </a:r>
            <a:r>
              <a:rPr lang="ru-RU" dirty="0" smtClean="0">
                <a:ln w="635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различия: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7907216" cy="47525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dirty="0" smtClean="0"/>
              <a:t>комбинированные занятия (часть занятия проводится вместе, часть раздельно);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dirty="0" smtClean="0"/>
              <a:t>в подборе упражнений и оборудования только для девочек или         только для мальчиков (мальчики занимаются с гирями, а девочки - с лентами</a:t>
            </a:r>
            <a:r>
              <a:rPr lang="ru-RU" b="1" dirty="0" smtClean="0"/>
              <a:t>);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ru-RU" dirty="0" smtClean="0"/>
              <a:t> в дозировке (девочки делают упражнение 8 раз, а мальчики 10);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 по времени (девочки прыгают через скакалку 1 мин., мальчики 1,5 мин.);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 в распределении ролей в подвижных играх и спортивных играх;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 в требованиях к качеству выполнения заданий (от мальчиков мы требуем большей четкости, ритмичности, затраты дополнительных усилий, а от девочек - больше пластичности, выразительности, грациозности);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 в оценке деятельности (для мальчиков важно, что оценивается в их деятельности, а для девочек - кто их оценивает и как).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936104"/>
          </a:xfrm>
        </p:spPr>
        <p:txBody>
          <a:bodyPr/>
          <a:lstStyle/>
          <a:p>
            <a:pPr algn="ctr"/>
            <a:r>
              <a:rPr lang="ru-RU" i="1" dirty="0" err="1" smtClean="0">
                <a:ln w="63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Пилатес</a:t>
            </a:r>
            <a:endParaRPr lang="ru-RU" i="1" dirty="0">
              <a:ln w="63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4797152"/>
          </a:xfrm>
        </p:spPr>
        <p:txBody>
          <a:bodyPr/>
          <a:lstStyle/>
          <a:p>
            <a:r>
              <a:rPr lang="ru-RU" dirty="0" smtClean="0"/>
              <a:t>Комплекс  упражнений для всего тела, который развивает гибкость и подвижность.</a:t>
            </a:r>
          </a:p>
          <a:p>
            <a:r>
              <a:rPr lang="ru-RU" dirty="0" smtClean="0"/>
              <a:t>Один из самых безопасных видов тренировки.</a:t>
            </a:r>
            <a:endParaRPr lang="ru-RU" dirty="0"/>
          </a:p>
        </p:txBody>
      </p:sp>
      <p:pic>
        <p:nvPicPr>
          <p:cNvPr id="28674" name="Picture 2" descr="D:\Наталия\презентация\презентация\презентация фото\1264292856-1257939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841155" cy="300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D:\Наталия\презентация\презентация\DSC_0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824536" cy="2952328"/>
          </a:xfrm>
          <a:prstGeom prst="rect">
            <a:avLst/>
          </a:prstGeom>
          <a:noFill/>
        </p:spPr>
      </p:pic>
      <p:pic>
        <p:nvPicPr>
          <p:cNvPr id="29699" name="Picture 3" descr="D:\Наталия\презентация\презентация\DSC_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692696"/>
            <a:ext cx="5184576" cy="3024853"/>
          </a:xfrm>
          <a:prstGeom prst="rect">
            <a:avLst/>
          </a:prstGeom>
          <a:noFill/>
        </p:spPr>
      </p:pic>
      <p:pic>
        <p:nvPicPr>
          <p:cNvPr id="29700" name="Picture 4" descr="D:\Наталия\презентация\презентация\DSC_0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956512" cy="2952328"/>
          </a:xfrm>
          <a:prstGeom prst="rect">
            <a:avLst/>
          </a:prstGeom>
          <a:noFill/>
        </p:spPr>
      </p:pic>
      <p:pic>
        <p:nvPicPr>
          <p:cNvPr id="29701" name="Picture 5" descr="D:\Наталия\презентация\презентация\DSC_0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4536504" cy="313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512168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Преимущества  системы упражнений</a:t>
            </a:r>
            <a:endParaRPr lang="ru-RU" dirty="0">
              <a:ln w="63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04656"/>
          </a:xfrm>
        </p:spPr>
        <p:txBody>
          <a:bodyPr>
            <a:normAutofit fontScale="92500"/>
          </a:bodyPr>
          <a:lstStyle/>
          <a:p>
            <a:pPr lvl="0">
              <a:buClr>
                <a:srgbClr val="FFFF00"/>
              </a:buClr>
              <a:buFont typeface="Wingdings" pitchFamily="2" charset="2"/>
              <a:buChar char="q"/>
            </a:pPr>
            <a:r>
              <a:rPr lang="ru-RU" dirty="0" err="1" smtClean="0"/>
              <a:t>Пилатес</a:t>
            </a:r>
            <a:r>
              <a:rPr lang="ru-RU" dirty="0" smtClean="0"/>
              <a:t> развивает гибкость и силу определенных групп мышц. 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q"/>
            </a:pPr>
            <a:r>
              <a:rPr lang="ru-RU" dirty="0" err="1" smtClean="0"/>
              <a:t>Пилатес</a:t>
            </a:r>
            <a:r>
              <a:rPr lang="ru-RU" dirty="0" smtClean="0"/>
              <a:t> полезен для больных, перенесших травму позвоночника. 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q"/>
            </a:pPr>
            <a:r>
              <a:rPr lang="ru-RU" dirty="0" err="1" smtClean="0"/>
              <a:t>Пилатес</a:t>
            </a:r>
            <a:r>
              <a:rPr lang="ru-RU" dirty="0" smtClean="0"/>
              <a:t> укрепляет тело и успокаивает дух. 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q"/>
            </a:pPr>
            <a:r>
              <a:rPr lang="ru-RU" dirty="0" smtClean="0"/>
              <a:t>При любом уровне подготовки можно подобрать оптимальные упражнения. 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q"/>
            </a:pPr>
            <a:r>
              <a:rPr lang="ru-RU" dirty="0" smtClean="0"/>
              <a:t>Не существует ограничений по возрасту и нет противопоказаний при правильном подборе комплекса. 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q"/>
            </a:pPr>
            <a:r>
              <a:rPr lang="ru-RU" dirty="0" smtClean="0"/>
              <a:t>Каждое движение исходит из сознания, т.е. каждое сокращение мышцы контролируется деятельностью мозга. 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85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5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4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Наталия\презентация\презентация\презентация фото\default.jpeg  о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528392" cy="2304256"/>
          </a:xfrm>
          <a:prstGeom prst="rect">
            <a:avLst/>
          </a:prstGeom>
          <a:noFill/>
        </p:spPr>
      </p:pic>
      <p:pic>
        <p:nvPicPr>
          <p:cNvPr id="2051" name="Picture 3" descr="D:\Наталия\презентация\презентация\презентация фото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924425" cy="3124200"/>
          </a:xfrm>
          <a:prstGeom prst="rect">
            <a:avLst/>
          </a:prstGeom>
          <a:noFill/>
        </p:spPr>
      </p:pic>
      <p:pic>
        <p:nvPicPr>
          <p:cNvPr id="2052" name="Picture 4" descr="D:\Наталия\презентация\презентация\презентация фото\Yoga_at_a_Gy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58198"/>
            <a:ext cx="4510980" cy="2999802"/>
          </a:xfrm>
          <a:prstGeom prst="rect">
            <a:avLst/>
          </a:prstGeom>
          <a:noFill/>
        </p:spPr>
      </p:pic>
      <p:pic>
        <p:nvPicPr>
          <p:cNvPr id="2053" name="Picture 5" descr="D:\Наталия\презентация\презентация\презентация фото\stretching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1593">
            <a:off x="5201029" y="838783"/>
            <a:ext cx="3800737" cy="2850553"/>
          </a:xfrm>
          <a:prstGeom prst="rect">
            <a:avLst/>
          </a:prstGeom>
          <a:noFill/>
        </p:spPr>
      </p:pic>
      <p:pic>
        <p:nvPicPr>
          <p:cNvPr id="2054" name="Picture 6" descr="D:\Наталия\презентация\презентация\презентация фото\9f07f054012549e791f244ce90aae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7297">
            <a:off x="332145" y="3813936"/>
            <a:ext cx="3749186" cy="263241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640960" cy="65253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Пилатес</a:t>
            </a:r>
            <a:r>
              <a:rPr lang="ru-RU" dirty="0" smtClean="0"/>
              <a:t> также предлагает серию упражнений на </a:t>
            </a:r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все группы мышц.</a:t>
            </a: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000" b="1" i="1" dirty="0" err="1" smtClean="0">
                <a:solidFill>
                  <a:srgbClr val="FF0000"/>
                </a:solidFill>
              </a:rPr>
              <a:t>Пилатес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smtClean="0"/>
              <a:t>–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это тренировка, в которой совершенствуется не только </a:t>
            </a:r>
            <a:r>
              <a:rPr lang="ru-RU" sz="3000" b="1" i="1" dirty="0" smtClean="0">
                <a:solidFill>
                  <a:srgbClr val="FF0000"/>
                </a:solidFill>
              </a:rPr>
              <a:t>тело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, но и </a:t>
            </a:r>
            <a:r>
              <a:rPr lang="ru-RU" sz="3000" b="1" i="1" dirty="0" smtClean="0">
                <a:solidFill>
                  <a:srgbClr val="FF0000"/>
                </a:solidFill>
              </a:rPr>
              <a:t>умственные и интеллектуальные возможности.</a:t>
            </a: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55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155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689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Нестандартные подходы в развитии гибкости у детей старшего школьного возраста</vt:lpstr>
      <vt:lpstr> Гибкость</vt:lpstr>
      <vt:lpstr>Приемы</vt:lpstr>
      <vt:lpstr>Слайд 4</vt:lpstr>
      <vt:lpstr>Гендерные различия: </vt:lpstr>
      <vt:lpstr>Пилатес</vt:lpstr>
      <vt:lpstr>Слайд 7</vt:lpstr>
      <vt:lpstr>Преимущества  системы упражнений</vt:lpstr>
      <vt:lpstr>Слайд 9</vt:lpstr>
      <vt:lpstr>Стретчинг </vt:lpstr>
      <vt:lpstr>Стретчинг</vt:lpstr>
      <vt:lpstr>Слайд 12</vt:lpstr>
      <vt:lpstr>Упражнения в стречинге можно разнообразить с помощью :</vt:lpstr>
      <vt:lpstr>Калланетика </vt:lpstr>
      <vt:lpstr>Слайд 15</vt:lpstr>
      <vt:lpstr>Результаты:</vt:lpstr>
      <vt:lpstr>Можно применять на разных этапах урока: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Гибкость</dc:title>
  <dc:creator>Admin</dc:creator>
  <cp:lastModifiedBy>Admin</cp:lastModifiedBy>
  <cp:revision>87</cp:revision>
  <dcterms:created xsi:type="dcterms:W3CDTF">2011-12-13T06:48:42Z</dcterms:created>
  <dcterms:modified xsi:type="dcterms:W3CDTF">2011-12-15T04:22:34Z</dcterms:modified>
</cp:coreProperties>
</file>