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  <p:sldMasterId id="2147484029" r:id="rId2"/>
    <p:sldMasterId id="2147484056" r:id="rId3"/>
  </p:sldMasterIdLst>
  <p:notesMasterIdLst>
    <p:notesMasterId r:id="rId20"/>
  </p:notesMasterIdLst>
  <p:sldIdLst>
    <p:sldId id="256" r:id="rId4"/>
    <p:sldId id="257" r:id="rId5"/>
    <p:sldId id="262" r:id="rId6"/>
    <p:sldId id="259" r:id="rId7"/>
    <p:sldId id="276" r:id="rId8"/>
    <p:sldId id="263" r:id="rId9"/>
    <p:sldId id="277" r:id="rId10"/>
    <p:sldId id="264" r:id="rId11"/>
    <p:sldId id="278" r:id="rId12"/>
    <p:sldId id="265" r:id="rId13"/>
    <p:sldId id="279" r:id="rId14"/>
    <p:sldId id="266" r:id="rId15"/>
    <p:sldId id="280" r:id="rId16"/>
    <p:sldId id="267" r:id="rId17"/>
    <p:sldId id="274" r:id="rId18"/>
    <p:sldId id="28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3" autoAdjust="0"/>
    <p:restoredTop sz="94683" autoAdjust="0"/>
  </p:normalViewPr>
  <p:slideViewPr>
    <p:cSldViewPr>
      <p:cViewPr varScale="1">
        <p:scale>
          <a:sx n="79" d="100"/>
          <a:sy n="79" d="100"/>
        </p:scale>
        <p:origin x="-379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6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6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EE94CA-B043-408A-BAD4-9D1E0E7D54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6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74D8E2-A8D0-41C8-BEE3-96BE4BD421AA}" type="slidenum">
              <a:rPr lang="ru-RU"/>
              <a:pPr/>
              <a:t>16</a:t>
            </a:fld>
            <a:endParaRPr lang="ru-RU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977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5977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7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978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5978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597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978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5978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978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978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978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978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597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979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5979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79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79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79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79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79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979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979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5980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980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50AA66-2E52-4D58-A8C4-714E0D57E3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5980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98" grpId="0"/>
      <p:bldP spid="45979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97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597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43804-5B72-47ED-9E76-0C14CA8CDF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54409-73EF-42CC-8603-B3E51CF86C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8738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62873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4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5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5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5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5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62875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62875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5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5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5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5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6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6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6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6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6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6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876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6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6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6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7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62877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7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7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7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7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7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7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7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7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8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9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0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1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2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3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4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5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6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7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8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9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0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1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2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3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4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5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5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5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5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895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895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28956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8957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8958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442542-C96F-456B-8227-870464F3A8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954" grpId="0"/>
      <p:bldP spid="62895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89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89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BB0CAC-0C12-454F-8D8A-66088CF8A64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1B4562-A7FA-4600-9DDB-AF1B40A5584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A2FD80-9033-4CCA-80C1-57AB5FCCA9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3AA4C7-A0E1-4734-BDE5-ECCC9358A3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E99CDF-E246-4544-9C6A-469D70C76A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746E64-034E-4FC3-B294-BCAFB9FBB5A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309F6B-053B-4D06-A849-1614A8DFF4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45A-822C-483F-94C1-2D22D45F86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546010-AFE7-4C05-B2F7-58E607C2DF6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AC93D1-899D-43C0-8059-3E902229525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D6460A-1D51-4F72-9DB7-8ADB1D8FAEE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604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048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04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811120-738B-4656-A04E-0A02F05DE958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6048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6048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049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049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6049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6049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49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49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49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49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6049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6049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050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050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6050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6050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50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50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50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050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6050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050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3" grpId="0"/>
      <p:bldP spid="66048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04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048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9D17F-45CD-4B92-945E-44FFABC535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0C741-14AC-4DBE-8076-849D2FFB46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984C-8FCB-4C69-BE5E-AD67B1E236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B6277-E01D-461D-ABFF-6DACE33A21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C66C5-5CD7-43CA-B563-69C7264DFF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F9D6F-8EF8-4FBE-97F8-5EC6EE319B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DAD92-B385-44FB-B4EF-FB5856D3E0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18471-98C6-4AE3-8397-C1F84D5BB9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85B0D-C26A-4CDF-9957-1EEA7CACF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A89DC-9922-4B8D-8486-A6D584FD68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A60C4-B1FA-4FE1-947A-5BE4F4CCC6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B4E06-6925-4D61-A2FC-ECBE94D968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4A3A4-8726-410D-8FC6-8B1789ACC7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8EE4E-91E6-4B20-9B09-A6A47A3974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13996-633B-4A54-8B76-8A0EA9598B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DC65A-F7DF-4F76-9278-A4B70A7166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CC899-78DE-48E0-BE71-9F9ACDC41F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7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875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75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875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5875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5875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876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5876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876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876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876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876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5876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876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5876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76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77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77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77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77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877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87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877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5877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5877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FD4EBA0-C1EB-4FAF-B56E-86CD9CF8CF3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5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74" grpId="0"/>
      <p:bldP spid="45877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87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587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771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62771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1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1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1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1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2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3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4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4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4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4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4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4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4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774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4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4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5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6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7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8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9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0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1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2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3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4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5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6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7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8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9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0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1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2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793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84DCB97-D4E5-46AA-83C2-E1E04CF8E0C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793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793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793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793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0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93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79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79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7934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5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5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B85CD1A-4186-47EB-887D-221B6C99E94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5946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946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5946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594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94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94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94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94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94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94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94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94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5947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5947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5947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47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48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5948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948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948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5948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5948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48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48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48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48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49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49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49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5949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5949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949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94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594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5949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5949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5950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50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50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50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50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50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50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50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5950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59" grpId="0"/>
      <p:bldP spid="65946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94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594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40"/>
          <p:cNvSpPr>
            <a:spLocks noGrp="1" noChangeArrowheads="1"/>
          </p:cNvSpPr>
          <p:nvPr>
            <p:ph type="title"/>
          </p:nvPr>
        </p:nvSpPr>
        <p:spPr>
          <a:xfrm>
            <a:off x="468313" y="2349500"/>
            <a:ext cx="8229600" cy="1143000"/>
          </a:xfrm>
        </p:spPr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Природные зоны Северной Америки</a:t>
            </a:r>
            <a:endParaRPr lang="ru-RU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254" name="Picture 6" descr="Секвой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125538"/>
            <a:ext cx="5184775" cy="5516562"/>
          </a:xfrm>
          <a:prstGeom prst="rect">
            <a:avLst/>
          </a:prstGeom>
          <a:noFill/>
        </p:spPr>
      </p:pic>
      <p:sp>
        <p:nvSpPr>
          <p:cNvPr id="437255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ru-RU" sz="4000" dirty="0"/>
              <a:t>Секвойя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9193" name="Group 201"/>
          <p:cNvGraphicFramePr>
            <a:graphicFrameLocks noGrp="1"/>
          </p:cNvGraphicFramePr>
          <p:nvPr/>
        </p:nvGraphicFramePr>
        <p:xfrm>
          <a:off x="0" y="1700213"/>
          <a:ext cx="1403350" cy="3722688"/>
        </p:xfrm>
        <a:graphic>
          <a:graphicData uri="http://schemas.openxmlformats.org/drawingml/2006/table">
            <a:tbl>
              <a:tblPr/>
              <a:tblGrid>
                <a:gridCol w="1403350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Природная зона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 Зона смешанных и широколиственнных лесов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192" name="Group 200"/>
          <p:cNvGraphicFramePr>
            <a:graphicFrameLocks noGrp="1"/>
          </p:cNvGraphicFramePr>
          <p:nvPr/>
        </p:nvGraphicFramePr>
        <p:xfrm>
          <a:off x="1403350" y="1700213"/>
          <a:ext cx="1368425" cy="3722688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Географическое 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Занимает территорию вблизи Великих Американских озёр.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191" name="Group 199"/>
          <p:cNvGraphicFramePr>
            <a:graphicFrameLocks noGrp="1"/>
          </p:cNvGraphicFramePr>
          <p:nvPr/>
        </p:nvGraphicFramePr>
        <p:xfrm>
          <a:off x="2771775" y="1700213"/>
          <a:ext cx="1728788" cy="3722688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Особенности климата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Температура зимой: -8 до     -16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С, температура летом: +16, до +24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С. Количество осадков от 500 до 1000 мм.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190" name="Group 198"/>
          <p:cNvGraphicFramePr>
            <a:graphicFrameLocks noGrp="1"/>
          </p:cNvGraphicFramePr>
          <p:nvPr/>
        </p:nvGraphicFramePr>
        <p:xfrm>
          <a:off x="4500563" y="1700213"/>
          <a:ext cx="1079500" cy="3722688"/>
        </p:xfrm>
        <a:graphic>
          <a:graphicData uri="http://schemas.openxmlformats.org/drawingml/2006/table">
            <a:tbl>
              <a:tblPr/>
              <a:tblGrid>
                <a:gridCol w="1079500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Почвы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Бурые лесные, дерново-подзолистые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156" name="Group 164"/>
          <p:cNvGraphicFramePr>
            <a:graphicFrameLocks noGrp="1"/>
          </p:cNvGraphicFramePr>
          <p:nvPr/>
        </p:nvGraphicFramePr>
        <p:xfrm>
          <a:off x="5580063" y="1700213"/>
          <a:ext cx="1655762" cy="3713671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Типичные представители флоры и фауны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Дуб, орешник, бук, осина, липа, клён, каштан, дикие яблони, вишни. Енот, скунс, бурундук.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189" name="Group 197"/>
          <p:cNvGraphicFramePr>
            <a:graphicFrameLocks noGrp="1"/>
          </p:cNvGraphicFramePr>
          <p:nvPr/>
        </p:nvGraphicFramePr>
        <p:xfrm>
          <a:off x="7235825" y="1700213"/>
          <a:ext cx="1873250" cy="3722688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Хозяйственная деятельность человека и охрана природы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Большая часть зоны, это обрабатываемые земли. Дикие животные сохранились лишь в заповедниках.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6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6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6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46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46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46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276" name="Picture 4" descr="Скун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765175"/>
            <a:ext cx="4819650" cy="5949950"/>
          </a:xfrm>
          <a:prstGeom prst="rect">
            <a:avLst/>
          </a:prstGeom>
          <a:noFill/>
        </p:spPr>
      </p:pic>
      <p:sp>
        <p:nvSpPr>
          <p:cNvPr id="43827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r>
              <a:rPr lang="ru-RU" sz="4000" dirty="0"/>
              <a:t>Скунс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0279" name="Group 263"/>
          <p:cNvGraphicFramePr>
            <a:graphicFrameLocks noGrp="1"/>
          </p:cNvGraphicFramePr>
          <p:nvPr/>
        </p:nvGraphicFramePr>
        <p:xfrm>
          <a:off x="0" y="1700213"/>
          <a:ext cx="1403350" cy="3744913"/>
        </p:xfrm>
        <a:graphic>
          <a:graphicData uri="http://schemas.openxmlformats.org/drawingml/2006/table">
            <a:tbl>
              <a:tblPr/>
              <a:tblGrid>
                <a:gridCol w="1403350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Природная зона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 Зона лесостепей и степей.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0278" name="Group 262"/>
          <p:cNvGraphicFramePr>
            <a:graphicFrameLocks noGrp="1"/>
          </p:cNvGraphicFramePr>
          <p:nvPr/>
        </p:nvGraphicFramePr>
        <p:xfrm>
          <a:off x="1403350" y="1700213"/>
          <a:ext cx="1368425" cy="3744913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Географическое 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Вытянулась с севера на юг в центре материка от канадской тайги, до Мексиканского залива.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0277" name="Group 261"/>
          <p:cNvGraphicFramePr>
            <a:graphicFrameLocks noGrp="1"/>
          </p:cNvGraphicFramePr>
          <p:nvPr/>
        </p:nvGraphicFramePr>
        <p:xfrm>
          <a:off x="2771775" y="1700213"/>
          <a:ext cx="1512888" cy="3744913"/>
        </p:xfrm>
        <a:graphic>
          <a:graphicData uri="http://schemas.openxmlformats.org/drawingml/2006/table">
            <a:tbl>
              <a:tblPr/>
              <a:tblGrid>
                <a:gridCol w="1512888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Особенности климата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Температура зимой: от -16, до +8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С, температура летом: от + 16, до +24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С. Количество осадков от 250 до 500 мм.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0276" name="Group 260"/>
          <p:cNvGraphicFramePr>
            <a:graphicFrameLocks noGrp="1"/>
          </p:cNvGraphicFramePr>
          <p:nvPr/>
        </p:nvGraphicFramePr>
        <p:xfrm>
          <a:off x="4284663" y="1700213"/>
          <a:ext cx="1223962" cy="3744913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Почвы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Чернозёмные и каштановые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0280" name="Group 264"/>
          <p:cNvGraphicFramePr>
            <a:graphicFrameLocks noGrp="1"/>
          </p:cNvGraphicFramePr>
          <p:nvPr/>
        </p:nvGraphicFramePr>
        <p:xfrm>
          <a:off x="5508625" y="1700213"/>
          <a:ext cx="1800225" cy="3744913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Типичные представители флоры и фауны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Злаки: бородач, бизонова трава, типчак. Койот, бизон, пеликан.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0281" name="Group 265"/>
          <p:cNvGraphicFramePr>
            <a:graphicFrameLocks noGrp="1"/>
          </p:cNvGraphicFramePr>
          <p:nvPr/>
        </p:nvGraphicFramePr>
        <p:xfrm>
          <a:off x="7308850" y="1700213"/>
          <a:ext cx="1800225" cy="3744913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Хозяйственная деятельность человека и охрана природы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Повсеместно изменена человеком, распаханы, или превращены в выгоны для скота.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7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7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7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47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47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47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300" name="Picture 4" descr="Бизон - житель прер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981075"/>
            <a:ext cx="7561262" cy="5670550"/>
          </a:xfrm>
          <a:prstGeom prst="rect">
            <a:avLst/>
          </a:prstGeom>
          <a:noFill/>
        </p:spPr>
      </p:pic>
      <p:sp>
        <p:nvSpPr>
          <p:cNvPr id="439301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r>
              <a:rPr lang="ru-RU" sz="4000" dirty="0"/>
              <a:t>Бизон – житель прерий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Кроссворд</a:t>
            </a:r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По горизонтали:</a:t>
            </a:r>
            <a:r>
              <a:rPr lang="ru-RU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2 – Хвойное дерево, высотой более 100 метров, диаметром около 20 м.;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4 – Зверёк, длиной 40 см., его мех блестяще-чёрного цвета с белыми полосами.</a:t>
            </a:r>
          </a:p>
        </p:txBody>
      </p:sp>
      <p:sp>
        <p:nvSpPr>
          <p:cNvPr id="460808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По вертикали: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1 – Крупное травоядное животное с длинной шерстью, сохранившееся на Канадском Арктическом архипелаге и острове Гренландия с доледникового периода;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3 – Животное, которое селится поближе к водоёму и получило ещё название «полоскун»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омашнее задание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§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55, страница 216 – 220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На контурных картах показать природные зоны Северной Америки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Продолжить заполнение таблицы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7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План</a:t>
            </a:r>
            <a:endParaRPr lang="ru-RU" sz="4000" dirty="0"/>
          </a:p>
        </p:txBody>
      </p:sp>
      <p:sp>
        <p:nvSpPr>
          <p:cNvPr id="153668" name="Rectangle 6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endParaRPr lang="en-US" sz="2400" dirty="0" smtClean="0"/>
          </a:p>
          <a:p>
            <a:pPr marL="533400" indent="-533400">
              <a:buFontTx/>
              <a:buAutoNum type="arabicPeriod"/>
            </a:pPr>
            <a:r>
              <a:rPr lang="ru-RU" sz="2400" dirty="0" smtClean="0"/>
              <a:t>Особенности </a:t>
            </a:r>
            <a:r>
              <a:rPr lang="ru-RU" sz="2400" dirty="0"/>
              <a:t>проявления зональности на материке.</a:t>
            </a:r>
          </a:p>
          <a:p>
            <a:pPr marL="533400" indent="-533400">
              <a:buFontTx/>
              <a:buAutoNum type="arabicPeriod"/>
            </a:pPr>
            <a:r>
              <a:rPr lang="ru-RU" sz="2400" dirty="0"/>
              <a:t>Характеристика природных зон.</a:t>
            </a:r>
          </a:p>
          <a:p>
            <a:pPr marL="533400" indent="-533400">
              <a:buFontTx/>
              <a:buAutoNum type="arabicPeriod"/>
            </a:pPr>
            <a:r>
              <a:rPr lang="ru-RU" sz="2400" dirty="0"/>
              <a:t>Изменение природы в результате хозяйственной деятельности человека.</a:t>
            </a:r>
          </a:p>
          <a:p>
            <a:pPr marL="533400" indent="-533400"/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93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430858"/>
              </p:ext>
            </p:extLst>
          </p:nvPr>
        </p:nvGraphicFramePr>
        <p:xfrm>
          <a:off x="250825" y="1700213"/>
          <a:ext cx="8713788" cy="5006023"/>
        </p:xfrm>
        <a:graphic>
          <a:graphicData uri="http://schemas.openxmlformats.org/drawingml/2006/table">
            <a:tbl>
              <a:tblPr/>
              <a:tblGrid>
                <a:gridCol w="1512888"/>
                <a:gridCol w="1079500"/>
                <a:gridCol w="1512887"/>
                <a:gridCol w="1152525"/>
                <a:gridCol w="1727200"/>
                <a:gridCol w="1728788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Природная зона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Географическое положение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Особенности климата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Почвы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Типичные представители флоры и фауны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Хозяйственная деятельность человека и охрана природы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72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Природные зоны Северной Америки</a:t>
            </a:r>
          </a:p>
        </p:txBody>
      </p:sp>
      <p:sp>
        <p:nvSpPr>
          <p:cNvPr id="219174" name="Rectangle 3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/>
              <a:t>Зона арктических пустынь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Зона тундры и лесотундры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Зона тайги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Зона смешанных и широколиственных лесов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Зона </a:t>
            </a:r>
            <a:r>
              <a:rPr lang="ru-RU" sz="2400" dirty="0" err="1"/>
              <a:t>лесостепей</a:t>
            </a:r>
            <a:r>
              <a:rPr lang="ru-RU" sz="2400" dirty="0"/>
              <a:t> и степей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Зона полупустынь и пустынь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Зона саванн и редколесий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Зона жестколистных вечнозелёных лесов и кустарников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Зона переменно-влажных лесов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Область высотной поясности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5241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49770"/>
              </p:ext>
            </p:extLst>
          </p:nvPr>
        </p:nvGraphicFramePr>
        <p:xfrm>
          <a:off x="107951" y="260649"/>
          <a:ext cx="1295698" cy="6120680"/>
        </p:xfrm>
        <a:graphic>
          <a:graphicData uri="http://schemas.openxmlformats.org/drawingml/2006/table">
            <a:tbl>
              <a:tblPr/>
              <a:tblGrid>
                <a:gridCol w="1295698"/>
              </a:tblGrid>
              <a:tr h="2736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Природная зона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 Зона арктических пустынь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5240" name="Group 3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37416"/>
              </p:ext>
            </p:extLst>
          </p:nvPr>
        </p:nvGraphicFramePr>
        <p:xfrm>
          <a:off x="1403648" y="260647"/>
          <a:ext cx="1439863" cy="6119584"/>
        </p:xfrm>
        <a:graphic>
          <a:graphicData uri="http://schemas.openxmlformats.org/drawingml/2006/table">
            <a:tbl>
              <a:tblPr/>
              <a:tblGrid>
                <a:gridCol w="1439863"/>
              </a:tblGrid>
              <a:tr h="2736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Канадский Арктический архипелаг, о.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Баффинова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Земля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5239" name="Group 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86512"/>
              </p:ext>
            </p:extLst>
          </p:nvPr>
        </p:nvGraphicFramePr>
        <p:xfrm>
          <a:off x="2843808" y="260648"/>
          <a:ext cx="1944216" cy="6120680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2736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Особенности климата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Температура зимой: -32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С, температура летом: 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С, количество осадков – до 100 мм.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5238" name="Group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57686"/>
              </p:ext>
            </p:extLst>
          </p:nvPr>
        </p:nvGraphicFramePr>
        <p:xfrm>
          <a:off x="4788024" y="260648"/>
          <a:ext cx="1150937" cy="6120680"/>
        </p:xfrm>
        <a:graphic>
          <a:graphicData uri="http://schemas.openxmlformats.org/drawingml/2006/table">
            <a:tbl>
              <a:tblPr/>
              <a:tblGrid>
                <a:gridCol w="1150937"/>
              </a:tblGrid>
              <a:tr h="2736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Почвы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Арктичес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-кие пустынные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5237" name="Group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58872"/>
              </p:ext>
            </p:extLst>
          </p:nvPr>
        </p:nvGraphicFramePr>
        <p:xfrm>
          <a:off x="5940152" y="260648"/>
          <a:ext cx="1511573" cy="6120680"/>
        </p:xfrm>
        <a:graphic>
          <a:graphicData uri="http://schemas.openxmlformats.org/drawingml/2006/table">
            <a:tbl>
              <a:tblPr/>
              <a:tblGrid>
                <a:gridCol w="1511573"/>
              </a:tblGrid>
              <a:tr h="2736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Типичные представители флоры и фауны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Мох, лишайник. Овцебык, песец, белый медведь.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5242" name="Group 3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340800"/>
              </p:ext>
            </p:extLst>
          </p:nvPr>
        </p:nvGraphicFramePr>
        <p:xfrm>
          <a:off x="7451725" y="260648"/>
          <a:ext cx="1692275" cy="6106778"/>
        </p:xfrm>
        <a:graphic>
          <a:graphicData uri="http://schemas.openxmlformats.org/drawingml/2006/table">
            <a:tbl>
              <a:tblPr/>
              <a:tblGrid>
                <a:gridCol w="1692275"/>
              </a:tblGrid>
              <a:tr h="2736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Хозяйственная деятельность человека и охрана природы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Постоянного населения нет. Флора и фауна легко ранимы.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6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6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6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46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46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46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080" name="Picture 24" descr="Овцебы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268413"/>
            <a:ext cx="7620000" cy="5080000"/>
          </a:xfrm>
          <a:prstGeom prst="rect">
            <a:avLst/>
          </a:prstGeom>
          <a:noFill/>
        </p:spPr>
      </p:pic>
      <p:sp>
        <p:nvSpPr>
          <p:cNvPr id="429081" name="Rectangle 2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0750"/>
          </a:xfrm>
        </p:spPr>
        <p:txBody>
          <a:bodyPr/>
          <a:lstStyle/>
          <a:p>
            <a:r>
              <a:rPr lang="ru-RU" dirty="0"/>
              <a:t>Овцебык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7197" name="Group 253"/>
          <p:cNvGraphicFramePr>
            <a:graphicFrameLocks noGrp="1"/>
          </p:cNvGraphicFramePr>
          <p:nvPr/>
        </p:nvGraphicFramePr>
        <p:xfrm>
          <a:off x="0" y="1700213"/>
          <a:ext cx="1403350" cy="3506788"/>
        </p:xfrm>
        <a:graphic>
          <a:graphicData uri="http://schemas.openxmlformats.org/drawingml/2006/table">
            <a:tbl>
              <a:tblPr/>
              <a:tblGrid>
                <a:gridCol w="1403350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Природная зона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 Зона тундры и лесотундры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7196" name="Group 252"/>
          <p:cNvGraphicFramePr>
            <a:graphicFrameLocks noGrp="1"/>
          </p:cNvGraphicFramePr>
          <p:nvPr/>
        </p:nvGraphicFramePr>
        <p:xfrm>
          <a:off x="1403350" y="1700213"/>
          <a:ext cx="1439863" cy="3506788"/>
        </p:xfrm>
        <a:graphic>
          <a:graphicData uri="http://schemas.openxmlformats.org/drawingml/2006/table">
            <a:tbl>
              <a:tblPr/>
              <a:tblGrid>
                <a:gridCol w="1439863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Географическое 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Занимает северное побережье материка и прилегающие к нему острова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7195" name="Group 251"/>
          <p:cNvGraphicFramePr>
            <a:graphicFrameLocks noGrp="1"/>
          </p:cNvGraphicFramePr>
          <p:nvPr/>
        </p:nvGraphicFramePr>
        <p:xfrm>
          <a:off x="2843213" y="1700213"/>
          <a:ext cx="1512887" cy="3506788"/>
        </p:xfrm>
        <a:graphic>
          <a:graphicData uri="http://schemas.openxmlformats.org/drawingml/2006/table">
            <a:tbl>
              <a:tblPr/>
              <a:tblGrid>
                <a:gridCol w="1512887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Особенности климата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Температура зимой: -30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С, температура летом: +8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С. Количество осадков от 100 до 200 мм.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7194" name="Group 250"/>
          <p:cNvGraphicFramePr>
            <a:graphicFrameLocks noGrp="1"/>
          </p:cNvGraphicFramePr>
          <p:nvPr/>
        </p:nvGraphicFramePr>
        <p:xfrm>
          <a:off x="4356100" y="1700213"/>
          <a:ext cx="1152525" cy="3506788"/>
        </p:xfrm>
        <a:graphic>
          <a:graphicData uri="http://schemas.openxmlformats.org/drawingml/2006/table">
            <a:tbl>
              <a:tblPr/>
              <a:tblGrid>
                <a:gridCol w="11525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Почвы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Тундрово-глеевые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7193" name="Group 249"/>
          <p:cNvGraphicFramePr>
            <a:graphicFrameLocks noGrp="1"/>
          </p:cNvGraphicFramePr>
          <p:nvPr/>
        </p:nvGraphicFramePr>
        <p:xfrm>
          <a:off x="5508625" y="1700213"/>
          <a:ext cx="1800225" cy="3506788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Типичные представители флоры и фауны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Мох, лишайник, осоки, карликовые ивы и берёзы. Северный олень, олень-карибу, песец, волк, белая куропатка.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7192" name="Group 248"/>
          <p:cNvGraphicFramePr>
            <a:graphicFrameLocks noGrp="1"/>
          </p:cNvGraphicFramePr>
          <p:nvPr/>
        </p:nvGraphicFramePr>
        <p:xfrm>
          <a:off x="7308850" y="1700213"/>
          <a:ext cx="1800225" cy="3506788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Хозяйственная деятельность человека и охрана природы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Население занимается оленеводством. Имеются национальные парки.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6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6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6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46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46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46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230" name="Picture 6" descr="Олень-кариб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125538"/>
            <a:ext cx="4465637" cy="5516562"/>
          </a:xfrm>
          <a:prstGeom prst="rect">
            <a:avLst/>
          </a:prstGeom>
          <a:noFill/>
        </p:spPr>
      </p:pic>
      <p:sp>
        <p:nvSpPr>
          <p:cNvPr id="43623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1825"/>
          </a:xfrm>
        </p:spPr>
        <p:txBody>
          <a:bodyPr/>
          <a:lstStyle/>
          <a:p>
            <a:r>
              <a:rPr lang="ru-RU" sz="4000" dirty="0"/>
              <a:t>Олень – карибу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8041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582955"/>
              </p:ext>
            </p:extLst>
          </p:nvPr>
        </p:nvGraphicFramePr>
        <p:xfrm>
          <a:off x="0" y="908050"/>
          <a:ext cx="792163" cy="5554790"/>
        </p:xfrm>
        <a:graphic>
          <a:graphicData uri="http://schemas.openxmlformats.org/drawingml/2006/table">
            <a:tbl>
              <a:tblPr/>
              <a:tblGrid>
                <a:gridCol w="792163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Природная зона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 Зона тайги.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8072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349542"/>
              </p:ext>
            </p:extLst>
          </p:nvPr>
        </p:nvGraphicFramePr>
        <p:xfrm>
          <a:off x="792163" y="908050"/>
          <a:ext cx="1727200" cy="8668512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Географическое положение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Занимает тихоокеанское побережье от 60 до 40 широты. Узкой полосой от подножья Кордильер на западе, до побережья Атлантики на востоке.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8103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506668"/>
              </p:ext>
            </p:extLst>
          </p:nvPr>
        </p:nvGraphicFramePr>
        <p:xfrm>
          <a:off x="2519363" y="908050"/>
          <a:ext cx="1728787" cy="7205472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Особенности климата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Температура зимой: -24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С, температура летом: +16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С, количество осадков – от 250до 500 мм. в центре и на востоке зоны, а на западе до 2000 мм.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8133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089440"/>
              </p:ext>
            </p:extLst>
          </p:nvPr>
        </p:nvGraphicFramePr>
        <p:xfrm>
          <a:off x="4248150" y="908050"/>
          <a:ext cx="1511300" cy="4779963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Почвы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Подзолистые и мерзлотно-таёжные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8164" name="Group 1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73041"/>
              </p:ext>
            </p:extLst>
          </p:nvPr>
        </p:nvGraphicFramePr>
        <p:xfrm>
          <a:off x="5759450" y="908050"/>
          <a:ext cx="1584325" cy="8668512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Типичные представители флоры и фауны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Черная и белая ель, бальзамическая пихта, американская лиственница, сосна. Чёрный медведь, гризли, лось, канадская рысь.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8194" name="Group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04684"/>
              </p:ext>
            </p:extLst>
          </p:nvPr>
        </p:nvGraphicFramePr>
        <p:xfrm>
          <a:off x="7343775" y="908050"/>
          <a:ext cx="1584325" cy="5847398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Хозяйственная деятельность человека и охрана природы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Охота, звероловство. Имеются заповедники.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6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6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6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46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46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46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332</TotalTime>
  <Words>678</Words>
  <Application>Microsoft Office PowerPoint</Application>
  <PresentationFormat>Экран (4:3)</PresentationFormat>
  <Paragraphs>123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Вершина горы</vt:lpstr>
      <vt:lpstr>Точки</vt:lpstr>
      <vt:lpstr>Пастель</vt:lpstr>
      <vt:lpstr>  Природные зоны Северной Америки</vt:lpstr>
      <vt:lpstr> План</vt:lpstr>
      <vt:lpstr>Презентация PowerPoint</vt:lpstr>
      <vt:lpstr>Природные зоны Северной Америки</vt:lpstr>
      <vt:lpstr>Презентация PowerPoint</vt:lpstr>
      <vt:lpstr>Овцебык</vt:lpstr>
      <vt:lpstr>Презентация PowerPoint</vt:lpstr>
      <vt:lpstr>Олень – карибу</vt:lpstr>
      <vt:lpstr>Презентация PowerPoint</vt:lpstr>
      <vt:lpstr>Секвойя</vt:lpstr>
      <vt:lpstr>Презентация PowerPoint</vt:lpstr>
      <vt:lpstr>Скунс</vt:lpstr>
      <vt:lpstr>Презентация PowerPoint</vt:lpstr>
      <vt:lpstr>Бизон – житель прерий</vt:lpstr>
      <vt:lpstr>Кроссворд</vt:lpstr>
      <vt:lpstr>Домашнее задание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Природные зоны Северной Америки</dc:title>
  <dc:creator>Черепов</dc:creator>
  <cp:lastModifiedBy>Admin</cp:lastModifiedBy>
  <cp:revision>53</cp:revision>
  <dcterms:created xsi:type="dcterms:W3CDTF">2010-04-09T19:34:32Z</dcterms:created>
  <dcterms:modified xsi:type="dcterms:W3CDTF">2013-08-12T19:42:02Z</dcterms:modified>
</cp:coreProperties>
</file>